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8" r:id="rId3"/>
    <p:sldId id="261" r:id="rId4"/>
    <p:sldId id="322" r:id="rId5"/>
    <p:sldId id="323" r:id="rId6"/>
    <p:sldId id="324" r:id="rId7"/>
    <p:sldId id="326" r:id="rId8"/>
    <p:sldId id="327" r:id="rId9"/>
    <p:sldId id="321" r:id="rId10"/>
    <p:sldId id="328" r:id="rId11"/>
    <p:sldId id="329" r:id="rId12"/>
    <p:sldId id="339" r:id="rId13"/>
    <p:sldId id="331" r:id="rId14"/>
    <p:sldId id="340" r:id="rId15"/>
    <p:sldId id="335" r:id="rId16"/>
    <p:sldId id="336" r:id="rId17"/>
    <p:sldId id="266" r:id="rId18"/>
    <p:sldId id="341" r:id="rId19"/>
    <p:sldId id="342" r:id="rId20"/>
    <p:sldId id="343" r:id="rId21"/>
    <p:sldId id="346" r:id="rId22"/>
    <p:sldId id="345" r:id="rId23"/>
    <p:sldId id="312" r:id="rId24"/>
    <p:sldId id="334" r:id="rId2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1"/>
    <p:restoredTop sz="81623"/>
  </p:normalViewPr>
  <p:slideViewPr>
    <p:cSldViewPr snapToGrid="0" snapToObjects="1">
      <p:cViewPr varScale="1">
        <p:scale>
          <a:sx n="77" d="100"/>
          <a:sy n="77" d="100"/>
        </p:scale>
        <p:origin x="1352"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B0488-E30E-3941-88D6-9AFC3E5572A9}" type="datetimeFigureOut">
              <a:rPr lang="fi-FI" smtClean="0"/>
              <a:t>13.2.2025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06B9B-4842-5743-A031-7D48EEE4CF70}" type="slidenum">
              <a:rPr lang="fi-FI" smtClean="0"/>
              <a:t>‹#›</a:t>
            </a:fld>
            <a:endParaRPr lang="fi-FI"/>
          </a:p>
        </p:txBody>
      </p:sp>
    </p:spTree>
    <p:extLst>
      <p:ext uri="{BB962C8B-B14F-4D97-AF65-F5344CB8AC3E}">
        <p14:creationId xmlns:p14="http://schemas.microsoft.com/office/powerpoint/2010/main" val="1021302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penai.com/index/sor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ewsguardtech.com/special-reports/ai-tracking-cent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latin typeface="Palatino" pitchFamily="2" charset="77"/>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1</a:t>
            </a:fld>
            <a:endParaRPr lang="fi-FI"/>
          </a:p>
        </p:txBody>
      </p:sp>
    </p:spTree>
    <p:extLst>
      <p:ext uri="{BB962C8B-B14F-4D97-AF65-F5344CB8AC3E}">
        <p14:creationId xmlns:p14="http://schemas.microsoft.com/office/powerpoint/2010/main" val="158523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Suomalaisten medialukutaitoa ihastellaan toisinaan kansainvälisessä mediassa. Medialukutaidon tasoa on kuitenkin vaikea vertailla kansainvälisesti. Yleensä sitä selvitetään kansallisilla kyselytutkimuksilla, joissa ihmiset itse arvioivat taitojaan.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Sanomalehtien liitto teki tällaisen kyselytutkimuksen vuonna 2020. Tuloksista käy ilmi, että suomalaiset uskovat itse tunnistavansa valeuutiset ja muut vaikuttamisyritykset, mutta eivät usko muiden kykenevän siihen yhtä hyvin. Yli 12-vuotiaat suomalaiset arvioivat oman kykynsä arvioida median sisältöä ja luotettavuutta lähes kiitettäviksi. Muiden taitoja sen sijaan pidettiin vain tyydyttävinä.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Herää helposti epäilys, että moni saattaa yliarvioida omia taitojaan – tai kenties unohtaa, että mediataitoja pitäisi jatkuvasti päivittää.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Toisaalta medialukutaidosta puhutaan usein lähinnä kouluihin, lapsiin ja nuoriin liittyen.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Entäs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aikuiset? Ei ole mitään yksittäistä instituutiota, jonka piirissä kaikki aikuiset ovat tai joka tavoittaisi kokonaisia ikäluokkia. Kirjastot voivat olla tässä avainasemassa, ja siksi mekin olemme täällä tänään.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Medialukutaitoon keskittyminen on ongelmallista myös siksi, että se asettaa yhteiskunnallisen ongelman ratkaiseminen yksilöiden harteille. Yksilöiden pitäisi osata kuluttaa mediaa jotenkin paremmin sen sijaan että pohdittaisiin, miten informaatioympäristö olisi parempi, luotettavampi ja laadukkaampi.</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effectLst/>
              <a:latin typeface="Palatino" pitchFamily="2" charset="77"/>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10</a:t>
            </a:fld>
            <a:endParaRPr lang="fi-FI"/>
          </a:p>
        </p:txBody>
      </p:sp>
    </p:spTree>
    <p:extLst>
      <p:ext uri="{BB962C8B-B14F-4D97-AF65-F5344CB8AC3E}">
        <p14:creationId xmlns:p14="http://schemas.microsoft.com/office/powerpoint/2010/main" val="423788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Ihmiset eivät usko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misinformaatioon</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siksi, että se on teknisesti hyvin tehtyä tai vakuuttavaa. He uskovat siihen, koska he haluavat uskoa siihen.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Meihin kaikkiin vaikuttaa joukko kognitiivisia vinoumia, eli psykologisia mekanismeja, jotka toimivat tavallaan oikoreitteinä informaation käsittelyssä.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Kun näistä vinoumista tulee tietoiseksi, niitä voi myös vastustaa.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
        <p:nvSpPr>
          <p:cNvPr id="4" name="Slide Number Placeholder 3"/>
          <p:cNvSpPr>
            <a:spLocks noGrp="1"/>
          </p:cNvSpPr>
          <p:nvPr>
            <p:ph type="sldNum" sz="quarter" idx="5"/>
          </p:nvPr>
        </p:nvSpPr>
        <p:spPr/>
        <p:txBody>
          <a:bodyPr/>
          <a:lstStyle/>
          <a:p>
            <a:fld id="{9C806B9B-4842-5743-A031-7D48EEE4CF70}" type="slidenum">
              <a:rPr lang="fi-FI" smtClean="0"/>
              <a:t>11</a:t>
            </a:fld>
            <a:endParaRPr lang="fi-FI"/>
          </a:p>
        </p:txBody>
      </p:sp>
    </p:spTree>
    <p:extLst>
      <p:ext uri="{BB962C8B-B14F-4D97-AF65-F5344CB8AC3E}">
        <p14:creationId xmlns:p14="http://schemas.microsoft.com/office/powerpoint/2010/main" val="311248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Näistä tunnetuin lienee </a:t>
            </a:r>
            <a:r>
              <a:rPr lang="fi-FI" sz="1800" b="1" kern="100" dirty="0">
                <a:effectLst/>
                <a:latin typeface="Aptos" panose="020B0004020202020204" pitchFamily="34" charset="0"/>
                <a:ea typeface="Aptos" panose="020B0004020202020204" pitchFamily="34" charset="0"/>
                <a:cs typeface="Times New Roman" panose="02020603050405020304" pitchFamily="18" charset="0"/>
              </a:rPr>
              <a:t>vahvistusharha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josta on kertynyt suuri määrä tutkimustietoa vuosikymmenten ajalta. Sillä tarkoitetaan taipumustamme uskoa asioita, jotka vahvistavat maailmankuvaamme. Samalla hyljeksimme asioita, jotka haastavat ennakkokäsityksiämme.</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Motivoitu päättely vie tämän askeleen pitemmälle. Silloin alamme pitää omia näkemyksiämme tukevia argumentteja yksinkertaisesti parempina ja vakuuttavampina kuin meille vastakkaisia argumentteja. Tutkimusten mukaan motivoituun päättelyn sortuvat erityisesti fiksut ja koulutetut ihmiset, joilla on paljon tietoa politiikasta.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Lumetotuusvaikutus on toiston voimaa. Tästäkin on paljon tieteellistä tutkimusta. Ihminen uskoo vaikka mitä, kunhan asiaa vain toistellaan tarpeeksi.</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Uskomusten pysyvyys = uskomme herkästi ensimmäisen kuulemamme tiedon ja pitäydymme siinä. Tästä syystä faktatiedolla on vaikea jälkikäteen korjata vääriä käsityksiä.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b="1" kern="100" dirty="0">
                <a:effectLst/>
                <a:latin typeface="Aptos" panose="020B0004020202020204" pitchFamily="34" charset="0"/>
                <a:ea typeface="Aptos" panose="020B0004020202020204" pitchFamily="34" charset="0"/>
                <a:cs typeface="Times New Roman" panose="02020603050405020304" pitchFamily="18" charset="0"/>
              </a:rPr>
              <a:t>OSALLISTA: </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Tuleeko mieleen tilanteita, joissa sinuun on vaikuttanut jokin näistä vinoumista? Esittäjä voi myös valmiiksi miettiä esimerkin, jossa on itse langennut johonkin ajatusvinoumaan esimerkiksi somen uutisvirtaa selatessaan.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12</a:t>
            </a:fld>
            <a:endParaRPr lang="fi-FI"/>
          </a:p>
        </p:txBody>
      </p:sp>
    </p:spTree>
    <p:extLst>
      <p:ext uri="{BB962C8B-B14F-4D97-AF65-F5344CB8AC3E}">
        <p14:creationId xmlns:p14="http://schemas.microsoft.com/office/powerpoint/2010/main" val="411760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Maailman talousfoorumin tuoreesta (WEF) riskiraportin (2024) mukaan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 on lyhyellä aikavälillä (2 vuotta) suurin globaali uhka. Pitemmän aikavälin (10 vuotta) merkittävimpiä uhkia ovat äärimmäiset sääilmiöt ja muut ilmastoon liittyvät uhat. Silti tässäkin listauksessa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 on viidentenä.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Maailmalla on jo nähty paljon varoittavia esimerkkejä harhaanjohtavan tiedon levittämisestä esimerkiksi vaalien alla. Pandemian aikaan väärä terveystieto johti riskeihin ja ongelmiin vähintään yksilötasolla.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 voi kiihdyttää ja eskaloida geopoliittisia konflikteja.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Ylipäätään demokratialle ja yhteiskunnalliselle keskustelulle on haitallista, jos ei voida käydä keskustelua yhteisesti hyväksyttyjen faktojen pohjalta.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i="0" dirty="0"/>
          </a:p>
        </p:txBody>
      </p:sp>
      <p:sp>
        <p:nvSpPr>
          <p:cNvPr id="4" name="Slide Number Placeholder 3"/>
          <p:cNvSpPr>
            <a:spLocks noGrp="1"/>
          </p:cNvSpPr>
          <p:nvPr>
            <p:ph type="sldNum" sz="quarter" idx="5"/>
          </p:nvPr>
        </p:nvSpPr>
        <p:spPr/>
        <p:txBody>
          <a:bodyPr/>
          <a:lstStyle/>
          <a:p>
            <a:fld id="{9C806B9B-4842-5743-A031-7D48EEE4CF70}" type="slidenum">
              <a:rPr lang="fi-FI" smtClean="0"/>
              <a:t>13</a:t>
            </a:fld>
            <a:endParaRPr lang="fi-FI"/>
          </a:p>
        </p:txBody>
      </p:sp>
    </p:spTree>
    <p:extLst>
      <p:ext uri="{BB962C8B-B14F-4D97-AF65-F5344CB8AC3E}">
        <p14:creationId xmlns:p14="http://schemas.microsoft.com/office/powerpoint/2010/main" val="60461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Lue dian teksti.</a:t>
            </a:r>
          </a:p>
        </p:txBody>
      </p:sp>
      <p:sp>
        <p:nvSpPr>
          <p:cNvPr id="4" name="Slide Number Placeholder 3"/>
          <p:cNvSpPr>
            <a:spLocks noGrp="1"/>
          </p:cNvSpPr>
          <p:nvPr>
            <p:ph type="sldNum" sz="quarter" idx="5"/>
          </p:nvPr>
        </p:nvSpPr>
        <p:spPr/>
        <p:txBody>
          <a:bodyPr/>
          <a:lstStyle/>
          <a:p>
            <a:fld id="{9C806B9B-4842-5743-A031-7D48EEE4CF70}" type="slidenum">
              <a:rPr lang="fi-FI" smtClean="0"/>
              <a:t>14</a:t>
            </a:fld>
            <a:endParaRPr lang="fi-FI"/>
          </a:p>
        </p:txBody>
      </p:sp>
    </p:spTree>
    <p:extLst>
      <p:ext uri="{BB962C8B-B14F-4D97-AF65-F5344CB8AC3E}">
        <p14:creationId xmlns:p14="http://schemas.microsoft.com/office/powerpoint/2010/main" val="499548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OSALLISTA YLEISÖÄ: Mistä voisit päätellä, että tämä ei ole aito valokuva vaan tekoälyllä tehty? (Vastauksia: outo asetelma, Trumpia ei ole juuri kuvattu rukoilemassa, kädet ja sormien määrä, liian täydellinen valo, mitä hahmot taustalla oikein duunaavat jne.) Kyseessä on Trumpin omalla tilillä jaettu kuva hänen omassa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Truth</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Social</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-somessaan.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Generatiivinen tekoäly = tarkoittaa tekoälyalgoritmeja, jotka pystyvät tuottamaan uutta sisältöä oppimalla olemassa olevista aineistoista.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
        <p:nvSpPr>
          <p:cNvPr id="4" name="Slide Number Placeholder 3"/>
          <p:cNvSpPr>
            <a:spLocks noGrp="1"/>
          </p:cNvSpPr>
          <p:nvPr>
            <p:ph type="sldNum" sz="quarter" idx="5"/>
          </p:nvPr>
        </p:nvSpPr>
        <p:spPr/>
        <p:txBody>
          <a:bodyPr/>
          <a:lstStyle/>
          <a:p>
            <a:fld id="{AAB08213-6FE5-164E-BC3B-694C536254FE}" type="slidenum">
              <a:rPr lang="fi-FI" smtClean="0"/>
              <a:t>15</a:t>
            </a:fld>
            <a:endParaRPr lang="fi-FI"/>
          </a:p>
        </p:txBody>
      </p:sp>
    </p:spTree>
    <p:extLst>
      <p:ext uri="{BB962C8B-B14F-4D97-AF65-F5344CB8AC3E}">
        <p14:creationId xmlns:p14="http://schemas.microsoft.com/office/powerpoint/2010/main" val="3266498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Lue dian tekstit.</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Mainitse esimerkki paavi-kuvasta: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Henkilö, joka teki kuvan paavista valkoisessa toppatakissa tekoälytyökalulla, ei pyrkinyt huijaamaan ihmisiä. Hän jakoi kuvan Facebook-ryhmässä, joka oli omistettu tekoälykuville, sen nimi oli AI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Art</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Universe</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Kuvasta tuli disinformaatiota vasta, kun sitä alettiin jakaa tuon ryhmän ulkopuolella ja pitää todellisena valokuvana. Se siis irtosi alkuperäisestä kontekstistaan.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(Toisena esimerkkinä kuvitteellisia kuvia Trumpin pidätyksestä. Huomioi taustan henkilö, jonka kasvot näyttävät joltain harjalta tms. Toisessa kuvassa Trumpilla itsellään pamppu.)</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
        <p:nvSpPr>
          <p:cNvPr id="4" name="Slide Number Placeholder 3"/>
          <p:cNvSpPr>
            <a:spLocks noGrp="1"/>
          </p:cNvSpPr>
          <p:nvPr>
            <p:ph type="sldNum" sz="quarter" idx="5"/>
          </p:nvPr>
        </p:nvSpPr>
        <p:spPr/>
        <p:txBody>
          <a:bodyPr/>
          <a:lstStyle/>
          <a:p>
            <a:fld id="{AAB08213-6FE5-164E-BC3B-694C536254FE}" type="slidenum">
              <a:rPr lang="fi-FI" smtClean="0"/>
              <a:t>16</a:t>
            </a:fld>
            <a:endParaRPr lang="fi-FI"/>
          </a:p>
        </p:txBody>
      </p:sp>
    </p:spTree>
    <p:extLst>
      <p:ext uri="{BB962C8B-B14F-4D97-AF65-F5344CB8AC3E}">
        <p14:creationId xmlns:p14="http://schemas.microsoft.com/office/powerpoint/2010/main" val="226870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Lue dian tekstit. </a:t>
            </a:r>
          </a:p>
        </p:txBody>
      </p:sp>
      <p:sp>
        <p:nvSpPr>
          <p:cNvPr id="4" name="Slide Number Placeholder 3"/>
          <p:cNvSpPr>
            <a:spLocks noGrp="1"/>
          </p:cNvSpPr>
          <p:nvPr>
            <p:ph type="sldNum" sz="quarter" idx="5"/>
          </p:nvPr>
        </p:nvSpPr>
        <p:spPr/>
        <p:txBody>
          <a:bodyPr/>
          <a:lstStyle/>
          <a:p>
            <a:fld id="{9C806B9B-4842-5743-A031-7D48EEE4CF70}" type="slidenum">
              <a:rPr lang="fi-FI" smtClean="0"/>
              <a:t>17</a:t>
            </a:fld>
            <a:endParaRPr lang="fi-FI"/>
          </a:p>
        </p:txBody>
      </p:sp>
    </p:spTree>
    <p:extLst>
      <p:ext uri="{BB962C8B-B14F-4D97-AF65-F5344CB8AC3E}">
        <p14:creationId xmlns:p14="http://schemas.microsoft.com/office/powerpoint/2010/main" val="1708362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Lue dian tekstit</a:t>
            </a:r>
          </a:p>
        </p:txBody>
      </p:sp>
      <p:sp>
        <p:nvSpPr>
          <p:cNvPr id="4" name="Slide Number Placeholder 3"/>
          <p:cNvSpPr>
            <a:spLocks noGrp="1"/>
          </p:cNvSpPr>
          <p:nvPr>
            <p:ph type="sldNum" sz="quarter" idx="5"/>
          </p:nvPr>
        </p:nvSpPr>
        <p:spPr/>
        <p:txBody>
          <a:bodyPr/>
          <a:lstStyle/>
          <a:p>
            <a:fld id="{9C806B9B-4842-5743-A031-7D48EEE4CF70}" type="slidenum">
              <a:rPr lang="fi-FI" smtClean="0"/>
              <a:t>18</a:t>
            </a:fld>
            <a:endParaRPr lang="fi-FI"/>
          </a:p>
        </p:txBody>
      </p:sp>
    </p:spTree>
    <p:extLst>
      <p:ext uri="{BB962C8B-B14F-4D97-AF65-F5344CB8AC3E}">
        <p14:creationId xmlns:p14="http://schemas.microsoft.com/office/powerpoint/2010/main" val="3419938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Lue dian tekstit.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Huom</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Ei vielä tätä dokumenttia tehdessä käytössä Euroopassa, mutta tilanne voi muuttua, tsekkaa osoitteessa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sora.com</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Sorasta esimerkkejä täällä: </a:t>
            </a:r>
            <a:r>
              <a:rPr lang="fi-FI"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https://openai.com/index/sora/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Voi näyttää yleisölle, jos on aikaa, mutta tuskin on.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Osallista yleisöä, jos ehdit: miten tätä teknologiaa voisi käyttää ihmisten harhaanjohtamiseen?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19</a:t>
            </a:fld>
            <a:endParaRPr lang="fi-FI"/>
          </a:p>
        </p:txBody>
      </p:sp>
    </p:spTree>
    <p:extLst>
      <p:ext uri="{BB962C8B-B14F-4D97-AF65-F5344CB8AC3E}">
        <p14:creationId xmlns:p14="http://schemas.microsoft.com/office/powerpoint/2010/main" val="211286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Aloitetaan asiasta, joka lienee useimmille jo selvää. Kun jokin asia nimetään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misinformaatioksi</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se ei tarkoita, että se olisi täyttä valetta. Tavallisempaa on yhdistellä tosiasioita fiktioon. Usein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vääristelee, paisuttelee tai asettaa asioita harhaanjohtavaan kontekstiin.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Usein näkee, että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ja disinformaatiota käytetään sekaisin, vähän miten sattuu. Niillä on kuitenkin selkeä ero:</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 tahattomasti levitettyä harhaanjohtavaa tietoa.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 = tahallisesti levitettyä harhaanjohtavaa tietoa.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Kyse on siis harhaanjohtavan tiedon levittäjien tarkoitusperistä, motiiveista. Useinkaan emme voi näitä tietää. Silloin on parasta puhua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misinformaatiosta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Misinformaatiota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voi myös käyttää kattokäsitteenä koko tästä ilmiökentästä puhuttaessa.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Disinformaatiota kannattaa käyttää silloin kun on selvää, että informaation levittäjän tarkoituksena on nimenomaan johtaa harhaan.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Sitten vähemmän tunnettu käsite kuin edelliset:</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Malinformaatio = toden tiedon levittäminen vahingoittamistarkoituksessa.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Valeuutinen = harhautustarkoituksessa tehty teksti (tai vaikkapa video), joka matkii ulkoisesti journalismia, mutta ei ole sitä.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Kiistanalainen käsite, jota alan tutkijat eivät mielellään enää käytä siksi, että se on voimakkaasti politisoitunut. Tämän aloitti jo Trump 2016 puhuessaan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New York Timesin kaltaisista luotettavista journalistisista tahoista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fake</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newsinä.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Jotkut myös käyttävät tätä synonyyminä kaikelle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ja disinformaatiolle, mikä aiheuttaa sekaannusta. Käyttökelpoinen käsite tälle yhdelle ilmiölle: kun verkossa julkaistaan väärää tietoa puettuna uutisen ulkoasuun.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Valeuutiset nousivat yhteiskunnalliseen keskusteluun Suomessa 2015–16, kun maahan saapui ennätysmäärä turvapaikanhakijoita. Tuolloin verkkoon ilmaantui lukuisia uutissivustoilta näyttäviä julkaisuja, jotka eivät noudattaneet mitään journalistisia periaatteita. Ne julkaisivat joko täysin keksittyjä, liioiteltuja tai muutoin muunneltuja valeuutisia maahanmuuttajista. (MV-lehti tunnetuimpana.)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Sittemmin sosiaalisen median alustat vähensivät näiden sivustojen näkyvyyttä. Julkinen keskustelu myös vaikutti siihen, että sivustot menettivät suosiotaan.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Nyt valeuutissivustot tekevät maailmalla uutta tulemista, koska tekoälytyökaluilla on niin helppo sekä tehdä verkkosivuja että tuottaa tekstiä ja kuvaa nopeasti ja edullisesti.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Lähde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NEWSGUARD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https://www.newsguardtech.com/special-reports/ai-tracking-center/</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FI" dirty="0"/>
          </a:p>
        </p:txBody>
      </p:sp>
      <p:sp>
        <p:nvSpPr>
          <p:cNvPr id="4" name="Slide Number Placeholder 3"/>
          <p:cNvSpPr>
            <a:spLocks noGrp="1"/>
          </p:cNvSpPr>
          <p:nvPr>
            <p:ph type="sldNum" sz="quarter" idx="5"/>
          </p:nvPr>
        </p:nvSpPr>
        <p:spPr/>
        <p:txBody>
          <a:bodyPr/>
          <a:lstStyle/>
          <a:p>
            <a:fld id="{D54B5EEB-1323-F341-917F-B627E31DE9BE}" type="slidenum">
              <a:rPr lang="en-FI" smtClean="0"/>
              <a:t>2</a:t>
            </a:fld>
            <a:endParaRPr lang="en-FI"/>
          </a:p>
        </p:txBody>
      </p:sp>
    </p:spTree>
    <p:extLst>
      <p:ext uri="{BB962C8B-B14F-4D97-AF65-F5344CB8AC3E}">
        <p14:creationId xmlns:p14="http://schemas.microsoft.com/office/powerpoint/2010/main" val="847030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Lue dian tekstit</a:t>
            </a:r>
          </a:p>
        </p:txBody>
      </p:sp>
      <p:sp>
        <p:nvSpPr>
          <p:cNvPr id="4" name="Slide Number Placeholder 3"/>
          <p:cNvSpPr>
            <a:spLocks noGrp="1"/>
          </p:cNvSpPr>
          <p:nvPr>
            <p:ph type="sldNum" sz="quarter" idx="5"/>
          </p:nvPr>
        </p:nvSpPr>
        <p:spPr/>
        <p:txBody>
          <a:bodyPr/>
          <a:lstStyle/>
          <a:p>
            <a:fld id="{9C806B9B-4842-5743-A031-7D48EEE4CF70}" type="slidenum">
              <a:rPr lang="fi-FI" smtClean="0"/>
              <a:t>20</a:t>
            </a:fld>
            <a:endParaRPr lang="fi-FI"/>
          </a:p>
        </p:txBody>
      </p:sp>
    </p:spTree>
    <p:extLst>
      <p:ext uri="{BB962C8B-B14F-4D97-AF65-F5344CB8AC3E}">
        <p14:creationId xmlns:p14="http://schemas.microsoft.com/office/powerpoint/2010/main" val="2039934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tabLst>
                <a:tab pos="457200" algn="l"/>
              </a:tabLs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Valaistus. Varjot. Jos ymmärrät valokuvausta, voit tutkia kuvia valokuvaajan silmällä: voisiko valo tulla tuosta suunnasta, voisiko varjo langeta noin?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tabLst>
                <a:tab pos="457200" algn="l"/>
              </a:tabLs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Deepfake</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-videoille ei yksittäistä työkalua tunnistamiseen, vielä. Näitä kehitetään.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tabLst>
                <a:tab pos="457200" algn="l"/>
              </a:tabLs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Paras työkalu edelleen oma havainnointi. Mieti, voisiko tämä edes olla totta?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tabLst>
                <a:tab pos="457200" algn="l"/>
              </a:tabLs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Generatiivinen teksti: On olemassa esimerkiksi useita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ChatGPT</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-tunnistimia, mutta ne toimivat vaihtelevasti. Saattavat antaa ns. vääriä positiivisia, eli väittää ihmisen kirjoittamaa tekstiä tekoälyllä tuotetuksi.</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Esimerkkikuva: liian täydelliset matkailukuvat, leviävät somessa. Ihmiset ovat oppineet tunnistamaan tämän lajityypin ja suhtautuvat siihen huumorilla. Tässä mukamas suomalainen villa – kommentaattorit heittävät vitsiä.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
        <p:nvSpPr>
          <p:cNvPr id="4" name="Slide Number Placeholder 3"/>
          <p:cNvSpPr>
            <a:spLocks noGrp="1"/>
          </p:cNvSpPr>
          <p:nvPr>
            <p:ph type="sldNum" sz="quarter" idx="5"/>
          </p:nvPr>
        </p:nvSpPr>
        <p:spPr/>
        <p:txBody>
          <a:bodyPr/>
          <a:lstStyle/>
          <a:p>
            <a:fld id="{9C806B9B-4842-5743-A031-7D48EEE4CF70}" type="slidenum">
              <a:rPr lang="fi-FI" smtClean="0"/>
              <a:t>21</a:t>
            </a:fld>
            <a:endParaRPr lang="fi-FI"/>
          </a:p>
        </p:txBody>
      </p:sp>
    </p:spTree>
    <p:extLst>
      <p:ext uri="{BB962C8B-B14F-4D97-AF65-F5344CB8AC3E}">
        <p14:creationId xmlns:p14="http://schemas.microsoft.com/office/powerpoint/2010/main" val="4222373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Lue dian tekstit</a:t>
            </a:r>
          </a:p>
          <a:p>
            <a:endParaRPr lang="fi-FI" dirty="0"/>
          </a:p>
        </p:txBody>
      </p:sp>
      <p:sp>
        <p:nvSpPr>
          <p:cNvPr id="4" name="Slide Number Placeholder 3"/>
          <p:cNvSpPr>
            <a:spLocks noGrp="1"/>
          </p:cNvSpPr>
          <p:nvPr>
            <p:ph type="sldNum" sz="quarter" idx="5"/>
          </p:nvPr>
        </p:nvSpPr>
        <p:spPr/>
        <p:txBody>
          <a:bodyPr/>
          <a:lstStyle/>
          <a:p>
            <a:fld id="{9C806B9B-4842-5743-A031-7D48EEE4CF70}" type="slidenum">
              <a:rPr lang="fi-FI" smtClean="0"/>
              <a:t>22</a:t>
            </a:fld>
            <a:endParaRPr lang="fi-FI"/>
          </a:p>
        </p:txBody>
      </p:sp>
    </p:spTree>
    <p:extLst>
      <p:ext uri="{BB962C8B-B14F-4D97-AF65-F5344CB8AC3E}">
        <p14:creationId xmlns:p14="http://schemas.microsoft.com/office/powerpoint/2010/main" val="269574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Lue dian teksti.</a:t>
            </a:r>
          </a:p>
        </p:txBody>
      </p:sp>
      <p:sp>
        <p:nvSpPr>
          <p:cNvPr id="4" name="Slide Number Placeholder 3"/>
          <p:cNvSpPr>
            <a:spLocks noGrp="1"/>
          </p:cNvSpPr>
          <p:nvPr>
            <p:ph type="sldNum" sz="quarter" idx="5"/>
          </p:nvPr>
        </p:nvSpPr>
        <p:spPr/>
        <p:txBody>
          <a:bodyPr/>
          <a:lstStyle/>
          <a:p>
            <a:fld id="{9C806B9B-4842-5743-A031-7D48EEE4CF70}" type="slidenum">
              <a:rPr lang="fi-FI" smtClean="0"/>
              <a:t>23</a:t>
            </a:fld>
            <a:endParaRPr lang="fi-FI"/>
          </a:p>
        </p:txBody>
      </p:sp>
    </p:spTree>
    <p:extLst>
      <p:ext uri="{BB962C8B-B14F-4D97-AF65-F5344CB8AC3E}">
        <p14:creationId xmlns:p14="http://schemas.microsoft.com/office/powerpoint/2010/main" val="3139560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Loppu!</a:t>
            </a:r>
          </a:p>
        </p:txBody>
      </p:sp>
      <p:sp>
        <p:nvSpPr>
          <p:cNvPr id="4" name="Slide Number Placeholder 3"/>
          <p:cNvSpPr>
            <a:spLocks noGrp="1"/>
          </p:cNvSpPr>
          <p:nvPr>
            <p:ph type="sldNum" sz="quarter" idx="5"/>
          </p:nvPr>
        </p:nvSpPr>
        <p:spPr/>
        <p:txBody>
          <a:bodyPr/>
          <a:lstStyle/>
          <a:p>
            <a:fld id="{9C806B9B-4842-5743-A031-7D48EEE4CF70}" type="slidenum">
              <a:rPr lang="fi-FI" smtClean="0"/>
              <a:t>24</a:t>
            </a:fld>
            <a:endParaRPr lang="fi-FI"/>
          </a:p>
        </p:txBody>
      </p:sp>
    </p:spTree>
    <p:extLst>
      <p:ext uri="{BB962C8B-B14F-4D97-AF65-F5344CB8AC3E}">
        <p14:creationId xmlns:p14="http://schemas.microsoft.com/office/powerpoint/2010/main" val="1856153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Propaganda = poliittisen ideologian järjestelmällistä levittämistä, joka pyrkii voimakkaasti ja järjestelmällisesti vaikuttamaan yleiseen mielipiteeseen.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Usein ajatellaan, että valtiot tekevät tätä, mutta esimerkiksi yritykset voivat levittää propagandaa. Usein käytetty esimerkki: tupakkayhtiöt yrittivät vuosikymmenten ajan kiistää tupakkatuotteiden terveyshaittoja.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Informaatiovaikuttaminen = viestintää, jolla pyritään järjestelmällisesti vaikuttamaan yleiseen mielipiteeseen, ihmisten käyttäytymiseen ja päätöksentekoon sekä sitä kautta yhteiskunnan toimintakykyyn. (Valtioneuvoston kanslian määritelmä)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Deepfake</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 suomeksi syväväärennös, mutta termi ei ole kovin vakiintunut vaan myös Suomessa puhutaan yleensä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deepfakeista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tietokoneohjelmalla tehty kuva, video tai äänitallenne, jota on hyvin vaikea erottaa aidosta. Tästä lisää myöhemmin, kun puhutaan tekoälyn suhteesta disinformaatioon.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FI" dirty="0"/>
          </a:p>
        </p:txBody>
      </p:sp>
      <p:sp>
        <p:nvSpPr>
          <p:cNvPr id="4" name="Slide Number Placeholder 3"/>
          <p:cNvSpPr>
            <a:spLocks noGrp="1"/>
          </p:cNvSpPr>
          <p:nvPr>
            <p:ph type="sldNum" sz="quarter" idx="5"/>
          </p:nvPr>
        </p:nvSpPr>
        <p:spPr/>
        <p:txBody>
          <a:bodyPr/>
          <a:lstStyle/>
          <a:p>
            <a:fld id="{D54B5EEB-1323-F341-917F-B627E31DE9BE}" type="slidenum">
              <a:rPr lang="en-FI" smtClean="0"/>
              <a:t>3</a:t>
            </a:fld>
            <a:endParaRPr lang="en-FI"/>
          </a:p>
        </p:txBody>
      </p:sp>
    </p:spTree>
    <p:extLst>
      <p:ext uri="{BB962C8B-B14F-4D97-AF65-F5344CB8AC3E}">
        <p14:creationId xmlns:p14="http://schemas.microsoft.com/office/powerpoint/2010/main" val="391963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Disinformaation tunnistamista vaikeuttaa se, että siinä on usein ripaus totuutta. Tämä tekee siitä uskottavampaa. Esimerkiksi valeuutinen saattaa pohjata todellisiin tapahtumiin, mutta se voi irrottaa ne todellisesta kontekstistaan tai liittää niihin merkityksiä ja tulkintoja, jotka eivät pohjaa todellisuuteen.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Tosiasiassa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 on monimuotoista. Se ei välttämättä ole täysin sepitettyä vaan yhdistelee tosiasioita fiktioon, vääristelee, paisuttelee tai asettaa harhaanjohtavaan kontekstiin.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
        <p:nvSpPr>
          <p:cNvPr id="4" name="Slide Number Placeholder 3"/>
          <p:cNvSpPr>
            <a:spLocks noGrp="1"/>
          </p:cNvSpPr>
          <p:nvPr>
            <p:ph type="sldNum" sz="quarter" idx="5"/>
          </p:nvPr>
        </p:nvSpPr>
        <p:spPr/>
        <p:txBody>
          <a:bodyPr/>
          <a:lstStyle/>
          <a:p>
            <a:fld id="{9C806B9B-4842-5743-A031-7D48EEE4CF70}" type="slidenum">
              <a:rPr lang="fi-FI" smtClean="0"/>
              <a:t>4</a:t>
            </a:fld>
            <a:endParaRPr lang="fi-FI"/>
          </a:p>
        </p:txBody>
      </p:sp>
    </p:spTree>
    <p:extLst>
      <p:ext uri="{BB962C8B-B14F-4D97-AF65-F5344CB8AC3E}">
        <p14:creationId xmlns:p14="http://schemas.microsoft.com/office/powerpoint/2010/main" val="94705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Sitä mukaa, kun ihmiset siirtyvät käyttämään uusia kommunikoinnin ja viestinnän kanavia,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löytää tiensä niihin. Nuoremmat ikäluokat ovat esimerkiksi aikaa sitten hylänneet Facebookin ja siirtyneet käyttämään muita somepalveluita ja erilaisia viestisovelluksia, kuten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Whatsappia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Viestisovelluksissa leviää nykyään valtava määrä harhaanjohtavaa tietoa. Sitä on vaikea kumota ja sen alkuperää on usein mahdoton jäljittää, koska viestisovelluksista ei pysty etsimään asioita samaan tapaan kuin internetistä tai sosiaalisesta mediasta.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Väärän tiedon tuottajien taktiikat muuttuvat koko ajan hienovaraisemmiksi ja monipuolisemmiksi. He ottavat käyttöön uusia teknologioita ensimmäisten joukossa. Sitä mukaa kun opimme varomaan tietynlaisia viestejä, disinformaation ja propagandan levittäjät keksivät uusia tapoja huijata meitä.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Luotettavan tiedon parissa työskentelevät – kuten toimittajat, tutkijat, faktantarkistajat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jne</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 tulevat aina askeleen jäljessä. Meidät on tuomittu ikuiseen kilpajuoksuun, mutta muutakaan mahdollisuutta ei ole.</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5</a:t>
            </a:fld>
            <a:endParaRPr lang="fi-FI"/>
          </a:p>
        </p:txBody>
      </p:sp>
    </p:spTree>
    <p:extLst>
      <p:ext uri="{BB962C8B-B14F-4D97-AF65-F5344CB8AC3E}">
        <p14:creationId xmlns:p14="http://schemas.microsoft.com/office/powerpoint/2010/main" val="75622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on nopeaa ja halpaa, mutta tieto on hidasta ja kallista.” – Joan Donovan, disinformaation tutkija Bostonin yliopistossa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Datan ja informaation määrä ylipäätään on jatkuvassa kasvussa. Ihmiskunta tuottaa viimevuotisten arvioiden mukaan yli 400 terabittiä dataa joka päivä. Osa tästä datasta on väistämättä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misinformaatiota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Tästä syystä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ja disinformaation määrä kasvaa väistämättä.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On arvioitu, että tuottamamme datan määrä kaksinkertaistuu noin vuoden tai puolentoista välein, kenties nopeammin. Tekoälyn kehitys kiihdyttää kasvua entisestään.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Disinformaation määrä saattaa piankin lähteä hurjaan kasvuun. Propagandaviestien tuotannon ja levittämisen automatisoinnista on tullut jo entistä helpompaa ja halvempaa, kun koneoppiminen ja tekoälyteknologia ovat kehittyneet.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Pian kaikilla propagandan levittäjillä on mahdollisuus tuottaa periaatteessa loputon määrä automatisoitua, harhaanjohtavaa sisältöä. Sitä voidaan tuottaa tulevaisuudessa niin paljon, etteivät sosiaalisen median yhtiöt ja muut internetsisällön julkaisijat voi enää määritellä yksittäisten viestien sisällön aitoutta. Sillä voidaan tukkia ihmisten viestintäkanavat.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Jotkut tutkijat ovat arvelleet, että uskottavuutta aletaan määritellä identiteetin avulla. (Vahva tunnistautuminen kaikkialla.)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effectLst/>
              <a:latin typeface="Palatino" pitchFamily="2" charset="77"/>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6</a:t>
            </a:fld>
            <a:endParaRPr lang="fi-FI"/>
          </a:p>
        </p:txBody>
      </p:sp>
    </p:spTree>
    <p:extLst>
      <p:ext uri="{BB962C8B-B14F-4D97-AF65-F5344CB8AC3E}">
        <p14:creationId xmlns:p14="http://schemas.microsoft.com/office/powerpoint/2010/main" val="1101191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Salaliittoteorioiden tutkimuksesta on opittu, että ne vetoavat erityisesti ihmisiin, joilta puuttuu yhteiskunnallista valtaa. Heillä voi olla syytäkin uskoa salaliittoihin, koska heillä on todellisia epätasa-arvon ja syrjinnän kokemuksia. He saattavat kokea, ettei heidän äänellään ole merkitystä.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Salaliittoteorioissa onkin usein tapana selittää maailman tapahtumia sillä, että jokin pahantahtoinen, salamyhkäinen eliitti vetelee naruja kulisseissa. Ja toki näin voi joskus ollakin. Joskus salaliittoteoriat voivat jopa johtaa siihen, että voimattomat peräävät oikeuksiaan ja onnistuvat siinä.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Asetelma on kuitenkin kääntynyt toisinpäin: viime vuosilta tunnetaan lukuisia esimerkkejä, joissa johtavat poliitikot levittävät salaliittoteorioita. Tunnetuin tapaus – mutta ei suinkaan ainoa – on tietenkin Yhdysvaltain presidentti Donald Trump, joka on poliittisen uransa aikana tukenut ja voimistanut lukuisia salaliittoteorioita, kuten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QAnonia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Unkarin pääministeri Viktor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Orban</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on niin ikään tehnyt tätä,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Bolsonaro</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Brasiliassa jne.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Salaliittoteorioista on tullut politiikanteon väline. Ne ovat siirtynyt yhteiskunnan marginaaleista valtavirtajulkisuuteen.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(Lisälukemisto: Johanna Vehkoo: Valheenpaljastajan käsikirja, Kosmos 2019. Luku salaliittoteorioista.)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7</a:t>
            </a:fld>
            <a:endParaRPr lang="fi-FI"/>
          </a:p>
        </p:txBody>
      </p:sp>
    </p:spTree>
    <p:extLst>
      <p:ext uri="{BB962C8B-B14F-4D97-AF65-F5344CB8AC3E}">
        <p14:creationId xmlns:p14="http://schemas.microsoft.com/office/powerpoint/2010/main" val="216089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Valeuutisiin ja muuhun disinformaatioon liittyvät lainsäädännön muutokset nostattavat hankalia kysymyksiä niin eettiseltä kuin käytännön toteutuksenkin kannalta. Väärää tietoa on hankala kieltää.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Facebook ja muut someyhtiöt puolestaan ovat vastustaneet ulkopuolista sääntelyä viimeiseen asti. Emme vielä tiedä, kuinka tehokkaaksi esimerkiksi EU:n digilainsäädäntö osoittautuu.</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Siksi tehokkain tapa torjua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misinformaatiota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on opettaa mahdollisimman laajoille joukoille faktantarkistuksen työkaluja ja lähdekriittisen ajattelun taitoja. Näihin kuuluvat esimerkiksi tekniset kyvyt tarkistaa kuvien ja videoiden aitous.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Puhutaan myös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misinformaatiota</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vastaan “rokottamisesta”, tietynlaisesta ihmisten vastustuskyvyn parantamisesta.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Väärän tiedon levittäjien taktiikoiden tunnistamisen opettaminen on juuri tällaista ennakolta rokottamista. Se on tehokkaampaa kuin yksittäisten väitteiden kumoaminen sen jälkeen kun ne ovat jo levinneet.</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Siksi seuraavassa listataan joitakin tällaisia taktiikoita. Lista ei suinkaan ole täydellinen, mutta se antaa jonkinlaisen yleiskuvan.</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effectLst/>
              <a:latin typeface="Palatino" pitchFamily="2" charset="77"/>
            </a:endParaRPr>
          </a:p>
        </p:txBody>
      </p:sp>
      <p:sp>
        <p:nvSpPr>
          <p:cNvPr id="4" name="Slide Number Placeholder 3"/>
          <p:cNvSpPr>
            <a:spLocks noGrp="1"/>
          </p:cNvSpPr>
          <p:nvPr>
            <p:ph type="sldNum" sz="quarter" idx="5"/>
          </p:nvPr>
        </p:nvSpPr>
        <p:spPr/>
        <p:txBody>
          <a:bodyPr/>
          <a:lstStyle/>
          <a:p>
            <a:fld id="{9C806B9B-4842-5743-A031-7D48EEE4CF70}" type="slidenum">
              <a:rPr lang="fi-FI" smtClean="0"/>
              <a:t>8</a:t>
            </a:fld>
            <a:endParaRPr lang="fi-FI"/>
          </a:p>
        </p:txBody>
      </p:sp>
    </p:spTree>
    <p:extLst>
      <p:ext uri="{BB962C8B-B14F-4D97-AF65-F5344CB8AC3E}">
        <p14:creationId xmlns:p14="http://schemas.microsoft.com/office/powerpoint/2010/main" val="188078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Tunnista taktiikat: </a:t>
            </a:r>
            <a:r>
              <a:rPr lang="fi-FI" sz="1800" dirty="0">
                <a:effectLst/>
                <a:latin typeface="Aptos" panose="020B0004020202020204" pitchFamily="34" charset="0"/>
                <a:ea typeface="Aptos" panose="020B0004020202020204" pitchFamily="34" charset="0"/>
                <a:cs typeface="Times New Roman" panose="02020603050405020304" pitchFamily="18" charset="0"/>
              </a:rPr>
              <a:t>Osa onkin jo mainittu aiemmin. </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Ei ole mahdollista käydä näitä kaikkia yksityiskohtaisesti läpi, mutta avataan hiukan termejä.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Valeprofiili = väärillä tiedoilla luotu käyttäjäprofiili esim. somessa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Sock</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puppet</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 väärä henkilöllisyys, jonka on tarkoitus vaikuttaa verkkokeskusteluihin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Dark</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ads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 mainos, joka näkyy vain tietyille kohteille mutta ei julkisesti</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Maalittaminen</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 jossa yksi tai useampi toimija kehottaa ja yllyttää suurta joukkoa hyökkäämään yhden ihmisen kimppuun eri tavoin (esim. uhkailemalla, vihapostia lähettämällä)</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Doxaus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 henkilön henkilötietojen paljastaminen verkossa</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FI" dirty="0"/>
          </a:p>
        </p:txBody>
      </p:sp>
      <p:sp>
        <p:nvSpPr>
          <p:cNvPr id="4" name="Slide Number Placeholder 3"/>
          <p:cNvSpPr>
            <a:spLocks noGrp="1"/>
          </p:cNvSpPr>
          <p:nvPr>
            <p:ph type="sldNum" sz="quarter" idx="5"/>
          </p:nvPr>
        </p:nvSpPr>
        <p:spPr/>
        <p:txBody>
          <a:bodyPr/>
          <a:lstStyle/>
          <a:p>
            <a:fld id="{9C806B9B-4842-5743-A031-7D48EEE4CF70}" type="slidenum">
              <a:rPr lang="fi-FI" smtClean="0"/>
              <a:t>9</a:t>
            </a:fld>
            <a:endParaRPr lang="fi-FI"/>
          </a:p>
        </p:txBody>
      </p:sp>
    </p:spTree>
    <p:extLst>
      <p:ext uri="{BB962C8B-B14F-4D97-AF65-F5344CB8AC3E}">
        <p14:creationId xmlns:p14="http://schemas.microsoft.com/office/powerpoint/2010/main" val="777730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133E-98C3-F442-AE9F-82DEDE1790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fi-FI"/>
          </a:p>
        </p:txBody>
      </p:sp>
      <p:sp>
        <p:nvSpPr>
          <p:cNvPr id="3" name="Subtitle 2">
            <a:extLst>
              <a:ext uri="{FF2B5EF4-FFF2-40B4-BE49-F238E27FC236}">
                <a16:creationId xmlns:a16="http://schemas.microsoft.com/office/drawing/2014/main" id="{27ADC30E-784A-4D4C-A196-F6D7147B63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4" name="Date Placeholder 3">
            <a:extLst>
              <a:ext uri="{FF2B5EF4-FFF2-40B4-BE49-F238E27FC236}">
                <a16:creationId xmlns:a16="http://schemas.microsoft.com/office/drawing/2014/main" id="{FDCA5A4B-DA65-1448-9CCA-F619F4E9BCDC}"/>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5" name="Footer Placeholder 4">
            <a:extLst>
              <a:ext uri="{FF2B5EF4-FFF2-40B4-BE49-F238E27FC236}">
                <a16:creationId xmlns:a16="http://schemas.microsoft.com/office/drawing/2014/main" id="{5AD2A938-435C-3944-A7DA-44CAEBE2DC5C}"/>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3517465-87F4-D240-A499-ABD573C1EFEA}"/>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2756504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ADC8-EE8B-C340-BA71-951384840600}"/>
              </a:ext>
            </a:extLst>
          </p:cNvPr>
          <p:cNvSpPr>
            <a:spLocks noGrp="1"/>
          </p:cNvSpPr>
          <p:nvPr>
            <p:ph type="title"/>
          </p:nvPr>
        </p:nvSpPr>
        <p:spPr/>
        <p:txBody>
          <a:bodyPr/>
          <a:lstStyle/>
          <a:p>
            <a:r>
              <a:rPr lang="en-GB"/>
              <a:t>Click to edit Master title style</a:t>
            </a:r>
            <a:endParaRPr lang="fi-FI"/>
          </a:p>
        </p:txBody>
      </p:sp>
      <p:sp>
        <p:nvSpPr>
          <p:cNvPr id="3" name="Vertical Text Placeholder 2">
            <a:extLst>
              <a:ext uri="{FF2B5EF4-FFF2-40B4-BE49-F238E27FC236}">
                <a16:creationId xmlns:a16="http://schemas.microsoft.com/office/drawing/2014/main" id="{FE9EE91A-44F1-DC49-B8A3-90CB4AAA03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206A7F62-2727-D34F-8081-EEDB50A4CDA1}"/>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5" name="Footer Placeholder 4">
            <a:extLst>
              <a:ext uri="{FF2B5EF4-FFF2-40B4-BE49-F238E27FC236}">
                <a16:creationId xmlns:a16="http://schemas.microsoft.com/office/drawing/2014/main" id="{E30E83CA-D68C-F04B-AB29-8F84EA08593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E68AB3C-DCDD-E44B-8086-84E74A5475F4}"/>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58745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8A12D-9A74-2A47-8DEA-9B8F35E9070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fi-FI"/>
          </a:p>
        </p:txBody>
      </p:sp>
      <p:sp>
        <p:nvSpPr>
          <p:cNvPr id="3" name="Vertical Text Placeholder 2">
            <a:extLst>
              <a:ext uri="{FF2B5EF4-FFF2-40B4-BE49-F238E27FC236}">
                <a16:creationId xmlns:a16="http://schemas.microsoft.com/office/drawing/2014/main" id="{AD693901-E556-B94A-9362-82B5489C25F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D16AB9E2-9F30-5848-94A7-83CE22E126E2}"/>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5" name="Footer Placeholder 4">
            <a:extLst>
              <a:ext uri="{FF2B5EF4-FFF2-40B4-BE49-F238E27FC236}">
                <a16:creationId xmlns:a16="http://schemas.microsoft.com/office/drawing/2014/main" id="{82C3B427-D878-4048-B45B-39F896B70F1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44C2C0D-F1E9-124D-9B9A-E706D978923D}"/>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3905956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C27D-6D65-B84B-BCAF-21061CD6D463}"/>
              </a:ext>
            </a:extLst>
          </p:cNvPr>
          <p:cNvSpPr>
            <a:spLocks noGrp="1"/>
          </p:cNvSpPr>
          <p:nvPr>
            <p:ph type="title"/>
          </p:nvPr>
        </p:nvSpPr>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74D97E50-AEED-F24F-A724-FDD242D0FD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886D7278-09CD-0649-82B7-4DEFA6E64B41}"/>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5" name="Footer Placeholder 4">
            <a:extLst>
              <a:ext uri="{FF2B5EF4-FFF2-40B4-BE49-F238E27FC236}">
                <a16:creationId xmlns:a16="http://schemas.microsoft.com/office/drawing/2014/main" id="{721BA3FE-0AB6-FF41-88F4-30A3DE4616B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AFDD9A7-715D-5B4B-81A8-05C90277C31D}"/>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422612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3562-4F42-5C48-AF70-42100C2B9A6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fi-FI"/>
          </a:p>
        </p:txBody>
      </p:sp>
      <p:sp>
        <p:nvSpPr>
          <p:cNvPr id="3" name="Text Placeholder 2">
            <a:extLst>
              <a:ext uri="{FF2B5EF4-FFF2-40B4-BE49-F238E27FC236}">
                <a16:creationId xmlns:a16="http://schemas.microsoft.com/office/drawing/2014/main" id="{C26C7563-B139-8A44-B6B9-A0786F64C4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CDB798-8F4B-E549-8960-2BE8F12F445E}"/>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5" name="Footer Placeholder 4">
            <a:extLst>
              <a:ext uri="{FF2B5EF4-FFF2-40B4-BE49-F238E27FC236}">
                <a16:creationId xmlns:a16="http://schemas.microsoft.com/office/drawing/2014/main" id="{3A6387EA-9B28-B240-8644-833ABDB3F2FC}"/>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3198F96-FB85-464C-8A03-3D4EB9ADE42D}"/>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49550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C683-72A1-8C46-89C6-BB2665DEC13C}"/>
              </a:ext>
            </a:extLst>
          </p:cNvPr>
          <p:cNvSpPr>
            <a:spLocks noGrp="1"/>
          </p:cNvSpPr>
          <p:nvPr>
            <p:ph type="title"/>
          </p:nvPr>
        </p:nvSpPr>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7C2DA0D-DFA2-724F-91CC-A8AD2F3508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Content Placeholder 3">
            <a:extLst>
              <a:ext uri="{FF2B5EF4-FFF2-40B4-BE49-F238E27FC236}">
                <a16:creationId xmlns:a16="http://schemas.microsoft.com/office/drawing/2014/main" id="{EDAD081B-2925-F54A-92B0-FDCCF763673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Date Placeholder 4">
            <a:extLst>
              <a:ext uri="{FF2B5EF4-FFF2-40B4-BE49-F238E27FC236}">
                <a16:creationId xmlns:a16="http://schemas.microsoft.com/office/drawing/2014/main" id="{455E892A-C33A-084A-922D-59F6C4D1364B}"/>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6" name="Footer Placeholder 5">
            <a:extLst>
              <a:ext uri="{FF2B5EF4-FFF2-40B4-BE49-F238E27FC236}">
                <a16:creationId xmlns:a16="http://schemas.microsoft.com/office/drawing/2014/main" id="{9ACE93B0-4455-A143-A19B-E3E800C5F2D1}"/>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3226F9F-B6E3-5540-822A-AB2D6EA44B34}"/>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273262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1F65-7627-2E43-8E87-C92DF3432B1D}"/>
              </a:ext>
            </a:extLst>
          </p:cNvPr>
          <p:cNvSpPr>
            <a:spLocks noGrp="1"/>
          </p:cNvSpPr>
          <p:nvPr>
            <p:ph type="title"/>
          </p:nvPr>
        </p:nvSpPr>
        <p:spPr>
          <a:xfrm>
            <a:off x="839788" y="365125"/>
            <a:ext cx="10515600" cy="1325563"/>
          </a:xfrm>
        </p:spPr>
        <p:txBody>
          <a:bodyPr/>
          <a:lstStyle/>
          <a:p>
            <a:r>
              <a:rPr lang="en-GB"/>
              <a:t>Click to edit Master title style</a:t>
            </a:r>
            <a:endParaRPr lang="fi-FI"/>
          </a:p>
        </p:txBody>
      </p:sp>
      <p:sp>
        <p:nvSpPr>
          <p:cNvPr id="3" name="Text Placeholder 2">
            <a:extLst>
              <a:ext uri="{FF2B5EF4-FFF2-40B4-BE49-F238E27FC236}">
                <a16:creationId xmlns:a16="http://schemas.microsoft.com/office/drawing/2014/main" id="{CCEA52C1-7C18-8842-BF07-BAB9D0E31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58AE79-426C-404B-97E0-3B24BE8A9E2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Text Placeholder 4">
            <a:extLst>
              <a:ext uri="{FF2B5EF4-FFF2-40B4-BE49-F238E27FC236}">
                <a16:creationId xmlns:a16="http://schemas.microsoft.com/office/drawing/2014/main" id="{A6BE0176-DDDA-C941-872D-74B91713B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CDDB221-8A5D-0C40-977A-826A63BDE0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7" name="Date Placeholder 6">
            <a:extLst>
              <a:ext uri="{FF2B5EF4-FFF2-40B4-BE49-F238E27FC236}">
                <a16:creationId xmlns:a16="http://schemas.microsoft.com/office/drawing/2014/main" id="{47D0C293-B74A-6949-B70B-5E72DEDE5260}"/>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8" name="Footer Placeholder 7">
            <a:extLst>
              <a:ext uri="{FF2B5EF4-FFF2-40B4-BE49-F238E27FC236}">
                <a16:creationId xmlns:a16="http://schemas.microsoft.com/office/drawing/2014/main" id="{DAAE6503-0FE2-F041-8ACD-F9FD2F77F672}"/>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74DF5B1F-8D43-3845-BC49-3A7F3C147837}"/>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419238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CE1F-FA86-F442-B4A2-A83CEDC0ECC1}"/>
              </a:ext>
            </a:extLst>
          </p:cNvPr>
          <p:cNvSpPr>
            <a:spLocks noGrp="1"/>
          </p:cNvSpPr>
          <p:nvPr>
            <p:ph type="title"/>
          </p:nvPr>
        </p:nvSpPr>
        <p:spPr/>
        <p:txBody>
          <a:bodyPr/>
          <a:lstStyle/>
          <a:p>
            <a:r>
              <a:rPr lang="en-GB"/>
              <a:t>Click to edit Master title style</a:t>
            </a:r>
            <a:endParaRPr lang="fi-FI"/>
          </a:p>
        </p:txBody>
      </p:sp>
      <p:sp>
        <p:nvSpPr>
          <p:cNvPr id="3" name="Date Placeholder 2">
            <a:extLst>
              <a:ext uri="{FF2B5EF4-FFF2-40B4-BE49-F238E27FC236}">
                <a16:creationId xmlns:a16="http://schemas.microsoft.com/office/drawing/2014/main" id="{B36F1F14-43F5-834E-8289-B9E211B59140}"/>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4" name="Footer Placeholder 3">
            <a:extLst>
              <a:ext uri="{FF2B5EF4-FFF2-40B4-BE49-F238E27FC236}">
                <a16:creationId xmlns:a16="http://schemas.microsoft.com/office/drawing/2014/main" id="{98326444-1A0A-F748-8CBC-CC87D097D146}"/>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1E420273-F269-6045-97A8-5C6AD367E7E2}"/>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42977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88E86-C6D5-0545-9348-6FA97D0DFBF1}"/>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3" name="Footer Placeholder 2">
            <a:extLst>
              <a:ext uri="{FF2B5EF4-FFF2-40B4-BE49-F238E27FC236}">
                <a16:creationId xmlns:a16="http://schemas.microsoft.com/office/drawing/2014/main" id="{B2195ED2-3E07-864B-A492-E653DAFB27BC}"/>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4C1062C7-304E-4046-9759-E3EDE30F650B}"/>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305445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ABC2F-1540-2B46-8B8E-EEADA6BA88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i-FI"/>
          </a:p>
        </p:txBody>
      </p:sp>
      <p:sp>
        <p:nvSpPr>
          <p:cNvPr id="3" name="Content Placeholder 2">
            <a:extLst>
              <a:ext uri="{FF2B5EF4-FFF2-40B4-BE49-F238E27FC236}">
                <a16:creationId xmlns:a16="http://schemas.microsoft.com/office/drawing/2014/main" id="{6250F806-524A-4C42-9B12-2957B1840E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Text Placeholder 3">
            <a:extLst>
              <a:ext uri="{FF2B5EF4-FFF2-40B4-BE49-F238E27FC236}">
                <a16:creationId xmlns:a16="http://schemas.microsoft.com/office/drawing/2014/main" id="{278C0503-C008-A044-ABC8-CBC5C5164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800FE7-7A89-E742-BBAE-8B5D7A93A2DA}"/>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6" name="Footer Placeholder 5">
            <a:extLst>
              <a:ext uri="{FF2B5EF4-FFF2-40B4-BE49-F238E27FC236}">
                <a16:creationId xmlns:a16="http://schemas.microsoft.com/office/drawing/2014/main" id="{766150EA-C04E-5641-B3C6-C760ED464315}"/>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AF6B986-F7CB-7744-91F5-4832DA242257}"/>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225805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C549-1BC3-C64B-BC9A-90952197F9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fi-FI"/>
          </a:p>
        </p:txBody>
      </p:sp>
      <p:sp>
        <p:nvSpPr>
          <p:cNvPr id="3" name="Picture Placeholder 2">
            <a:extLst>
              <a:ext uri="{FF2B5EF4-FFF2-40B4-BE49-F238E27FC236}">
                <a16:creationId xmlns:a16="http://schemas.microsoft.com/office/drawing/2014/main" id="{9D5D56AF-E6C5-9947-91D6-4CA60FDF37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0F4C3A40-B988-924F-9577-DB27D2D96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6BD534-62F9-8C4A-A726-91B6C7087057}"/>
              </a:ext>
            </a:extLst>
          </p:cNvPr>
          <p:cNvSpPr>
            <a:spLocks noGrp="1"/>
          </p:cNvSpPr>
          <p:nvPr>
            <p:ph type="dt" sz="half" idx="10"/>
          </p:nvPr>
        </p:nvSpPr>
        <p:spPr/>
        <p:txBody>
          <a:bodyPr/>
          <a:lstStyle/>
          <a:p>
            <a:fld id="{616E7D67-F14B-B146-83D0-B51A18C4152A}" type="datetimeFigureOut">
              <a:rPr lang="fi-FI" smtClean="0"/>
              <a:t>13.2.2025</a:t>
            </a:fld>
            <a:endParaRPr lang="fi-FI"/>
          </a:p>
        </p:txBody>
      </p:sp>
      <p:sp>
        <p:nvSpPr>
          <p:cNvPr id="6" name="Footer Placeholder 5">
            <a:extLst>
              <a:ext uri="{FF2B5EF4-FFF2-40B4-BE49-F238E27FC236}">
                <a16:creationId xmlns:a16="http://schemas.microsoft.com/office/drawing/2014/main" id="{9312C0C0-ED2C-2642-81AE-30D7CD2EADAD}"/>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29C8A502-A7E5-6F4D-B33B-29B2E20E7480}"/>
              </a:ext>
            </a:extLst>
          </p:cNvPr>
          <p:cNvSpPr>
            <a:spLocks noGrp="1"/>
          </p:cNvSpPr>
          <p:nvPr>
            <p:ph type="sldNum" sz="quarter" idx="12"/>
          </p:nvPr>
        </p:nvSpPr>
        <p:spPr/>
        <p:txBody>
          <a:bodyPr/>
          <a:lstStyle/>
          <a:p>
            <a:fld id="{23360DCC-91AB-3840-9F51-7263F3D05417}" type="slidenum">
              <a:rPr lang="fi-FI" smtClean="0"/>
              <a:t>‹#›</a:t>
            </a:fld>
            <a:endParaRPr lang="fi-FI"/>
          </a:p>
        </p:txBody>
      </p:sp>
    </p:spTree>
    <p:extLst>
      <p:ext uri="{BB962C8B-B14F-4D97-AF65-F5344CB8AC3E}">
        <p14:creationId xmlns:p14="http://schemas.microsoft.com/office/powerpoint/2010/main" val="53677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21FAA4-A2EE-184A-BE9B-08EE22159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3BC97F86-281E-0543-9A11-997F6C844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26D5EB5E-5ED1-1648-BDC7-7AA556C58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E7D67-F14B-B146-83D0-B51A18C4152A}" type="datetimeFigureOut">
              <a:rPr lang="fi-FI" smtClean="0"/>
              <a:t>13.2.2025</a:t>
            </a:fld>
            <a:endParaRPr lang="fi-FI"/>
          </a:p>
        </p:txBody>
      </p:sp>
      <p:sp>
        <p:nvSpPr>
          <p:cNvPr id="5" name="Footer Placeholder 4">
            <a:extLst>
              <a:ext uri="{FF2B5EF4-FFF2-40B4-BE49-F238E27FC236}">
                <a16:creationId xmlns:a16="http://schemas.microsoft.com/office/drawing/2014/main" id="{31EF0A2D-6F1E-C943-A47B-49F84DC3F7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7E93C56A-2420-5C48-8BE6-31C25275F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60DCC-91AB-3840-9F51-7263F3D05417}" type="slidenum">
              <a:rPr lang="fi-FI" smtClean="0"/>
              <a:t>‹#›</a:t>
            </a:fld>
            <a:endParaRPr lang="fi-FI"/>
          </a:p>
        </p:txBody>
      </p:sp>
    </p:spTree>
    <p:extLst>
      <p:ext uri="{BB962C8B-B14F-4D97-AF65-F5344CB8AC3E}">
        <p14:creationId xmlns:p14="http://schemas.microsoft.com/office/powerpoint/2010/main" val="799835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36D86-8874-284D-8D51-466E1AAD4529}"/>
              </a:ext>
            </a:extLst>
          </p:cNvPr>
          <p:cNvSpPr>
            <a:spLocks noGrp="1"/>
          </p:cNvSpPr>
          <p:nvPr>
            <p:ph type="ctrTitle"/>
          </p:nvPr>
        </p:nvSpPr>
        <p:spPr>
          <a:xfrm>
            <a:off x="838199" y="1093788"/>
            <a:ext cx="10506455" cy="2967208"/>
          </a:xfrm>
        </p:spPr>
        <p:txBody>
          <a:bodyPr>
            <a:normAutofit/>
          </a:bodyPr>
          <a:lstStyle/>
          <a:p>
            <a:pPr algn="l"/>
            <a:r>
              <a:rPr lang="fi-FI" sz="6800" dirty="0">
                <a:latin typeface="Garamond" panose="02020404030301010803" pitchFamily="18" charset="0"/>
              </a:rPr>
              <a:t>Mitä aivan jokaisen </a:t>
            </a:r>
            <a:br>
              <a:rPr lang="fi-FI" sz="6800" dirty="0">
                <a:latin typeface="Garamond" panose="02020404030301010803" pitchFamily="18" charset="0"/>
              </a:rPr>
            </a:br>
            <a:r>
              <a:rPr lang="fi-FI" sz="6800" dirty="0">
                <a:latin typeface="Garamond" panose="02020404030301010803" pitchFamily="18" charset="0"/>
              </a:rPr>
              <a:t>tulisi tietää </a:t>
            </a:r>
            <a:r>
              <a:rPr lang="fi-FI" sz="6800" dirty="0" err="1">
                <a:latin typeface="Garamond" panose="02020404030301010803" pitchFamily="18" charset="0"/>
              </a:rPr>
              <a:t>misinformaatiosta</a:t>
            </a:r>
            <a:endParaRPr lang="fi-FI" sz="6800" dirty="0">
              <a:latin typeface="Garamond" panose="02020404030301010803" pitchFamily="18" charset="0"/>
            </a:endParaRPr>
          </a:p>
        </p:txBody>
      </p:sp>
      <p:sp>
        <p:nvSpPr>
          <p:cNvPr id="3" name="Subtitle 2">
            <a:extLst>
              <a:ext uri="{FF2B5EF4-FFF2-40B4-BE49-F238E27FC236}">
                <a16:creationId xmlns:a16="http://schemas.microsoft.com/office/drawing/2014/main" id="{3A6DB109-E0D9-4545-A952-3184A4C195B6}"/>
              </a:ext>
            </a:extLst>
          </p:cNvPr>
          <p:cNvSpPr>
            <a:spLocks noGrp="1"/>
          </p:cNvSpPr>
          <p:nvPr>
            <p:ph type="subTitle" idx="1"/>
          </p:nvPr>
        </p:nvSpPr>
        <p:spPr>
          <a:xfrm>
            <a:off x="7400924" y="4619624"/>
            <a:ext cx="3946779" cy="1038225"/>
          </a:xfrm>
        </p:spPr>
        <p:txBody>
          <a:bodyPr>
            <a:noAutofit/>
          </a:bodyPr>
          <a:lstStyle/>
          <a:p>
            <a:pPr algn="r"/>
            <a:r>
              <a:rPr lang="fi-FI" sz="1200" dirty="0">
                <a:latin typeface="Garamond" panose="02020404030301010803" pitchFamily="18" charset="0"/>
              </a:rPr>
              <a:t>Lounais-Suomen kirjastoille koostanut</a:t>
            </a:r>
          </a:p>
          <a:p>
            <a:pPr algn="r"/>
            <a:r>
              <a:rPr lang="fi-FI" sz="1200" b="1" dirty="0">
                <a:latin typeface="Garamond" panose="02020404030301010803" pitchFamily="18" charset="0"/>
              </a:rPr>
              <a:t>Johanna Vehkoo</a:t>
            </a:r>
          </a:p>
          <a:p>
            <a:pPr algn="r"/>
            <a:r>
              <a:rPr lang="fi-FI" sz="1200" dirty="0">
                <a:latin typeface="Garamond" panose="02020404030301010803" pitchFamily="18" charset="0"/>
              </a:rPr>
              <a:t>Toimittaja, tietokirjailija, kouluttaja</a:t>
            </a:r>
          </a:p>
        </p:txBody>
      </p:sp>
      <p:sp>
        <p:nvSpPr>
          <p:cNvPr id="21" name="Rectangle 20">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308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6/8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a:latin typeface="Garamond" panose="02020404030301010803" pitchFamily="18" charset="0"/>
              </a:rPr>
              <a:t>Mutta kannattaa muistaa, että ihmiset yliarvioivat oman medialukutaitonsa.</a:t>
            </a:r>
          </a:p>
        </p:txBody>
      </p:sp>
    </p:spTree>
    <p:extLst>
      <p:ext uri="{BB962C8B-B14F-4D97-AF65-F5344CB8AC3E}">
        <p14:creationId xmlns:p14="http://schemas.microsoft.com/office/powerpoint/2010/main" val="289586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7/8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a:latin typeface="Garamond" panose="02020404030301010803" pitchFamily="18" charset="0"/>
              </a:rPr>
              <a:t>Koko </a:t>
            </a:r>
            <a:r>
              <a:rPr lang="fi-FI" sz="2200" dirty="0" err="1">
                <a:latin typeface="Garamond" panose="02020404030301010803" pitchFamily="18" charset="0"/>
              </a:rPr>
              <a:t>misinformaatio</a:t>
            </a:r>
            <a:r>
              <a:rPr lang="fi-FI" sz="2200" dirty="0">
                <a:latin typeface="Garamond" panose="02020404030301010803" pitchFamily="18" charset="0"/>
              </a:rPr>
              <a:t>-ongelman ydin on ihmisen psykologiassa, ei teknologiassa. Ihmiset uskovat siihen, mihin haluavat uskoa.</a:t>
            </a:r>
          </a:p>
        </p:txBody>
      </p:sp>
    </p:spTree>
    <p:extLst>
      <p:ext uri="{BB962C8B-B14F-4D97-AF65-F5344CB8AC3E}">
        <p14:creationId xmlns:p14="http://schemas.microsoft.com/office/powerpoint/2010/main" val="64581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56650-527D-26A9-6633-B1E2DF616CC6}"/>
              </a:ext>
            </a:extLst>
          </p:cNvPr>
          <p:cNvSpPr>
            <a:spLocks noGrp="1"/>
          </p:cNvSpPr>
          <p:nvPr>
            <p:ph type="title"/>
          </p:nvPr>
        </p:nvSpPr>
        <p:spPr>
          <a:xfrm>
            <a:off x="761800" y="762001"/>
            <a:ext cx="5334197" cy="1708242"/>
          </a:xfrm>
        </p:spPr>
        <p:txBody>
          <a:bodyPr anchor="ctr">
            <a:normAutofit/>
          </a:bodyPr>
          <a:lstStyle/>
          <a:p>
            <a:r>
              <a:rPr lang="fi-FI" sz="4000" b="1" dirty="0"/>
              <a:t>Miksi uskomme </a:t>
            </a:r>
            <a:br>
              <a:rPr lang="fi-FI" sz="4000" b="1" dirty="0"/>
            </a:br>
            <a:r>
              <a:rPr lang="fi-FI" sz="4000" b="1" dirty="0"/>
              <a:t>väärään tietoon?</a:t>
            </a:r>
            <a:endParaRPr lang="fi-FI" sz="4000" dirty="0"/>
          </a:p>
        </p:txBody>
      </p:sp>
      <p:sp>
        <p:nvSpPr>
          <p:cNvPr id="3" name="Content Placeholder 2">
            <a:extLst>
              <a:ext uri="{FF2B5EF4-FFF2-40B4-BE49-F238E27FC236}">
                <a16:creationId xmlns:a16="http://schemas.microsoft.com/office/drawing/2014/main" id="{AE0ACD30-DCC8-BC50-FADD-270A4839AA70}"/>
              </a:ext>
            </a:extLst>
          </p:cNvPr>
          <p:cNvSpPr>
            <a:spLocks noGrp="1"/>
          </p:cNvSpPr>
          <p:nvPr>
            <p:ph idx="1"/>
          </p:nvPr>
        </p:nvSpPr>
        <p:spPr>
          <a:xfrm>
            <a:off x="761799" y="2667191"/>
            <a:ext cx="5334197" cy="3769835"/>
          </a:xfrm>
        </p:spPr>
        <p:txBody>
          <a:bodyPr anchor="ctr">
            <a:normAutofit/>
          </a:bodyPr>
          <a:lstStyle/>
          <a:p>
            <a:r>
              <a:rPr lang="fi-FI" sz="1700" b="1" dirty="0">
                <a:latin typeface="Garamond" panose="02020404030301010803" pitchFamily="18" charset="0"/>
              </a:rPr>
              <a:t>Vahvistusharha</a:t>
            </a:r>
            <a:r>
              <a:rPr lang="fi-FI" sz="1700" dirty="0">
                <a:latin typeface="Garamond" panose="02020404030301010803" pitchFamily="18" charset="0"/>
              </a:rPr>
              <a:t> = taipumus uskoa tietoa, joka vahvistaa omaa maailmankuvaa.</a:t>
            </a:r>
          </a:p>
          <a:p>
            <a:endParaRPr lang="fi-FI" sz="1700" dirty="0">
              <a:latin typeface="Garamond" panose="02020404030301010803" pitchFamily="18" charset="0"/>
            </a:endParaRPr>
          </a:p>
          <a:p>
            <a:r>
              <a:rPr lang="fi-FI" sz="1700" b="1" dirty="0">
                <a:latin typeface="Garamond" panose="02020404030301010803" pitchFamily="18" charset="0"/>
              </a:rPr>
              <a:t>Motivoitu päättely </a:t>
            </a:r>
            <a:r>
              <a:rPr lang="fi-FI" sz="1700" dirty="0">
                <a:latin typeface="Garamond" panose="02020404030301010803" pitchFamily="18" charset="0"/>
              </a:rPr>
              <a:t>= omaa näkemystä tukevat perustelut tuntuvat vahvemmilta kuin omia näkemyksiä haastavat argumentit.</a:t>
            </a:r>
          </a:p>
          <a:p>
            <a:endParaRPr lang="fi-FI" sz="1700" dirty="0">
              <a:latin typeface="Garamond" panose="02020404030301010803" pitchFamily="18" charset="0"/>
            </a:endParaRPr>
          </a:p>
          <a:p>
            <a:r>
              <a:rPr lang="fi-FI" sz="1700" b="1" dirty="0">
                <a:latin typeface="Garamond" panose="02020404030301010803" pitchFamily="18" charset="0"/>
              </a:rPr>
              <a:t>Lumetotuusvaikutus</a:t>
            </a:r>
            <a:r>
              <a:rPr lang="fi-FI" sz="1700" dirty="0">
                <a:latin typeface="Garamond" panose="02020404030301010803" pitchFamily="18" charset="0"/>
              </a:rPr>
              <a:t> = uskomme lähes mitä tahansa, kunhan sitä toistetaan meille tarpeeksi.</a:t>
            </a:r>
          </a:p>
          <a:p>
            <a:endParaRPr lang="fi-FI" sz="1700" dirty="0">
              <a:latin typeface="Garamond" panose="02020404030301010803" pitchFamily="18" charset="0"/>
            </a:endParaRPr>
          </a:p>
          <a:p>
            <a:r>
              <a:rPr lang="fi-FI" sz="1700" b="1" dirty="0">
                <a:latin typeface="Garamond" panose="02020404030301010803" pitchFamily="18" charset="0"/>
              </a:rPr>
              <a:t>Uskomusten pysyvyys </a:t>
            </a:r>
            <a:r>
              <a:rPr lang="fi-FI" sz="1700" dirty="0">
                <a:latin typeface="Garamond" panose="02020404030301010803" pitchFamily="18" charset="0"/>
              </a:rPr>
              <a:t>= uskomme herkästi ensimmäisen kuulemamme tiedon ja pitäydymme siinä. </a:t>
            </a:r>
          </a:p>
          <a:p>
            <a:endParaRPr lang="fi-FI" sz="1700" dirty="0"/>
          </a:p>
          <a:p>
            <a:endParaRPr lang="fi-FI" sz="1700" dirty="0"/>
          </a:p>
        </p:txBody>
      </p:sp>
      <p:pic>
        <p:nvPicPr>
          <p:cNvPr id="5" name="Picture 4" descr="Monimutkaisia matemaattisia kaavoja liitutaululla">
            <a:extLst>
              <a:ext uri="{FF2B5EF4-FFF2-40B4-BE49-F238E27FC236}">
                <a16:creationId xmlns:a16="http://schemas.microsoft.com/office/drawing/2014/main" id="{FED96037-39C7-F896-196C-57C9EDB509AF}"/>
              </a:ext>
            </a:extLst>
          </p:cNvPr>
          <p:cNvPicPr>
            <a:picLocks noChangeAspect="1"/>
          </p:cNvPicPr>
          <p:nvPr/>
        </p:nvPicPr>
        <p:blipFill>
          <a:blip r:embed="rId3"/>
          <a:srcRect l="28616" r="14695"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268072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8/8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a:latin typeface="Garamond" panose="02020404030301010803" pitchFamily="18" charset="0"/>
              </a:rPr>
              <a:t>Disinformaatio on uhka demokratialle.</a:t>
            </a:r>
          </a:p>
        </p:txBody>
      </p:sp>
    </p:spTree>
    <p:extLst>
      <p:ext uri="{BB962C8B-B14F-4D97-AF65-F5344CB8AC3E}">
        <p14:creationId xmlns:p14="http://schemas.microsoft.com/office/powerpoint/2010/main" val="1014500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72E070-B194-E92D-8E4D-3ADA254FA5DF}"/>
              </a:ext>
            </a:extLst>
          </p:cNvPr>
          <p:cNvSpPr>
            <a:spLocks noGrp="1"/>
          </p:cNvSpPr>
          <p:nvPr>
            <p:ph type="title"/>
          </p:nvPr>
        </p:nvSpPr>
        <p:spPr>
          <a:xfrm>
            <a:off x="686834" y="1153572"/>
            <a:ext cx="3200400" cy="4461163"/>
          </a:xfrm>
        </p:spPr>
        <p:txBody>
          <a:bodyPr>
            <a:normAutofit/>
          </a:bodyPr>
          <a:lstStyle/>
          <a:p>
            <a:r>
              <a:rPr lang="fi-FI" sz="4000" dirty="0">
                <a:solidFill>
                  <a:srgbClr val="FFFFFF"/>
                </a:solidFill>
              </a:rPr>
              <a:t>Laaja kuva: saastunut informaatio-ympäristö</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0BECF3-CF7C-3CE8-9E8E-F5F45EF7A8E4}"/>
              </a:ext>
            </a:extLst>
          </p:cNvPr>
          <p:cNvSpPr>
            <a:spLocks noGrp="1"/>
          </p:cNvSpPr>
          <p:nvPr>
            <p:ph idx="1"/>
          </p:nvPr>
        </p:nvSpPr>
        <p:spPr>
          <a:xfrm>
            <a:off x="4447308" y="591344"/>
            <a:ext cx="6906491" cy="5585619"/>
          </a:xfrm>
        </p:spPr>
        <p:txBody>
          <a:bodyPr anchor="ctr">
            <a:normAutofit/>
          </a:bodyPr>
          <a:lstStyle/>
          <a:p>
            <a:r>
              <a:rPr lang="fi-FI" sz="2400" dirty="0">
                <a:latin typeface="Garamond" panose="02020404030301010803" pitchFamily="18" charset="0"/>
              </a:rPr>
              <a:t>Informaatioympäristö on saastunut. Sitä saastutetaan jatkuvasti sekä tahallisesti että tahattomasti: boteilla, valeprofiileilla, disinformaatiolla, valeuutisilla, trollauksella, generatiivisen tekoälyn tuottamalla merkityksettömällä sisällöllä...</a:t>
            </a:r>
          </a:p>
          <a:p>
            <a:r>
              <a:rPr lang="fi-FI" sz="2400" dirty="0">
                <a:latin typeface="Garamond" panose="02020404030301010803" pitchFamily="18" charset="0"/>
              </a:rPr>
              <a:t>Disinformaation tuottajien tavoite usein aiheuttaa hämmennystä, epätietoisuutta, epäluottamusta.</a:t>
            </a:r>
          </a:p>
          <a:p>
            <a:r>
              <a:rPr lang="fi-FI" sz="2400" dirty="0">
                <a:latin typeface="Garamond" panose="02020404030301010803" pitchFamily="18" charset="0"/>
              </a:rPr>
              <a:t>Olennaisinta ei ole saada ihmisiä uskomaan yksittäisiin valeisiin, vaan levittää epävarmuutta ja synnyttää epätietoisuutta siitä, voiko mitään totuutta koskaan löytääkään.</a:t>
            </a:r>
          </a:p>
          <a:p>
            <a:r>
              <a:rPr lang="fi-FI" sz="2400" dirty="0">
                <a:latin typeface="Garamond" panose="02020404030301010803" pitchFamily="18" charset="0"/>
              </a:rPr>
              <a:t>Se nakertaa luottamusta demokratiaan ja sen instituutioihin.</a:t>
            </a:r>
          </a:p>
        </p:txBody>
      </p:sp>
    </p:spTree>
    <p:extLst>
      <p:ext uri="{BB962C8B-B14F-4D97-AF65-F5344CB8AC3E}">
        <p14:creationId xmlns:p14="http://schemas.microsoft.com/office/powerpoint/2010/main" val="429359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dancing&#10;&#10;Description automatically generated with low confidence">
            <a:extLst>
              <a:ext uri="{FF2B5EF4-FFF2-40B4-BE49-F238E27FC236}">
                <a16:creationId xmlns:a16="http://schemas.microsoft.com/office/drawing/2014/main" id="{96C96702-5B7B-35E7-1694-DC0BB229944D}"/>
              </a:ext>
            </a:extLst>
          </p:cNvPr>
          <p:cNvPicPr>
            <a:picLocks noChangeAspect="1"/>
          </p:cNvPicPr>
          <p:nvPr/>
        </p:nvPicPr>
        <p:blipFill rotWithShape="1">
          <a:blip r:embed="rId3"/>
          <a:srcRect b="88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D8D103B9-8D6F-C97C-35F0-9500E2867DB2}"/>
              </a:ext>
            </a:extLst>
          </p:cNvPr>
          <p:cNvSpPr>
            <a:spLocks noGrp="1"/>
          </p:cNvSpPr>
          <p:nvPr>
            <p:ph type="ctrTitle"/>
          </p:nvPr>
        </p:nvSpPr>
        <p:spPr>
          <a:xfrm>
            <a:off x="1063752" y="1641611"/>
            <a:ext cx="10058400" cy="3574778"/>
          </a:xfrm>
          <a:effectLst>
            <a:outerShdw blurRad="50800" dist="38100" dir="2700000" algn="tl" rotWithShape="0">
              <a:prstClr val="black">
                <a:alpha val="40000"/>
              </a:prstClr>
            </a:outerShdw>
          </a:effectLst>
        </p:spPr>
        <p:txBody>
          <a:bodyPr>
            <a:normAutofit/>
          </a:bodyPr>
          <a:lstStyle/>
          <a:p>
            <a:r>
              <a:rPr lang="fi-FI" sz="5200" dirty="0">
                <a:solidFill>
                  <a:srgbClr val="FFFFFF"/>
                </a:solidFill>
              </a:rPr>
              <a:t>Generatiivinen tekoäly ja </a:t>
            </a:r>
            <a:r>
              <a:rPr lang="fi-FI" sz="5200" dirty="0" err="1">
                <a:solidFill>
                  <a:srgbClr val="FFFFFF"/>
                </a:solidFill>
              </a:rPr>
              <a:t>deepfaket</a:t>
            </a:r>
            <a:r>
              <a:rPr lang="fi-FI" sz="5200" dirty="0">
                <a:solidFill>
                  <a:srgbClr val="FFFFFF"/>
                </a:solidFill>
              </a:rPr>
              <a:t> </a:t>
            </a:r>
          </a:p>
        </p:txBody>
      </p:sp>
    </p:spTree>
    <p:extLst>
      <p:ext uri="{BB962C8B-B14F-4D97-AF65-F5344CB8AC3E}">
        <p14:creationId xmlns:p14="http://schemas.microsoft.com/office/powerpoint/2010/main" val="87323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group of police officers&#10;&#10;Description automatically generated with low confidence">
            <a:extLst>
              <a:ext uri="{FF2B5EF4-FFF2-40B4-BE49-F238E27FC236}">
                <a16:creationId xmlns:a16="http://schemas.microsoft.com/office/drawing/2014/main" id="{FDF56066-85C2-5F36-83F7-9277FA573941}"/>
              </a:ext>
            </a:extLst>
          </p:cNvPr>
          <p:cNvPicPr>
            <a:picLocks noChangeAspect="1"/>
          </p:cNvPicPr>
          <p:nvPr/>
        </p:nvPicPr>
        <p:blipFill>
          <a:blip r:embed="rId3"/>
          <a:srcRect t="23006" r="2" b="23008"/>
          <a:stretch/>
        </p:blipFill>
        <p:spPr>
          <a:xfrm>
            <a:off x="579264" y="365141"/>
            <a:ext cx="6288262" cy="3063875"/>
          </a:xfrm>
          <a:prstGeom prst="rect">
            <a:avLst/>
          </a:prstGeom>
        </p:spPr>
      </p:pic>
      <p:sp useBgFill="1">
        <p:nvSpPr>
          <p:cNvPr id="46" name="Rectangle 45">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F01B17-F540-A5B0-C47D-4AD73ADF56A2}"/>
              </a:ext>
            </a:extLst>
          </p:cNvPr>
          <p:cNvSpPr>
            <a:spLocks noGrp="1"/>
          </p:cNvSpPr>
          <p:nvPr>
            <p:ph type="title"/>
          </p:nvPr>
        </p:nvSpPr>
        <p:spPr>
          <a:xfrm>
            <a:off x="841248" y="3849689"/>
            <a:ext cx="2111122" cy="2105025"/>
          </a:xfrm>
        </p:spPr>
        <p:txBody>
          <a:bodyPr>
            <a:normAutofit/>
          </a:bodyPr>
          <a:lstStyle/>
          <a:p>
            <a:r>
              <a:rPr lang="fi-FI" sz="2400"/>
              <a:t>Kuvan vallankumous tapahtui ennen tekstiä</a:t>
            </a:r>
          </a:p>
        </p:txBody>
      </p:sp>
      <p:sp>
        <p:nvSpPr>
          <p:cNvPr id="48" name="Rectangle 47">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ontent Placeholder 11">
            <a:extLst>
              <a:ext uri="{FF2B5EF4-FFF2-40B4-BE49-F238E27FC236}">
                <a16:creationId xmlns:a16="http://schemas.microsoft.com/office/drawing/2014/main" id="{0C71F674-0A13-C572-99B6-C8A12FDD1CA7}"/>
              </a:ext>
            </a:extLst>
          </p:cNvPr>
          <p:cNvSpPr>
            <a:spLocks noGrp="1"/>
          </p:cNvSpPr>
          <p:nvPr>
            <p:ph idx="1"/>
          </p:nvPr>
        </p:nvSpPr>
        <p:spPr>
          <a:xfrm>
            <a:off x="3360563" y="3849688"/>
            <a:ext cx="3315810" cy="2105025"/>
          </a:xfrm>
        </p:spPr>
        <p:txBody>
          <a:bodyPr anchor="ctr">
            <a:normAutofit fontScale="92500" lnSpcReduction="20000"/>
          </a:bodyPr>
          <a:lstStyle/>
          <a:p>
            <a:r>
              <a:rPr lang="en-US" sz="1700" dirty="0" err="1"/>
              <a:t>Generatiiviseen</a:t>
            </a:r>
            <a:r>
              <a:rPr lang="en-US" sz="1700" dirty="0"/>
              <a:t> </a:t>
            </a:r>
            <a:r>
              <a:rPr lang="en-US" sz="1700" dirty="0" err="1"/>
              <a:t>tekoälyyn</a:t>
            </a:r>
            <a:r>
              <a:rPr lang="en-US" sz="1700" dirty="0"/>
              <a:t> </a:t>
            </a:r>
            <a:r>
              <a:rPr lang="en-US" sz="1700" dirty="0" err="1"/>
              <a:t>perustuvilla</a:t>
            </a:r>
            <a:r>
              <a:rPr lang="en-US" sz="1700" dirty="0"/>
              <a:t> </a:t>
            </a:r>
            <a:r>
              <a:rPr lang="en-US" sz="1700" dirty="0" err="1"/>
              <a:t>kuvatyökaluilla</a:t>
            </a:r>
            <a:r>
              <a:rPr lang="en-US" sz="1700" dirty="0"/>
              <a:t> (Midjourney, </a:t>
            </a:r>
            <a:r>
              <a:rPr lang="en-US" sz="1700" dirty="0" err="1"/>
              <a:t>Crayion</a:t>
            </a:r>
            <a:r>
              <a:rPr lang="en-US" sz="1700" dirty="0"/>
              <a:t>, </a:t>
            </a:r>
            <a:r>
              <a:rPr lang="en-US" sz="1700" dirty="0" err="1"/>
              <a:t>Dalle</a:t>
            </a:r>
            <a:r>
              <a:rPr lang="en-US" sz="1700" dirty="0"/>
              <a:t>-E...) </a:t>
            </a:r>
            <a:r>
              <a:rPr lang="en-US" sz="1700" dirty="0" err="1"/>
              <a:t>pystyy</a:t>
            </a:r>
            <a:r>
              <a:rPr lang="en-US" sz="1700" dirty="0"/>
              <a:t> </a:t>
            </a:r>
            <a:r>
              <a:rPr lang="en-US" sz="1700" dirty="0" err="1"/>
              <a:t>tekemään</a:t>
            </a:r>
            <a:r>
              <a:rPr lang="en-US" sz="1700" dirty="0"/>
              <a:t> </a:t>
            </a:r>
            <a:r>
              <a:rPr lang="en-US" sz="1700" dirty="0" err="1"/>
              <a:t>varsin</a:t>
            </a:r>
            <a:r>
              <a:rPr lang="en-US" sz="1700" dirty="0"/>
              <a:t> </a:t>
            </a:r>
            <a:r>
              <a:rPr lang="en-US" sz="1700" dirty="0" err="1"/>
              <a:t>fotorealistisia</a:t>
            </a:r>
            <a:r>
              <a:rPr lang="en-US" sz="1700" dirty="0"/>
              <a:t> </a:t>
            </a:r>
            <a:r>
              <a:rPr lang="en-US" sz="1700" dirty="0" err="1"/>
              <a:t>kuvia</a:t>
            </a:r>
            <a:r>
              <a:rPr lang="en-US" sz="1700" dirty="0"/>
              <a:t>. </a:t>
            </a:r>
          </a:p>
          <a:p>
            <a:r>
              <a:rPr lang="en-US" sz="1700" dirty="0" err="1"/>
              <a:t>Teknologia</a:t>
            </a:r>
            <a:r>
              <a:rPr lang="en-US" sz="1700" dirty="0"/>
              <a:t> </a:t>
            </a:r>
            <a:r>
              <a:rPr lang="en-US" sz="1700" dirty="0" err="1"/>
              <a:t>löi</a:t>
            </a:r>
            <a:r>
              <a:rPr lang="en-US" sz="1700" dirty="0"/>
              <a:t> </a:t>
            </a:r>
            <a:r>
              <a:rPr lang="en-US" sz="1700" dirty="0" err="1"/>
              <a:t>läpi</a:t>
            </a:r>
            <a:r>
              <a:rPr lang="en-US" sz="1700" dirty="0"/>
              <a:t> </a:t>
            </a:r>
            <a:r>
              <a:rPr lang="en-US" sz="1700" dirty="0" err="1"/>
              <a:t>vuonna</a:t>
            </a:r>
            <a:r>
              <a:rPr lang="en-US" sz="1700" dirty="0"/>
              <a:t> 2023.</a:t>
            </a:r>
          </a:p>
          <a:p>
            <a:r>
              <a:rPr lang="en-US" sz="1700" dirty="0"/>
              <a:t>Kuka </a:t>
            </a:r>
            <a:r>
              <a:rPr lang="en-US" sz="1700" dirty="0" err="1"/>
              <a:t>tahansa</a:t>
            </a:r>
            <a:r>
              <a:rPr lang="en-US" sz="1700" dirty="0"/>
              <a:t> </a:t>
            </a:r>
            <a:r>
              <a:rPr lang="en-US" sz="1700" dirty="0" err="1"/>
              <a:t>voi</a:t>
            </a:r>
            <a:r>
              <a:rPr lang="en-US" sz="1700" dirty="0"/>
              <a:t> </a:t>
            </a:r>
            <a:r>
              <a:rPr lang="en-US" sz="1700" dirty="0" err="1"/>
              <a:t>tehdä</a:t>
            </a:r>
            <a:r>
              <a:rPr lang="en-US" sz="1700" dirty="0"/>
              <a:t> </a:t>
            </a:r>
            <a:r>
              <a:rPr lang="en-US" sz="1700" dirty="0" err="1"/>
              <a:t>kuvageneraattoreilla</a:t>
            </a:r>
            <a:r>
              <a:rPr lang="en-US" sz="1700" dirty="0"/>
              <a:t> </a:t>
            </a:r>
            <a:r>
              <a:rPr lang="en-US" sz="1700" dirty="0" err="1"/>
              <a:t>melko</a:t>
            </a:r>
            <a:r>
              <a:rPr lang="en-US" sz="1700" dirty="0"/>
              <a:t> </a:t>
            </a:r>
            <a:r>
              <a:rPr lang="en-US" sz="1700" dirty="0" err="1"/>
              <a:t>aidon</a:t>
            </a:r>
            <a:r>
              <a:rPr lang="en-US" sz="1700" dirty="0"/>
              <a:t> </a:t>
            </a:r>
            <a:r>
              <a:rPr lang="en-US" sz="1700" dirty="0" err="1"/>
              <a:t>näköistä</a:t>
            </a:r>
            <a:r>
              <a:rPr lang="en-US" sz="1700" dirty="0"/>
              <a:t> </a:t>
            </a:r>
            <a:r>
              <a:rPr lang="en-US" sz="1700" dirty="0" err="1"/>
              <a:t>uutiskuvaa</a:t>
            </a:r>
            <a:r>
              <a:rPr lang="en-US" sz="1700" dirty="0"/>
              <a:t>.</a:t>
            </a:r>
          </a:p>
        </p:txBody>
      </p:sp>
      <p:pic>
        <p:nvPicPr>
          <p:cNvPr id="7" name="Picture 6" descr="A person wearing a white robe&#10;&#10;Description automatically generated with medium confidence">
            <a:extLst>
              <a:ext uri="{FF2B5EF4-FFF2-40B4-BE49-F238E27FC236}">
                <a16:creationId xmlns:a16="http://schemas.microsoft.com/office/drawing/2014/main" id="{A3157029-35CC-C9D5-6038-1A4CF13C9ED0}"/>
              </a:ext>
            </a:extLst>
          </p:cNvPr>
          <p:cNvPicPr>
            <a:picLocks noChangeAspect="1"/>
          </p:cNvPicPr>
          <p:nvPr/>
        </p:nvPicPr>
        <p:blipFill>
          <a:blip r:embed="rId4"/>
          <a:srcRect t="5870" r="2" b="20870"/>
          <a:stretch/>
        </p:blipFill>
        <p:spPr>
          <a:xfrm>
            <a:off x="7048500" y="365109"/>
            <a:ext cx="4621006" cy="5811838"/>
          </a:xfrm>
          <a:prstGeom prst="rect">
            <a:avLst/>
          </a:prstGeom>
        </p:spPr>
      </p:pic>
    </p:spTree>
    <p:extLst>
      <p:ext uri="{BB962C8B-B14F-4D97-AF65-F5344CB8AC3E}">
        <p14:creationId xmlns:p14="http://schemas.microsoft.com/office/powerpoint/2010/main" val="2707531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C41CA-F87D-77CF-60F6-7832A681B2E7}"/>
              </a:ext>
            </a:extLst>
          </p:cNvPr>
          <p:cNvSpPr>
            <a:spLocks noGrp="1"/>
          </p:cNvSpPr>
          <p:nvPr>
            <p:ph type="title"/>
          </p:nvPr>
        </p:nvSpPr>
        <p:spPr>
          <a:xfrm>
            <a:off x="841248" y="548640"/>
            <a:ext cx="3600860" cy="5431536"/>
          </a:xfrm>
        </p:spPr>
        <p:txBody>
          <a:bodyPr>
            <a:normAutofit/>
          </a:bodyPr>
          <a:lstStyle/>
          <a:p>
            <a:r>
              <a:rPr lang="fi-FI" sz="4600"/>
              <a:t>Entä tekoälyn tuottama teksti?</a:t>
            </a:r>
            <a:br>
              <a:rPr lang="fi-FI" sz="4600"/>
            </a:br>
            <a:r>
              <a:rPr lang="fi-FI" sz="4600"/>
              <a:t>ChatGPT keksii olemattomia lähteitä</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BDED8-3AE9-C285-C860-525898BEAFC3}"/>
              </a:ext>
            </a:extLst>
          </p:cNvPr>
          <p:cNvSpPr>
            <a:spLocks noGrp="1"/>
          </p:cNvSpPr>
          <p:nvPr>
            <p:ph idx="1"/>
          </p:nvPr>
        </p:nvSpPr>
        <p:spPr>
          <a:xfrm>
            <a:off x="5126418" y="552091"/>
            <a:ext cx="6224335" cy="5431536"/>
          </a:xfrm>
        </p:spPr>
        <p:txBody>
          <a:bodyPr anchor="ctr">
            <a:normAutofit/>
          </a:bodyPr>
          <a:lstStyle/>
          <a:p>
            <a:r>
              <a:rPr lang="fi-FI" sz="2200" dirty="0">
                <a:latin typeface="Garamond" panose="02020404030301010803" pitchFamily="18" charset="0"/>
              </a:rPr>
              <a:t>Se ei tiedä, mikä on fakta.</a:t>
            </a:r>
          </a:p>
          <a:p>
            <a:r>
              <a:rPr lang="fi-FI" sz="2200" dirty="0">
                <a:latin typeface="Garamond" panose="02020404030301010803" pitchFamily="18" charset="0"/>
              </a:rPr>
              <a:t>Se vain ennustaa seuraavaa todennäköisintä sanaa.</a:t>
            </a:r>
          </a:p>
          <a:p>
            <a:r>
              <a:rPr lang="fi-FI" sz="2200" dirty="0">
                <a:latin typeface="Garamond" panose="02020404030301010803" pitchFamily="18" charset="0"/>
              </a:rPr>
              <a:t>Kun siltä pyytää lähteitä, se antaa niitä, vaikka todellisia lähteitä ei olisi olemassa.</a:t>
            </a:r>
          </a:p>
          <a:p>
            <a:r>
              <a:rPr lang="fi-FI" sz="2200" dirty="0">
                <a:latin typeface="Garamond" panose="02020404030301010803" pitchFamily="18" charset="0"/>
              </a:rPr>
              <a:t>Silti hakukoneyhtiöt haluavat lisätä generatiivista tekoälyä hakukonevastauksiin. Niistä on tulossa hakukoneen sijaan vastauskoneita, sillä ne pyrkivät antamaan tiivistelmän hakutuloksista. Lähdekritiikki entistäkin tärkeämpää!</a:t>
            </a:r>
          </a:p>
          <a:p>
            <a:r>
              <a:rPr lang="fi-FI" sz="2200" dirty="0">
                <a:latin typeface="Garamond" panose="02020404030301010803" pitchFamily="18" charset="0"/>
              </a:rPr>
              <a:t>Älä käytä generatiivista tekoälyä tiedonhakuun. Tarkista aina sen antamat tiedot.</a:t>
            </a:r>
          </a:p>
        </p:txBody>
      </p:sp>
    </p:spTree>
    <p:extLst>
      <p:ext uri="{BB962C8B-B14F-4D97-AF65-F5344CB8AC3E}">
        <p14:creationId xmlns:p14="http://schemas.microsoft.com/office/powerpoint/2010/main" val="233079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CA78631-1AA5-750D-80CC-AA41ED96FC8B}"/>
              </a:ext>
            </a:extLst>
          </p:cNvPr>
          <p:cNvSpPr>
            <a:spLocks noGrp="1"/>
          </p:cNvSpPr>
          <p:nvPr>
            <p:ph type="title"/>
          </p:nvPr>
        </p:nvSpPr>
        <p:spPr>
          <a:xfrm>
            <a:off x="838200" y="401221"/>
            <a:ext cx="10515600" cy="1348065"/>
          </a:xfrm>
        </p:spPr>
        <p:txBody>
          <a:bodyPr>
            <a:normAutofit/>
          </a:bodyPr>
          <a:lstStyle/>
          <a:p>
            <a:r>
              <a:rPr lang="fi-FI" sz="5400">
                <a:solidFill>
                  <a:srgbClr val="FFFFFF"/>
                </a:solidFill>
              </a:rPr>
              <a:t>Myös ääntä on helppo väärentää</a:t>
            </a:r>
          </a:p>
        </p:txBody>
      </p:sp>
      <p:sp>
        <p:nvSpPr>
          <p:cNvPr id="3" name="Content Placeholder 2">
            <a:extLst>
              <a:ext uri="{FF2B5EF4-FFF2-40B4-BE49-F238E27FC236}">
                <a16:creationId xmlns:a16="http://schemas.microsoft.com/office/drawing/2014/main" id="{8F3C1043-80F7-2AEC-40D7-DE25318F085D}"/>
              </a:ext>
            </a:extLst>
          </p:cNvPr>
          <p:cNvSpPr>
            <a:spLocks noGrp="1"/>
          </p:cNvSpPr>
          <p:nvPr>
            <p:ph idx="1"/>
          </p:nvPr>
        </p:nvSpPr>
        <p:spPr>
          <a:xfrm>
            <a:off x="838200" y="2586789"/>
            <a:ext cx="10515600" cy="3590174"/>
          </a:xfrm>
        </p:spPr>
        <p:txBody>
          <a:bodyPr>
            <a:normAutofit/>
          </a:bodyPr>
          <a:lstStyle/>
          <a:p>
            <a:r>
              <a:rPr lang="fi-FI" sz="2200" dirty="0">
                <a:latin typeface="Garamond" panose="02020404030301010803" pitchFamily="18" charset="0"/>
              </a:rPr>
              <a:t>Kenen tahansa äänestä on helppo tehdä synteettinen versio. Tarvitaan vähintään kymmenen sekuntia henkilön puhetta. Tämän pohjalta on mahdollista tehdä koneääni ja laittaa se puhumaan mitä tahansa kohdehenkilön äänellä.</a:t>
            </a:r>
          </a:p>
          <a:p>
            <a:r>
              <a:rPr lang="fi-FI" sz="2200" dirty="0">
                <a:latin typeface="Garamond" panose="02020404030301010803" pitchFamily="18" charset="0"/>
              </a:rPr>
              <a:t>Äänen voi myös laittaa puhumaan kielillä, joita kohdehenkilö ei itse osaa. </a:t>
            </a:r>
          </a:p>
          <a:p>
            <a:r>
              <a:rPr lang="fi-FI" sz="2200" dirty="0">
                <a:latin typeface="Garamond" panose="02020404030301010803" pitchFamily="18" charset="0"/>
              </a:rPr>
              <a:t>Tutkimusten mukaan ihmiset eivät kovin hyvin tunnista synteettisiä ääniä oikeasta puheesta. </a:t>
            </a:r>
          </a:p>
          <a:p>
            <a:r>
              <a:rPr lang="fi-FI" sz="2200" dirty="0">
                <a:latin typeface="Garamond" panose="02020404030301010803" pitchFamily="18" charset="0"/>
              </a:rPr>
              <a:t>Ääntä ei osalla epäillä feikiksi.</a:t>
            </a:r>
          </a:p>
          <a:p>
            <a:r>
              <a:rPr lang="fi-FI" sz="2200" dirty="0" err="1">
                <a:latin typeface="Garamond" panose="02020404030301010803" pitchFamily="18" charset="0"/>
              </a:rPr>
              <a:t>Deepfake</a:t>
            </a:r>
            <a:r>
              <a:rPr lang="fi-FI" sz="2200" dirty="0">
                <a:latin typeface="Garamond" panose="02020404030301010803" pitchFamily="18" charset="0"/>
              </a:rPr>
              <a:t>-ääniteknologiaa on kehitetty vuosien ajan, mutta se löi kunnolla läpi vuonna 2023. </a:t>
            </a:r>
            <a:r>
              <a:rPr lang="fi-FI" sz="2200" dirty="0" err="1">
                <a:latin typeface="Garamond" panose="02020404030301010803" pitchFamily="18" charset="0"/>
              </a:rPr>
              <a:t>Deepfake</a:t>
            </a:r>
            <a:r>
              <a:rPr lang="fi-FI" sz="2200" dirty="0">
                <a:latin typeface="Garamond" panose="02020404030301010803" pitchFamily="18" charset="0"/>
              </a:rPr>
              <a:t>-ääniä käytettiin disinformaation levittämiseen esimerkiksi Slovakian vaaleissa.</a:t>
            </a:r>
          </a:p>
        </p:txBody>
      </p:sp>
    </p:spTree>
    <p:extLst>
      <p:ext uri="{BB962C8B-B14F-4D97-AF65-F5344CB8AC3E}">
        <p14:creationId xmlns:p14="http://schemas.microsoft.com/office/powerpoint/2010/main" val="1159240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B81DD-36C7-75D6-3BED-BFCBE76E5503}"/>
              </a:ext>
            </a:extLst>
          </p:cNvPr>
          <p:cNvSpPr>
            <a:spLocks noGrp="1"/>
          </p:cNvSpPr>
          <p:nvPr>
            <p:ph type="title"/>
          </p:nvPr>
        </p:nvSpPr>
        <p:spPr>
          <a:xfrm>
            <a:off x="630936" y="639520"/>
            <a:ext cx="3429000" cy="1719072"/>
          </a:xfrm>
        </p:spPr>
        <p:txBody>
          <a:bodyPr anchor="b">
            <a:normAutofit/>
          </a:bodyPr>
          <a:lstStyle/>
          <a:p>
            <a:r>
              <a:rPr lang="fi-FI" sz="3800"/>
              <a:t>Generatiivinen video: tekstistä liikkuvaa kuvaa</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57AC3E-25C5-B5AE-A79F-0CE64F8FB226}"/>
              </a:ext>
            </a:extLst>
          </p:cNvPr>
          <p:cNvSpPr>
            <a:spLocks noGrp="1"/>
          </p:cNvSpPr>
          <p:nvPr>
            <p:ph idx="1"/>
          </p:nvPr>
        </p:nvSpPr>
        <p:spPr>
          <a:xfrm>
            <a:off x="630936" y="2807208"/>
            <a:ext cx="3429000" cy="3410712"/>
          </a:xfrm>
        </p:spPr>
        <p:txBody>
          <a:bodyPr anchor="t">
            <a:normAutofit/>
          </a:bodyPr>
          <a:lstStyle/>
          <a:p>
            <a:r>
              <a:rPr lang="fi-FI" sz="1900">
                <a:latin typeface="Garamond" panose="02020404030301010803" pitchFamily="18" charset="0"/>
              </a:rPr>
              <a:t>Toimii kuten kuvageneraattorit, mutta luo kirjoitettujen ohjeistusten (engl. </a:t>
            </a:r>
            <a:r>
              <a:rPr lang="fi-FI" sz="1900" i="1">
                <a:latin typeface="Garamond" panose="02020404030301010803" pitchFamily="18" charset="0"/>
              </a:rPr>
              <a:t>prompt</a:t>
            </a:r>
            <a:r>
              <a:rPr lang="fi-FI" sz="1900">
                <a:latin typeface="Garamond" panose="02020404030301010803" pitchFamily="18" charset="0"/>
              </a:rPr>
              <a:t>) pohjalta liikkuvaa kuvaa eli videota.</a:t>
            </a:r>
          </a:p>
          <a:p>
            <a:r>
              <a:rPr lang="fi-FI" sz="1900">
                <a:latin typeface="Garamond" panose="02020404030301010803" pitchFamily="18" charset="0"/>
              </a:rPr>
              <a:t>Uranuurtaja Open AI:n Sora, josta julkaistiin ensimmäiset demot alkuvuodesta 2024. Vuoden 2024 lopulla Sora AI avattiin Open AI:n maksaville käyttäjille (ei tuolloin vielä Euroopassa).</a:t>
            </a:r>
          </a:p>
        </p:txBody>
      </p:sp>
      <p:pic>
        <p:nvPicPr>
          <p:cNvPr id="5" name="Picture 4" descr="A person in a red dress and black jacket standing on a wet street&#10;&#10;Description automatically generated">
            <a:extLst>
              <a:ext uri="{FF2B5EF4-FFF2-40B4-BE49-F238E27FC236}">
                <a16:creationId xmlns:a16="http://schemas.microsoft.com/office/drawing/2014/main" id="{934A5CE9-DAD2-1F92-45DE-AC81BBBBFE58}"/>
              </a:ext>
            </a:extLst>
          </p:cNvPr>
          <p:cNvPicPr>
            <a:picLocks noChangeAspect="1"/>
          </p:cNvPicPr>
          <p:nvPr/>
        </p:nvPicPr>
        <p:blipFill>
          <a:blip r:embed="rId3"/>
          <a:stretch>
            <a:fillRect/>
          </a:stretch>
        </p:blipFill>
        <p:spPr>
          <a:xfrm>
            <a:off x="4654296" y="1323365"/>
            <a:ext cx="6903720" cy="4211269"/>
          </a:xfrm>
          <a:prstGeom prst="rect">
            <a:avLst/>
          </a:prstGeom>
        </p:spPr>
      </p:pic>
    </p:spTree>
    <p:extLst>
      <p:ext uri="{BB962C8B-B14F-4D97-AF65-F5344CB8AC3E}">
        <p14:creationId xmlns:p14="http://schemas.microsoft.com/office/powerpoint/2010/main" val="158444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BE601-5D50-0BC9-3304-A52BBB0A0FA4}"/>
              </a:ext>
            </a:extLst>
          </p:cNvPr>
          <p:cNvSpPr>
            <a:spLocks noGrp="1"/>
          </p:cNvSpPr>
          <p:nvPr>
            <p:ph type="title"/>
          </p:nvPr>
        </p:nvSpPr>
        <p:spPr>
          <a:xfrm>
            <a:off x="640080" y="325369"/>
            <a:ext cx="4368602" cy="1956841"/>
          </a:xfrm>
        </p:spPr>
        <p:txBody>
          <a:bodyPr anchor="b">
            <a:normAutofit/>
          </a:bodyPr>
          <a:lstStyle/>
          <a:p>
            <a:r>
              <a:rPr lang="en-FI" sz="5000" dirty="0"/>
              <a:t>Aloitetaan peruskäsitteistä</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BC8027-5693-E3A1-06D1-50FA58478C48}"/>
              </a:ext>
            </a:extLst>
          </p:cNvPr>
          <p:cNvSpPr>
            <a:spLocks noGrp="1"/>
          </p:cNvSpPr>
          <p:nvPr>
            <p:ph idx="1"/>
          </p:nvPr>
        </p:nvSpPr>
        <p:spPr>
          <a:xfrm>
            <a:off x="640080" y="2872899"/>
            <a:ext cx="4243589" cy="3320668"/>
          </a:xfrm>
        </p:spPr>
        <p:txBody>
          <a:bodyPr>
            <a:normAutofit/>
          </a:bodyPr>
          <a:lstStyle/>
          <a:p>
            <a:r>
              <a:rPr lang="en-FI" sz="1700" b="1" dirty="0">
                <a:latin typeface="Garamond" panose="02020404030301010803" pitchFamily="18" charset="0"/>
              </a:rPr>
              <a:t>Misinformaatio</a:t>
            </a:r>
            <a:r>
              <a:rPr lang="en-FI" sz="1700" dirty="0">
                <a:latin typeface="Garamond" panose="02020404030301010803" pitchFamily="18" charset="0"/>
              </a:rPr>
              <a:t> = </a:t>
            </a:r>
            <a:r>
              <a:rPr lang="fi-FI" sz="1700" dirty="0">
                <a:latin typeface="Garamond" panose="02020404030301010803" pitchFamily="18" charset="0"/>
              </a:rPr>
              <a:t>tahattomasti levitettyä harhaanjohtavaa tietoa.</a:t>
            </a:r>
          </a:p>
          <a:p>
            <a:r>
              <a:rPr lang="fi-FI" sz="1700" b="1" dirty="0">
                <a:latin typeface="Garamond" panose="02020404030301010803" pitchFamily="18" charset="0"/>
              </a:rPr>
              <a:t>Disinformaatio</a:t>
            </a:r>
            <a:r>
              <a:rPr lang="fi-FI" sz="1700" dirty="0">
                <a:latin typeface="Garamond" panose="02020404030301010803" pitchFamily="18" charset="0"/>
              </a:rPr>
              <a:t> = tahallisesti levitettyä harhaanjohtavaa tietoa.</a:t>
            </a:r>
          </a:p>
          <a:p>
            <a:r>
              <a:rPr lang="fi-FI" sz="1700" b="1" dirty="0">
                <a:latin typeface="Garamond" panose="02020404030301010803" pitchFamily="18" charset="0"/>
              </a:rPr>
              <a:t>Malinformaatio </a:t>
            </a:r>
            <a:r>
              <a:rPr lang="fi-FI" sz="1700" dirty="0">
                <a:latin typeface="Garamond" panose="02020404030301010803" pitchFamily="18" charset="0"/>
              </a:rPr>
              <a:t>= toden tiedon levittäminen vahingoittamistarkoituksessa.</a:t>
            </a:r>
          </a:p>
          <a:p>
            <a:r>
              <a:rPr lang="fi-FI" sz="1700" b="1" dirty="0">
                <a:latin typeface="Garamond" panose="02020404030301010803" pitchFamily="18" charset="0"/>
              </a:rPr>
              <a:t>Valeuutinen</a:t>
            </a:r>
            <a:r>
              <a:rPr lang="fi-FI" sz="1700" dirty="0">
                <a:latin typeface="Garamond" panose="02020404030301010803" pitchFamily="18" charset="0"/>
              </a:rPr>
              <a:t> = harhautustarkoituksessa tehty teksti (tai vaikkapa video), joka matkii ulkoisesti journalismia, mutta ei ole sitä.</a:t>
            </a:r>
            <a:br>
              <a:rPr lang="fi-FI" sz="1700" dirty="0">
                <a:latin typeface="Garamond" panose="02020404030301010803" pitchFamily="18" charset="0"/>
              </a:rPr>
            </a:br>
            <a:endParaRPr lang="en-FI" sz="1700" dirty="0">
              <a:latin typeface="Garamond" panose="02020404030301010803" pitchFamily="18" charset="0"/>
            </a:endParaRPr>
          </a:p>
        </p:txBody>
      </p:sp>
      <p:pic>
        <p:nvPicPr>
          <p:cNvPr id="5" name="Picture 4" descr="Monimutkaisia matemaattisia kaavoja liitutaululla">
            <a:extLst>
              <a:ext uri="{FF2B5EF4-FFF2-40B4-BE49-F238E27FC236}">
                <a16:creationId xmlns:a16="http://schemas.microsoft.com/office/drawing/2014/main" id="{9C2E9676-C2F2-1240-61D2-27899667767D}"/>
              </a:ext>
            </a:extLst>
          </p:cNvPr>
          <p:cNvPicPr>
            <a:picLocks noChangeAspect="1"/>
          </p:cNvPicPr>
          <p:nvPr/>
        </p:nvPicPr>
        <p:blipFill rotWithShape="1">
          <a:blip r:embed="rId3"/>
          <a:srcRect l="20352" r="642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3298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7F479-E765-1AE8-D0FD-2403E1A50423}"/>
              </a:ext>
            </a:extLst>
          </p:cNvPr>
          <p:cNvSpPr>
            <a:spLocks noGrp="1"/>
          </p:cNvSpPr>
          <p:nvPr>
            <p:ph type="title"/>
          </p:nvPr>
        </p:nvSpPr>
        <p:spPr>
          <a:xfrm>
            <a:off x="640080" y="325369"/>
            <a:ext cx="4368602" cy="1956841"/>
          </a:xfrm>
        </p:spPr>
        <p:txBody>
          <a:bodyPr anchor="b">
            <a:normAutofit/>
          </a:bodyPr>
          <a:lstStyle/>
          <a:p>
            <a:r>
              <a:rPr lang="fi-FI" sz="4600"/>
              <a:t>Miten deepfaken voi tunnistaa?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02A903-98EE-173A-FFAB-C604840FBD36}"/>
              </a:ext>
            </a:extLst>
          </p:cNvPr>
          <p:cNvSpPr>
            <a:spLocks noGrp="1"/>
          </p:cNvSpPr>
          <p:nvPr>
            <p:ph idx="1"/>
          </p:nvPr>
        </p:nvSpPr>
        <p:spPr>
          <a:xfrm>
            <a:off x="640080" y="2872899"/>
            <a:ext cx="4243589" cy="3320668"/>
          </a:xfrm>
        </p:spPr>
        <p:txBody>
          <a:bodyPr>
            <a:noAutofit/>
          </a:bodyPr>
          <a:lstStyle/>
          <a:p>
            <a:r>
              <a:rPr lang="fi-FI" sz="1600" dirty="0">
                <a:latin typeface="Garamond" panose="02020404030301010803" pitchFamily="18" charset="0"/>
              </a:rPr>
              <a:t>Usein huomio keskittyy kuvan varsinaiseen aiheeseen ja keskeisiin hahmoihin. AI tekee edelleen paljon virheitä yksityiskohdissa, joihin silmä ei heti hakeudu.</a:t>
            </a:r>
          </a:p>
          <a:p>
            <a:r>
              <a:rPr lang="fi-FI" sz="1600" dirty="0">
                <a:latin typeface="Garamond" panose="02020404030301010803" pitchFamily="18" charset="0"/>
              </a:rPr>
              <a:t>Kädet! Mutta ylipäätään vartaloiden asennot, mittasuhteet. </a:t>
            </a:r>
          </a:p>
          <a:p>
            <a:r>
              <a:rPr lang="fi-FI" sz="1600" dirty="0">
                <a:latin typeface="Garamond" panose="02020404030301010803" pitchFamily="18" charset="0"/>
              </a:rPr>
              <a:t>Teksti: kuvageneraattorit eivät toistaiseksi oikein osaa tehdä tekstiä kuviin Esimerkiksi julisteet, kyltit ”siansaksaa”.</a:t>
            </a:r>
          </a:p>
          <a:p>
            <a:r>
              <a:rPr lang="fi-FI" sz="1600" dirty="0">
                <a:latin typeface="Garamond" panose="02020404030301010803" pitchFamily="18" charset="0"/>
              </a:rPr>
              <a:t>Liioitellut ilmeet. Outo ihonväri. Oudot </a:t>
            </a:r>
            <a:r>
              <a:rPr lang="fi-FI" sz="1600" dirty="0" err="1">
                <a:latin typeface="Garamond" panose="02020404030301010803" pitchFamily="18" charset="0"/>
              </a:rPr>
              <a:t>blurraukset</a:t>
            </a:r>
            <a:r>
              <a:rPr lang="fi-FI" sz="1600" dirty="0">
                <a:latin typeface="Garamond" panose="02020404030301010803" pitchFamily="18" charset="0"/>
              </a:rPr>
              <a:t> esimerkiksi kasvoissa.</a:t>
            </a:r>
          </a:p>
          <a:p>
            <a:r>
              <a:rPr lang="fi-FI" sz="1600" dirty="0">
                <a:latin typeface="Garamond" panose="02020404030301010803" pitchFamily="18" charset="0"/>
              </a:rPr>
              <a:t>Tunnetut ihmiset, joista on paljon kuvamateriaalia verkossa, näyttävät autenttisemmilta kuin vähemmän tunnetut.</a:t>
            </a:r>
          </a:p>
        </p:txBody>
      </p:sp>
      <p:pic>
        <p:nvPicPr>
          <p:cNvPr id="4" name="Picture 3" descr="A collage of a person&#10;&#10;Description automatically generated with medium confidence">
            <a:extLst>
              <a:ext uri="{FF2B5EF4-FFF2-40B4-BE49-F238E27FC236}">
                <a16:creationId xmlns:a16="http://schemas.microsoft.com/office/drawing/2014/main" id="{FC71610A-A49D-7C2C-9C21-90C9EBD87BB5}"/>
              </a:ext>
            </a:extLst>
          </p:cNvPr>
          <p:cNvPicPr>
            <a:picLocks noChangeAspect="1"/>
          </p:cNvPicPr>
          <p:nvPr/>
        </p:nvPicPr>
        <p:blipFill>
          <a:blip r:embed="rId3"/>
          <a:srcRect r="17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29480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DC3D91-0752-A444-E175-1BA662ECC2D8}"/>
              </a:ext>
            </a:extLst>
          </p:cNvPr>
          <p:cNvSpPr>
            <a:spLocks noGrp="1"/>
          </p:cNvSpPr>
          <p:nvPr>
            <p:ph idx="1"/>
          </p:nvPr>
        </p:nvSpPr>
        <p:spPr>
          <a:xfrm>
            <a:off x="630936" y="2807208"/>
            <a:ext cx="3429000" cy="3410712"/>
          </a:xfrm>
        </p:spPr>
        <p:txBody>
          <a:bodyPr anchor="t">
            <a:normAutofit/>
          </a:bodyPr>
          <a:lstStyle/>
          <a:p>
            <a:r>
              <a:rPr lang="fi-FI" sz="1700" dirty="0">
                <a:latin typeface="Garamond" panose="02020404030301010803" pitchFamily="18" charset="0"/>
              </a:rPr>
              <a:t>Valaistus. Varjot.</a:t>
            </a:r>
          </a:p>
          <a:p>
            <a:r>
              <a:rPr lang="fi-FI" sz="1700" dirty="0" err="1">
                <a:latin typeface="Garamond" panose="02020404030301010803" pitchFamily="18" charset="0"/>
              </a:rPr>
              <a:t>Deepfake</a:t>
            </a:r>
            <a:r>
              <a:rPr lang="fi-FI" sz="1700" dirty="0">
                <a:latin typeface="Garamond" panose="02020404030301010803" pitchFamily="18" charset="0"/>
              </a:rPr>
              <a:t>-videoille ei yksittäistä työkalua tunnistamiseen, vielä. Näitä kehitetään.</a:t>
            </a:r>
          </a:p>
          <a:p>
            <a:r>
              <a:rPr lang="fi-FI" sz="1700" dirty="0">
                <a:latin typeface="Garamond" panose="02020404030301010803" pitchFamily="18" charset="0"/>
              </a:rPr>
              <a:t>Paras työkalu edelleen oma havainnointi. Voisiko tämä edes olla totta?</a:t>
            </a:r>
          </a:p>
          <a:p>
            <a:r>
              <a:rPr lang="fi-FI" sz="1700" dirty="0">
                <a:latin typeface="Garamond" panose="02020404030301010803" pitchFamily="18" charset="0"/>
              </a:rPr>
              <a:t>Generatiivinen teksti: On olemassa esimerkiksi useita </a:t>
            </a:r>
            <a:r>
              <a:rPr lang="fi-FI" sz="1700" dirty="0" err="1">
                <a:latin typeface="Garamond" panose="02020404030301010803" pitchFamily="18" charset="0"/>
              </a:rPr>
              <a:t>ChatGPT</a:t>
            </a:r>
            <a:r>
              <a:rPr lang="fi-FI" sz="1700" dirty="0">
                <a:latin typeface="Garamond" panose="02020404030301010803" pitchFamily="18" charset="0"/>
              </a:rPr>
              <a:t>-tunnistimia, mutta ne toimivat vaihtelevasti.</a:t>
            </a:r>
          </a:p>
          <a:p>
            <a:pPr marL="0" indent="0">
              <a:buNone/>
            </a:pPr>
            <a:endParaRPr lang="fi-FI" sz="1700" dirty="0">
              <a:latin typeface="Garamond" panose="02020404030301010803" pitchFamily="18" charset="0"/>
            </a:endParaRPr>
          </a:p>
          <a:p>
            <a:endParaRPr lang="fi-FI" sz="1700" dirty="0"/>
          </a:p>
        </p:txBody>
      </p:sp>
      <p:pic>
        <p:nvPicPr>
          <p:cNvPr id="5" name="Picture 4" descr="A screenshot of a social media post&#10;&#10;Description automatically generated">
            <a:extLst>
              <a:ext uri="{FF2B5EF4-FFF2-40B4-BE49-F238E27FC236}">
                <a16:creationId xmlns:a16="http://schemas.microsoft.com/office/drawing/2014/main" id="{988BE543-F3F0-9E5C-2F93-D1C96125FE1A}"/>
              </a:ext>
            </a:extLst>
          </p:cNvPr>
          <p:cNvPicPr>
            <a:picLocks noChangeAspect="1"/>
          </p:cNvPicPr>
          <p:nvPr/>
        </p:nvPicPr>
        <p:blipFill>
          <a:blip r:embed="rId3"/>
          <a:stretch>
            <a:fillRect/>
          </a:stretch>
        </p:blipFill>
        <p:spPr>
          <a:xfrm>
            <a:off x="4654296" y="1631521"/>
            <a:ext cx="6903720" cy="4366603"/>
          </a:xfrm>
          <a:prstGeom prst="rect">
            <a:avLst/>
          </a:prstGeom>
        </p:spPr>
      </p:pic>
    </p:spTree>
    <p:extLst>
      <p:ext uri="{BB962C8B-B14F-4D97-AF65-F5344CB8AC3E}">
        <p14:creationId xmlns:p14="http://schemas.microsoft.com/office/powerpoint/2010/main" val="2566731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E2AD6-3153-12BC-8ADF-40B93E8CD7D3}"/>
              </a:ext>
            </a:extLst>
          </p:cNvPr>
          <p:cNvSpPr>
            <a:spLocks noGrp="1"/>
          </p:cNvSpPr>
          <p:nvPr>
            <p:ph type="title"/>
          </p:nvPr>
        </p:nvSpPr>
        <p:spPr>
          <a:xfrm>
            <a:off x="572493" y="238539"/>
            <a:ext cx="11018520" cy="1434415"/>
          </a:xfrm>
        </p:spPr>
        <p:txBody>
          <a:bodyPr anchor="b">
            <a:normAutofit/>
          </a:bodyPr>
          <a:lstStyle/>
          <a:p>
            <a:r>
              <a:rPr lang="fi-FI" sz="5400"/>
              <a:t>Miten tunnistaa audiofeikki</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3683D2-0A9D-3C0E-F7FB-3C361DFFDC64}"/>
              </a:ext>
            </a:extLst>
          </p:cNvPr>
          <p:cNvSpPr>
            <a:spLocks noGrp="1"/>
          </p:cNvSpPr>
          <p:nvPr>
            <p:ph idx="1"/>
          </p:nvPr>
        </p:nvSpPr>
        <p:spPr>
          <a:xfrm>
            <a:off x="572493" y="2071316"/>
            <a:ext cx="6713552" cy="4119172"/>
          </a:xfrm>
        </p:spPr>
        <p:txBody>
          <a:bodyPr anchor="t">
            <a:noAutofit/>
          </a:bodyPr>
          <a:lstStyle/>
          <a:p>
            <a:pPr indent="-228600">
              <a:spcAft>
                <a:spcPts val="600"/>
              </a:spcAft>
              <a:buFont typeface="Arial" panose="020B0604020202020204" pitchFamily="34" charset="0"/>
              <a:buChar char="•"/>
            </a:pPr>
            <a:r>
              <a:rPr lang="fi-FI" sz="1800" dirty="0">
                <a:latin typeface="Garamond" panose="02020404030301010803" pitchFamily="18" charset="0"/>
              </a:rPr>
              <a:t>Mieti, kuka äänitteen on julkaissut ja miksi. Löydätkö tietoa asiasta luotettavista uutislähteistä?</a:t>
            </a:r>
          </a:p>
          <a:p>
            <a:pPr indent="-228600">
              <a:spcAft>
                <a:spcPts val="600"/>
              </a:spcAft>
              <a:buFont typeface="Arial" panose="020B0604020202020204" pitchFamily="34" charset="0"/>
              <a:buChar char="•"/>
            </a:pPr>
            <a:r>
              <a:rPr lang="fi-FI" sz="1800" dirty="0">
                <a:latin typeface="Garamond" panose="02020404030301010803" pitchFamily="18" charset="0"/>
              </a:rPr>
              <a:t>Pohdi, kuulostaako ääninauhalla siltä, että puhuja hengittää välissä? Onko puheessa täytesanoja ja epäröintiä, vai kuulostaako puhe epäilyttävän harkitulta ja suoraviivaiselta?</a:t>
            </a:r>
          </a:p>
          <a:p>
            <a:pPr indent="-228600">
              <a:spcAft>
                <a:spcPts val="600"/>
              </a:spcAft>
              <a:buFont typeface="Arial" panose="020B0604020202020204" pitchFamily="34" charset="0"/>
              <a:buChar char="•"/>
            </a:pPr>
            <a:r>
              <a:rPr lang="fi-FI" sz="1800" dirty="0">
                <a:latin typeface="Garamond" panose="02020404030301010803" pitchFamily="18" charset="0"/>
              </a:rPr>
              <a:t>Onko puheen intonaatio liian monotonista ollakseen totta? Muista kuitenkin, että puhe saattaa olla aitoa, vaikka se olisikin monotonista tai epäilyttävän sujuvaa.</a:t>
            </a:r>
          </a:p>
          <a:p>
            <a:pPr indent="-228600">
              <a:spcAft>
                <a:spcPts val="600"/>
              </a:spcAft>
              <a:buFont typeface="Arial" panose="020B0604020202020204" pitchFamily="34" charset="0"/>
              <a:buChar char="•"/>
            </a:pPr>
            <a:r>
              <a:rPr lang="fi-FI" sz="1800" dirty="0">
                <a:latin typeface="Garamond" panose="02020404030301010803" pitchFamily="18" charset="0"/>
              </a:rPr>
              <a:t>Pohdi, voisiko poliitikko tai muu henkilö, josta ääninauha on julkaistu, todella sanoa jotakin sellaista, mitä ääninauha väittää.</a:t>
            </a:r>
          </a:p>
          <a:p>
            <a:pPr indent="-228600">
              <a:spcAft>
                <a:spcPts val="600"/>
              </a:spcAft>
              <a:buFont typeface="Arial" panose="020B0604020202020204" pitchFamily="34" charset="0"/>
              <a:buChar char="•"/>
            </a:pPr>
            <a:r>
              <a:rPr lang="fi-FI" sz="1800" dirty="0">
                <a:latin typeface="Garamond" panose="02020404030301010803" pitchFamily="18" charset="0"/>
              </a:rPr>
              <a:t>Jos et itse pysty selvittämään ääninauhan todenperäisyyttä, odota rauhassa, että aiheesta selviää lisätietoa.</a:t>
            </a:r>
          </a:p>
          <a:p>
            <a:pPr indent="-228600">
              <a:spcAft>
                <a:spcPts val="600"/>
              </a:spcAft>
              <a:buFont typeface="Arial" panose="020B0604020202020204" pitchFamily="34" charset="0"/>
              <a:buChar char="•"/>
            </a:pPr>
            <a:r>
              <a:rPr lang="fi-FI" sz="1800" dirty="0">
                <a:latin typeface="Garamond" panose="02020404030301010803" pitchFamily="18" charset="0"/>
              </a:rPr>
              <a:t>Lähde: Faktabaari</a:t>
            </a:r>
          </a:p>
        </p:txBody>
      </p:sp>
      <p:pic>
        <p:nvPicPr>
          <p:cNvPr id="4" name="Content Placeholder 4" descr="A screenshot of a video chat&#10;&#10;Description automatically generated">
            <a:extLst>
              <a:ext uri="{FF2B5EF4-FFF2-40B4-BE49-F238E27FC236}">
                <a16:creationId xmlns:a16="http://schemas.microsoft.com/office/drawing/2014/main" id="{98A3C6DA-76CE-2804-EE94-6D1CB5B9382B}"/>
              </a:ext>
            </a:extLst>
          </p:cNvPr>
          <p:cNvPicPr>
            <a:picLocks noChangeAspect="1"/>
          </p:cNvPicPr>
          <p:nvPr/>
        </p:nvPicPr>
        <p:blipFill>
          <a:blip r:embed="rId3"/>
          <a:srcRect t="12485" b="15550"/>
          <a:stretch/>
        </p:blipFill>
        <p:spPr>
          <a:xfrm>
            <a:off x="7675658" y="2093976"/>
            <a:ext cx="3941064" cy="4096512"/>
          </a:xfrm>
          <a:prstGeom prst="rect">
            <a:avLst/>
          </a:prstGeom>
        </p:spPr>
      </p:pic>
    </p:spTree>
    <p:extLst>
      <p:ext uri="{BB962C8B-B14F-4D97-AF65-F5344CB8AC3E}">
        <p14:creationId xmlns:p14="http://schemas.microsoft.com/office/powerpoint/2010/main" val="618826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84F4C-429A-B342-826E-E39A202CBE3C}"/>
              </a:ext>
            </a:extLst>
          </p:cNvPr>
          <p:cNvSpPr>
            <a:spLocks noGrp="1"/>
          </p:cNvSpPr>
          <p:nvPr>
            <p:ph type="title"/>
          </p:nvPr>
        </p:nvSpPr>
        <p:spPr>
          <a:xfrm>
            <a:off x="5297762" y="329184"/>
            <a:ext cx="6251110" cy="1783080"/>
          </a:xfrm>
        </p:spPr>
        <p:txBody>
          <a:bodyPr anchor="b">
            <a:normAutofit/>
          </a:bodyPr>
          <a:lstStyle/>
          <a:p>
            <a:r>
              <a:rPr lang="fi-FI" sz="4200" dirty="0"/>
              <a:t>Kysy kaikelta informaatiolta nämä asiat:</a:t>
            </a:r>
          </a:p>
        </p:txBody>
      </p:sp>
      <p:pic>
        <p:nvPicPr>
          <p:cNvPr id="5" name="Picture 4">
            <a:extLst>
              <a:ext uri="{FF2B5EF4-FFF2-40B4-BE49-F238E27FC236}">
                <a16:creationId xmlns:a16="http://schemas.microsoft.com/office/drawing/2014/main" id="{54806BD9-460B-F146-8F4C-17D7EF768093}"/>
              </a:ext>
            </a:extLst>
          </p:cNvPr>
          <p:cNvPicPr>
            <a:picLocks noChangeAspect="1"/>
          </p:cNvPicPr>
          <p:nvPr/>
        </p:nvPicPr>
        <p:blipFill>
          <a:blip r:embed="rId3"/>
          <a:srcRect l="27675" r="3412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881275-AB9D-1941-85DF-8D97A635D928}"/>
              </a:ext>
            </a:extLst>
          </p:cNvPr>
          <p:cNvSpPr>
            <a:spLocks noGrp="1"/>
          </p:cNvSpPr>
          <p:nvPr>
            <p:ph idx="1"/>
          </p:nvPr>
        </p:nvSpPr>
        <p:spPr>
          <a:xfrm>
            <a:off x="5297762" y="2706624"/>
            <a:ext cx="6251110" cy="3483864"/>
          </a:xfrm>
        </p:spPr>
        <p:txBody>
          <a:bodyPr>
            <a:normAutofit/>
          </a:bodyPr>
          <a:lstStyle/>
          <a:p>
            <a:r>
              <a:rPr lang="fi-FI" sz="2200" dirty="0">
                <a:latin typeface="Garamond" panose="02020404030301010803" pitchFamily="18" charset="0"/>
              </a:rPr>
              <a:t>Onko kyseessä fakta vai mielipide?</a:t>
            </a:r>
          </a:p>
          <a:p>
            <a:r>
              <a:rPr lang="fi-FI" sz="2200" dirty="0">
                <a:latin typeface="Garamond" panose="02020404030301010803" pitchFamily="18" charset="0"/>
              </a:rPr>
              <a:t>Mihin tieto tai väite perustuu? Viitataanko lähteisiin (esim. linkeillä tai sanallisesti kertomalla, mistä tiedot ovat peräisin)? Onko lähteitä siteerattu oikein?</a:t>
            </a:r>
          </a:p>
          <a:p>
            <a:r>
              <a:rPr lang="fi-FI" sz="2200" dirty="0">
                <a:latin typeface="Garamond" panose="02020404030301010803" pitchFamily="18" charset="0"/>
              </a:rPr>
              <a:t>Mitä tiedät tiedon julkaisijasta? Onko jokin tuntemasi, luotettava uutisväline julkaissut tästä jotakin?</a:t>
            </a:r>
          </a:p>
          <a:p>
            <a:r>
              <a:rPr lang="fi-FI" sz="2200" dirty="0">
                <a:latin typeface="Garamond" panose="02020404030301010803" pitchFamily="18" charset="0"/>
              </a:rPr>
              <a:t>Kuka tästä hyötyy?</a:t>
            </a:r>
          </a:p>
          <a:p>
            <a:r>
              <a:rPr lang="fi-FI" sz="2200" dirty="0">
                <a:latin typeface="Garamond" panose="02020404030301010803" pitchFamily="18" charset="0"/>
              </a:rPr>
              <a:t>Aiheutanko turhaa paniikkia tai hämmennystä, jos jaan tämän eteenpäin?</a:t>
            </a:r>
          </a:p>
        </p:txBody>
      </p:sp>
    </p:spTree>
    <p:extLst>
      <p:ext uri="{BB962C8B-B14F-4D97-AF65-F5344CB8AC3E}">
        <p14:creationId xmlns:p14="http://schemas.microsoft.com/office/powerpoint/2010/main" val="70796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D2D16-2A6F-81B6-8601-B51550DCD852}"/>
              </a:ext>
            </a:extLst>
          </p:cNvPr>
          <p:cNvSpPr>
            <a:spLocks noGrp="1"/>
          </p:cNvSpPr>
          <p:nvPr>
            <p:ph type="title"/>
          </p:nvPr>
        </p:nvSpPr>
        <p:spPr>
          <a:xfrm>
            <a:off x="630936" y="639520"/>
            <a:ext cx="3429000" cy="1719072"/>
          </a:xfrm>
        </p:spPr>
        <p:txBody>
          <a:bodyPr anchor="b">
            <a:normAutofit/>
          </a:bodyPr>
          <a:lstStyle/>
          <a:p>
            <a:r>
              <a:rPr lang="fi-FI" sz="5400" dirty="0"/>
              <a:t>Lisätietoa:</a:t>
            </a:r>
          </a:p>
        </p:txBody>
      </p:sp>
      <p:sp>
        <p:nvSpPr>
          <p:cNvPr id="19"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764BE9-A2F1-A28A-DDB3-8E86BF9F5B57}"/>
              </a:ext>
            </a:extLst>
          </p:cNvPr>
          <p:cNvSpPr>
            <a:spLocks noGrp="1"/>
          </p:cNvSpPr>
          <p:nvPr>
            <p:ph idx="1"/>
          </p:nvPr>
        </p:nvSpPr>
        <p:spPr>
          <a:xfrm>
            <a:off x="630936" y="2807208"/>
            <a:ext cx="3429000" cy="3410712"/>
          </a:xfrm>
        </p:spPr>
        <p:txBody>
          <a:bodyPr anchor="t">
            <a:normAutofit/>
          </a:bodyPr>
          <a:lstStyle/>
          <a:p>
            <a:r>
              <a:rPr lang="fi-FI" sz="2000" dirty="0">
                <a:latin typeface="Garamond" panose="02020404030301010803" pitchFamily="18" charset="0"/>
              </a:rPr>
              <a:t>Johanna Vehkoo &amp; Emmi Nieminen: Vihan ja inhon internet (Kosmos, 2017)</a:t>
            </a:r>
          </a:p>
          <a:p>
            <a:r>
              <a:rPr lang="fi-FI" sz="2000" dirty="0">
                <a:latin typeface="Garamond" panose="02020404030301010803" pitchFamily="18" charset="0"/>
              </a:rPr>
              <a:t>Vehkoo: Valheenpaljastajan käsikirja (Kosmos, 2019)</a:t>
            </a:r>
          </a:p>
          <a:p>
            <a:r>
              <a:rPr lang="fi-FI" sz="2000" dirty="0" err="1">
                <a:latin typeface="Garamond" panose="02020404030301010803" pitchFamily="18" charset="0"/>
              </a:rPr>
              <a:t>Yle.fi</a:t>
            </a:r>
            <a:r>
              <a:rPr lang="fi-FI" sz="2000" dirty="0">
                <a:latin typeface="Garamond" panose="02020404030301010803" pitchFamily="18" charset="0"/>
              </a:rPr>
              <a:t>/valheenpaljastaja</a:t>
            </a:r>
          </a:p>
          <a:p>
            <a:r>
              <a:rPr lang="fi-FI" sz="2000" dirty="0">
                <a:latin typeface="Garamond" panose="02020404030301010803" pitchFamily="18" charset="0"/>
              </a:rPr>
              <a:t>Valheenpaljastaja-podcastin kaksi kautta Yle Areenassa</a:t>
            </a:r>
          </a:p>
        </p:txBody>
      </p:sp>
      <p:pic>
        <p:nvPicPr>
          <p:cNvPr id="5" name="Picture 4" descr="A screenshot of a computer&#10;&#10;Description automatically generated">
            <a:extLst>
              <a:ext uri="{FF2B5EF4-FFF2-40B4-BE49-F238E27FC236}">
                <a16:creationId xmlns:a16="http://schemas.microsoft.com/office/drawing/2014/main" id="{826E92AC-DCA5-56E2-09B0-19DC58283BD9}"/>
              </a:ext>
            </a:extLst>
          </p:cNvPr>
          <p:cNvPicPr>
            <a:picLocks noChangeAspect="1"/>
          </p:cNvPicPr>
          <p:nvPr/>
        </p:nvPicPr>
        <p:blipFill>
          <a:blip r:embed="rId3"/>
          <a:stretch>
            <a:fillRect/>
          </a:stretch>
        </p:blipFill>
        <p:spPr>
          <a:xfrm>
            <a:off x="4654296" y="1737589"/>
            <a:ext cx="6903720" cy="3382822"/>
          </a:xfrm>
          <a:prstGeom prst="rect">
            <a:avLst/>
          </a:prstGeom>
        </p:spPr>
      </p:pic>
    </p:spTree>
    <p:extLst>
      <p:ext uri="{BB962C8B-B14F-4D97-AF65-F5344CB8AC3E}">
        <p14:creationId xmlns:p14="http://schemas.microsoft.com/office/powerpoint/2010/main" val="221788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400AC7-CD94-462C-B961-D5C5735FB195}"/>
              </a:ext>
            </a:extLst>
          </p:cNvPr>
          <p:cNvSpPr>
            <a:spLocks noGrp="1"/>
          </p:cNvSpPr>
          <p:nvPr>
            <p:ph type="title"/>
          </p:nvPr>
        </p:nvSpPr>
        <p:spPr>
          <a:xfrm>
            <a:off x="640080" y="325369"/>
            <a:ext cx="4368602" cy="1956841"/>
          </a:xfrm>
        </p:spPr>
        <p:txBody>
          <a:bodyPr anchor="b">
            <a:normAutofit/>
          </a:bodyPr>
          <a:lstStyle/>
          <a:p>
            <a:r>
              <a:rPr lang="en-FI" sz="5400"/>
              <a:t>Lisää peruskäsitteitä</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D067A5-2AEF-8361-5DA9-F534F93826DA}"/>
              </a:ext>
            </a:extLst>
          </p:cNvPr>
          <p:cNvSpPr>
            <a:spLocks noGrp="1"/>
          </p:cNvSpPr>
          <p:nvPr>
            <p:ph idx="1"/>
          </p:nvPr>
        </p:nvSpPr>
        <p:spPr>
          <a:xfrm>
            <a:off x="640080" y="2872899"/>
            <a:ext cx="4243589" cy="3320668"/>
          </a:xfrm>
        </p:spPr>
        <p:txBody>
          <a:bodyPr>
            <a:normAutofit/>
          </a:bodyPr>
          <a:lstStyle/>
          <a:p>
            <a:r>
              <a:rPr lang="en-FI" sz="1700" b="1" dirty="0">
                <a:latin typeface="Garamond" panose="02020404030301010803" pitchFamily="18" charset="0"/>
              </a:rPr>
              <a:t>Propaganda</a:t>
            </a:r>
            <a:r>
              <a:rPr lang="en-FI" sz="1700" dirty="0">
                <a:latin typeface="Garamond" panose="02020404030301010803" pitchFamily="18" charset="0"/>
              </a:rPr>
              <a:t> = </a:t>
            </a:r>
            <a:r>
              <a:rPr lang="fi-FI" sz="1700" dirty="0">
                <a:latin typeface="Garamond" panose="02020404030301010803" pitchFamily="18" charset="0"/>
              </a:rPr>
              <a:t>poliittisen ideologian järjestelmällistä levittämistä, joka pyrkii voimakkaasti ja järjestelmällisesti vaikuttamaan yleiseen mielipiteeseen.</a:t>
            </a:r>
            <a:endParaRPr lang="en-FI" sz="1700" dirty="0">
              <a:latin typeface="Garamond" panose="02020404030301010803" pitchFamily="18" charset="0"/>
            </a:endParaRPr>
          </a:p>
          <a:p>
            <a:r>
              <a:rPr lang="en-FI" sz="1700" b="1" dirty="0">
                <a:latin typeface="Garamond" panose="02020404030301010803" pitchFamily="18" charset="0"/>
              </a:rPr>
              <a:t>Informaatiovaikuttaminen</a:t>
            </a:r>
            <a:r>
              <a:rPr lang="en-FI" sz="1700" dirty="0">
                <a:latin typeface="Garamond" panose="02020404030301010803" pitchFamily="18" charset="0"/>
              </a:rPr>
              <a:t> = </a:t>
            </a:r>
            <a:r>
              <a:rPr lang="fi-FI" sz="1700" dirty="0">
                <a:latin typeface="Garamond" panose="02020404030301010803" pitchFamily="18" charset="0"/>
              </a:rPr>
              <a:t>viestintää, jolla pyritään järjestelmällisesti vaikuttamaan yleiseen mielipiteeseen, ihmisten käyttäytymiseen ja päätöksentekoon sekä sitä kautta yhteiskunnan toimintakykyyn.</a:t>
            </a:r>
          </a:p>
          <a:p>
            <a:r>
              <a:rPr lang="fi-FI" sz="1700" b="1" dirty="0" err="1">
                <a:latin typeface="Garamond" panose="02020404030301010803" pitchFamily="18" charset="0"/>
              </a:rPr>
              <a:t>Deepfake</a:t>
            </a:r>
            <a:r>
              <a:rPr lang="fi-FI" sz="1700" dirty="0">
                <a:latin typeface="Garamond" panose="02020404030301010803" pitchFamily="18" charset="0"/>
              </a:rPr>
              <a:t> = tietokoneohjelmalla tehty kuva, video tai äänitallenne, jota on hyvin vaikea erottaa aidosta.</a:t>
            </a:r>
          </a:p>
          <a:p>
            <a:pPr marL="0" indent="0">
              <a:buNone/>
            </a:pPr>
            <a:endParaRPr lang="en-FI" sz="1700" dirty="0">
              <a:latin typeface="Garamond" panose="02020404030301010803" pitchFamily="18" charset="0"/>
            </a:endParaRPr>
          </a:p>
        </p:txBody>
      </p:sp>
      <p:pic>
        <p:nvPicPr>
          <p:cNvPr id="5" name="Picture 4" descr="A picture containing background pattern&#10;&#10;Description automatically generated">
            <a:extLst>
              <a:ext uri="{FF2B5EF4-FFF2-40B4-BE49-F238E27FC236}">
                <a16:creationId xmlns:a16="http://schemas.microsoft.com/office/drawing/2014/main" id="{D2B50F6A-98F6-B520-ABE5-1F9FCF6CA17C}"/>
              </a:ext>
            </a:extLst>
          </p:cNvPr>
          <p:cNvPicPr>
            <a:picLocks noChangeAspect="1"/>
          </p:cNvPicPr>
          <p:nvPr/>
        </p:nvPicPr>
        <p:blipFill>
          <a:blip r:embed="rId3"/>
          <a:srcRect r="17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40910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1/8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err="1">
                <a:latin typeface="Garamond" panose="02020404030301010803" pitchFamily="18" charset="0"/>
              </a:rPr>
              <a:t>Mis</a:t>
            </a:r>
            <a:r>
              <a:rPr lang="fi-FI" sz="2200" dirty="0">
                <a:latin typeface="Garamond" panose="02020404030301010803" pitchFamily="18" charset="0"/>
              </a:rPr>
              <a:t>/disinformaatio on monimuotoista. Se ei välttämättä ole täysin sepitettyä vaan yhdistelee tosiasioita fiktioon, vääristelee, paisuttelee tai asettaa harhaanjohtavaan kontekstiin.</a:t>
            </a:r>
          </a:p>
          <a:p>
            <a:pPr marL="0" indent="0">
              <a:buNone/>
            </a:pPr>
            <a:endParaRPr lang="fi-FI" sz="2200" dirty="0">
              <a:latin typeface="Garamond" panose="02020404030301010803" pitchFamily="18" charset="0"/>
            </a:endParaRPr>
          </a:p>
        </p:txBody>
      </p:sp>
    </p:spTree>
    <p:extLst>
      <p:ext uri="{BB962C8B-B14F-4D97-AF65-F5344CB8AC3E}">
        <p14:creationId xmlns:p14="http://schemas.microsoft.com/office/powerpoint/2010/main" val="3630402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2/8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a:latin typeface="Garamond" panose="02020404030301010803" pitchFamily="18" charset="0"/>
              </a:rPr>
              <a:t>Se löytää aina uudet muodot, kanavat ja vaikutusmetodit. Me luotettavan tiedon parissa työskentelevät tulemme aina vähintään askeleen jäljessä.</a:t>
            </a:r>
          </a:p>
        </p:txBody>
      </p:sp>
    </p:spTree>
    <p:extLst>
      <p:ext uri="{BB962C8B-B14F-4D97-AF65-F5344CB8AC3E}">
        <p14:creationId xmlns:p14="http://schemas.microsoft.com/office/powerpoint/2010/main" val="451259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3/8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err="1">
                <a:latin typeface="Garamond" panose="02020404030301010803" pitchFamily="18" charset="0"/>
              </a:rPr>
              <a:t>Misinformaation</a:t>
            </a:r>
            <a:r>
              <a:rPr lang="fi-FI" sz="2200" dirty="0">
                <a:latin typeface="Garamond" panose="02020404030301010803" pitchFamily="18" charset="0"/>
              </a:rPr>
              <a:t> ja disinformaation määrä kasvaa väistämättä. </a:t>
            </a:r>
          </a:p>
        </p:txBody>
      </p:sp>
    </p:spTree>
    <p:extLst>
      <p:ext uri="{BB962C8B-B14F-4D97-AF65-F5344CB8AC3E}">
        <p14:creationId xmlns:p14="http://schemas.microsoft.com/office/powerpoint/2010/main" val="329545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4/8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err="1">
                <a:latin typeface="Garamond" panose="02020404030301010803" pitchFamily="18" charset="0"/>
              </a:rPr>
              <a:t>Mis</a:t>
            </a:r>
            <a:r>
              <a:rPr lang="fi-FI" sz="2200" dirty="0">
                <a:latin typeface="Garamond" panose="02020404030301010803" pitchFamily="18" charset="0"/>
              </a:rPr>
              <a:t>/disinformaatio tulee usein yhteiskunnan huipulta.</a:t>
            </a:r>
          </a:p>
          <a:p>
            <a:pPr marL="0" indent="0">
              <a:buNone/>
            </a:pPr>
            <a:endParaRPr lang="fi-FI" sz="2200" dirty="0">
              <a:latin typeface="Garamond" panose="02020404030301010803" pitchFamily="18" charset="0"/>
            </a:endParaRPr>
          </a:p>
        </p:txBody>
      </p:sp>
    </p:spTree>
    <p:extLst>
      <p:ext uri="{BB962C8B-B14F-4D97-AF65-F5344CB8AC3E}">
        <p14:creationId xmlns:p14="http://schemas.microsoft.com/office/powerpoint/2010/main" val="4200286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A0BBE-A05A-D345-B406-4FBD3E8F3896}"/>
              </a:ext>
            </a:extLst>
          </p:cNvPr>
          <p:cNvSpPr>
            <a:spLocks noGrp="1"/>
          </p:cNvSpPr>
          <p:nvPr>
            <p:ph type="title"/>
          </p:nvPr>
        </p:nvSpPr>
        <p:spPr>
          <a:xfrm>
            <a:off x="841248" y="548640"/>
            <a:ext cx="3600860" cy="5431536"/>
          </a:xfrm>
        </p:spPr>
        <p:txBody>
          <a:bodyPr>
            <a:normAutofit/>
          </a:bodyPr>
          <a:lstStyle/>
          <a:p>
            <a:r>
              <a:rPr lang="fi-FI" sz="3000" b="1" dirty="0">
                <a:latin typeface="Garamond" panose="02020404030301010803" pitchFamily="18" charset="0"/>
              </a:rPr>
              <a:t>Mitä kaikkien pitäisi ymmärtää </a:t>
            </a:r>
            <a:r>
              <a:rPr lang="fi-FI" sz="3000" b="1" dirty="0" err="1">
                <a:latin typeface="Garamond" panose="02020404030301010803" pitchFamily="18" charset="0"/>
              </a:rPr>
              <a:t>misinformaatiosta</a:t>
            </a:r>
            <a:br>
              <a:rPr lang="fi-FI" sz="3000" b="1" dirty="0">
                <a:latin typeface="Garamond" panose="02020404030301010803" pitchFamily="18" charset="0"/>
              </a:rPr>
            </a:br>
            <a:r>
              <a:rPr lang="fi-FI" sz="3000" b="1" dirty="0">
                <a:latin typeface="Garamond" panose="02020404030301010803" pitchFamily="18" charset="0"/>
              </a:rPr>
              <a:t>5/8</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A581AE-430E-0848-88C4-F19FC73D1286}"/>
              </a:ext>
            </a:extLst>
          </p:cNvPr>
          <p:cNvSpPr>
            <a:spLocks noGrp="1"/>
          </p:cNvSpPr>
          <p:nvPr>
            <p:ph idx="1"/>
          </p:nvPr>
        </p:nvSpPr>
        <p:spPr>
          <a:xfrm>
            <a:off x="5126418" y="552091"/>
            <a:ext cx="6224335" cy="5431536"/>
          </a:xfrm>
        </p:spPr>
        <p:txBody>
          <a:bodyPr anchor="ctr">
            <a:normAutofit/>
          </a:bodyPr>
          <a:lstStyle/>
          <a:p>
            <a:r>
              <a:rPr lang="fi-FI" sz="2200" dirty="0">
                <a:latin typeface="Garamond" panose="02020404030301010803" pitchFamily="18" charset="0"/>
              </a:rPr>
              <a:t>Toistaiseksi tehokkain tapa tapella sitä vastaan on medialukutaidon, faktantarkistuksen ja lähdekritiikin opettaminen.</a:t>
            </a:r>
          </a:p>
        </p:txBody>
      </p:sp>
    </p:spTree>
    <p:extLst>
      <p:ext uri="{BB962C8B-B14F-4D97-AF65-F5344CB8AC3E}">
        <p14:creationId xmlns:p14="http://schemas.microsoft.com/office/powerpoint/2010/main" val="141665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54F32-87A5-474D-B2B3-DF4FA54BF168}"/>
              </a:ext>
            </a:extLst>
          </p:cNvPr>
          <p:cNvSpPr>
            <a:spLocks noGrp="1"/>
          </p:cNvSpPr>
          <p:nvPr>
            <p:ph type="title"/>
          </p:nvPr>
        </p:nvSpPr>
        <p:spPr>
          <a:xfrm>
            <a:off x="841248" y="548640"/>
            <a:ext cx="3600860" cy="5431536"/>
          </a:xfrm>
        </p:spPr>
        <p:txBody>
          <a:bodyPr>
            <a:normAutofit/>
          </a:bodyPr>
          <a:lstStyle/>
          <a:p>
            <a:r>
              <a:rPr lang="fi-FI" sz="3800" b="1" dirty="0">
                <a:latin typeface="Garamond" panose="02020404030301010803" pitchFamily="18" charset="0"/>
              </a:rPr>
              <a:t>Tunnista disinformaation levittäjien taktiikat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1BCA60-74CB-B246-805C-7DB07D7E84E1}"/>
              </a:ext>
            </a:extLst>
          </p:cNvPr>
          <p:cNvSpPr>
            <a:spLocks noGrp="1"/>
          </p:cNvSpPr>
          <p:nvPr>
            <p:ph idx="1"/>
          </p:nvPr>
        </p:nvSpPr>
        <p:spPr>
          <a:xfrm>
            <a:off x="5126418" y="552091"/>
            <a:ext cx="6224335" cy="5431536"/>
          </a:xfrm>
        </p:spPr>
        <p:txBody>
          <a:bodyPr anchor="ctr">
            <a:normAutofit/>
          </a:bodyPr>
          <a:lstStyle/>
          <a:p>
            <a:r>
              <a:rPr lang="fi-FI" sz="2200" b="1" dirty="0">
                <a:latin typeface="Garamond" panose="02020404030301010803" pitchFamily="18" charset="0"/>
              </a:rPr>
              <a:t>Harhaanjohtava sisältö: </a:t>
            </a:r>
            <a:r>
              <a:rPr lang="fi-FI" sz="2200" dirty="0">
                <a:latin typeface="Garamond" panose="02020404030301010803" pitchFamily="18" charset="0"/>
              </a:rPr>
              <a:t>valeuutiset, kontekstista irrotetut kuvat ja videot, meemit, huhut, väärennetyt sitaatit.</a:t>
            </a:r>
          </a:p>
          <a:p>
            <a:r>
              <a:rPr lang="fi-FI" sz="2200" b="1" dirty="0">
                <a:latin typeface="Garamond" panose="02020404030301010803" pitchFamily="18" charset="0"/>
              </a:rPr>
              <a:t>Tekniset metodit: </a:t>
            </a:r>
            <a:r>
              <a:rPr lang="fi-FI" sz="2200" dirty="0">
                <a:latin typeface="Garamond" panose="02020404030301010803" pitchFamily="18" charset="0"/>
              </a:rPr>
              <a:t>manipuloidut kuvat ja videot, </a:t>
            </a:r>
            <a:r>
              <a:rPr lang="fi-FI" sz="2200" dirty="0" err="1">
                <a:latin typeface="Garamond" panose="02020404030301010803" pitchFamily="18" charset="0"/>
              </a:rPr>
              <a:t>deepfaket</a:t>
            </a:r>
            <a:r>
              <a:rPr lang="fi-FI" sz="2200" dirty="0">
                <a:latin typeface="Garamond" panose="02020404030301010803" pitchFamily="18" charset="0"/>
              </a:rPr>
              <a:t>, valeprofiilit ja haamuhenkilöt (</a:t>
            </a:r>
            <a:r>
              <a:rPr lang="fi-FI" sz="2200" dirty="0" err="1">
                <a:latin typeface="Garamond" panose="02020404030301010803" pitchFamily="18" charset="0"/>
              </a:rPr>
              <a:t>sock</a:t>
            </a:r>
            <a:r>
              <a:rPr lang="fi-FI" sz="2200" dirty="0">
                <a:latin typeface="Garamond" panose="02020404030301010803" pitchFamily="18" charset="0"/>
              </a:rPr>
              <a:t> </a:t>
            </a:r>
            <a:r>
              <a:rPr lang="fi-FI" sz="2200" dirty="0" err="1">
                <a:latin typeface="Garamond" panose="02020404030301010803" pitchFamily="18" charset="0"/>
              </a:rPr>
              <a:t>puppets</a:t>
            </a:r>
            <a:r>
              <a:rPr lang="fi-FI" sz="2200" dirty="0">
                <a:latin typeface="Garamond" panose="02020404030301010803" pitchFamily="18" charset="0"/>
              </a:rPr>
              <a:t>), botit, automatisoitu propaganda, pimeät mainokset (</a:t>
            </a:r>
            <a:r>
              <a:rPr lang="fi-FI" sz="2200" dirty="0" err="1">
                <a:latin typeface="Garamond" panose="02020404030301010803" pitchFamily="18" charset="0"/>
              </a:rPr>
              <a:t>dark</a:t>
            </a:r>
            <a:r>
              <a:rPr lang="fi-FI" sz="2200" dirty="0">
                <a:latin typeface="Garamond" panose="02020404030301010803" pitchFamily="18" charset="0"/>
              </a:rPr>
              <a:t> </a:t>
            </a:r>
            <a:r>
              <a:rPr lang="fi-FI" sz="2200" dirty="0" err="1">
                <a:latin typeface="Garamond" panose="02020404030301010803" pitchFamily="18" charset="0"/>
              </a:rPr>
              <a:t>ads</a:t>
            </a:r>
            <a:r>
              <a:rPr lang="fi-FI" sz="2200" dirty="0">
                <a:latin typeface="Garamond" panose="02020404030301010803" pitchFamily="18" charset="0"/>
              </a:rPr>
              <a:t>).</a:t>
            </a:r>
          </a:p>
          <a:p>
            <a:r>
              <a:rPr lang="fi-FI" sz="2200" b="1" dirty="0">
                <a:latin typeface="Garamond" panose="02020404030301010803" pitchFamily="18" charset="0"/>
              </a:rPr>
              <a:t>Loukkaavan tai mustamaalaavan tiedon levittäminen eli malinformaatio: </a:t>
            </a:r>
            <a:r>
              <a:rPr lang="fi-FI" sz="2200" dirty="0">
                <a:latin typeface="Garamond" panose="02020404030301010803" pitchFamily="18" charset="0"/>
              </a:rPr>
              <a:t>verkkoviha, </a:t>
            </a:r>
            <a:r>
              <a:rPr lang="fi-FI" sz="2200" dirty="0" err="1">
                <a:latin typeface="Garamond" panose="02020404030301010803" pitchFamily="18" charset="0"/>
              </a:rPr>
              <a:t>maalittaminen</a:t>
            </a:r>
            <a:r>
              <a:rPr lang="fi-FI" sz="2200" dirty="0">
                <a:latin typeface="Garamond" panose="02020404030301010803" pitchFamily="18" charset="0"/>
              </a:rPr>
              <a:t>, </a:t>
            </a:r>
            <a:r>
              <a:rPr lang="fi-FI" sz="2200" dirty="0" err="1">
                <a:latin typeface="Garamond" panose="02020404030301010803" pitchFamily="18" charset="0"/>
              </a:rPr>
              <a:t>doxaus</a:t>
            </a:r>
            <a:r>
              <a:rPr lang="fi-FI" sz="2200" dirty="0">
                <a:latin typeface="Garamond" panose="02020404030301010803" pitchFamily="18" charset="0"/>
              </a:rPr>
              <a:t>.</a:t>
            </a:r>
          </a:p>
          <a:p>
            <a:r>
              <a:rPr lang="fi-FI" sz="2200" b="1" dirty="0">
                <a:latin typeface="Garamond" panose="02020404030301010803" pitchFamily="18" charset="0"/>
              </a:rPr>
              <a:t>Retoriset keinot, kuten ”</a:t>
            </a:r>
            <a:r>
              <a:rPr lang="fi-FI" sz="2200" b="1" dirty="0" err="1">
                <a:latin typeface="Garamond" panose="02020404030301010803" pitchFamily="18" charset="0"/>
              </a:rPr>
              <a:t>whataboutismi</a:t>
            </a:r>
            <a:r>
              <a:rPr lang="fi-FI" sz="2200" b="1" dirty="0">
                <a:latin typeface="Garamond" panose="02020404030301010803" pitchFamily="18" charset="0"/>
              </a:rPr>
              <a:t>”: </a:t>
            </a:r>
            <a:r>
              <a:rPr lang="fi-FI" sz="2200" dirty="0">
                <a:latin typeface="Garamond" panose="02020404030301010803" pitchFamily="18" charset="0"/>
              </a:rPr>
              <a:t>huomion siirtäminen toisaalle kysymällä ”</a:t>
            </a:r>
            <a:r>
              <a:rPr lang="fi-FI" sz="2200" dirty="0" err="1">
                <a:latin typeface="Garamond" panose="02020404030301010803" pitchFamily="18" charset="0"/>
              </a:rPr>
              <a:t>entäs</a:t>
            </a:r>
            <a:r>
              <a:rPr lang="fi-FI" sz="2200" dirty="0">
                <a:latin typeface="Garamond" panose="02020404030301010803" pitchFamily="18" charset="0"/>
              </a:rPr>
              <a:t> tämä toinen vääryys?”</a:t>
            </a:r>
          </a:p>
        </p:txBody>
      </p:sp>
    </p:spTree>
    <p:extLst>
      <p:ext uri="{BB962C8B-B14F-4D97-AF65-F5344CB8AC3E}">
        <p14:creationId xmlns:p14="http://schemas.microsoft.com/office/powerpoint/2010/main" val="787875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F92CE87B33D384898ED05B836C426D5" ma:contentTypeVersion="18" ma:contentTypeDescription="Luo uusi asiakirja." ma:contentTypeScope="" ma:versionID="4545a3b3132284f7cba24401e93ef600">
  <xsd:schema xmlns:xsd="http://www.w3.org/2001/XMLSchema" xmlns:xs="http://www.w3.org/2001/XMLSchema" xmlns:p="http://schemas.microsoft.com/office/2006/metadata/properties" xmlns:ns2="d54335ee-452e-4385-9b9c-270f8dade7fd" xmlns:ns3="4a88f5c8-b6f6-434c-a1fc-b31be11cc9aa" targetNamespace="http://schemas.microsoft.com/office/2006/metadata/properties" ma:root="true" ma:fieldsID="1339fcfc6506667c9675b8264a35a731" ns2:_="" ns3:_="">
    <xsd:import namespace="d54335ee-452e-4385-9b9c-270f8dade7fd"/>
    <xsd:import namespace="4a88f5c8-b6f6-434c-a1fc-b31be11cc9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335ee-452e-4385-9b9c-270f8dade7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5fb9b281-25f8-4ed3-b6e8-f02703d6e012"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8f5c8-b6f6-434c-a1fc-b31be11cc9aa"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af0e4a00-0757-42d6-903b-0c3f4412f91d}" ma:internalName="TaxCatchAll" ma:showField="CatchAllData" ma:web="4a88f5c8-b6f6-434c-a1fc-b31be11cc9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54335ee-452e-4385-9b9c-270f8dade7fd">
      <Terms xmlns="http://schemas.microsoft.com/office/infopath/2007/PartnerControls"/>
    </lcf76f155ced4ddcb4097134ff3c332f>
    <TaxCatchAll xmlns="4a88f5c8-b6f6-434c-a1fc-b31be11cc9aa" xsi:nil="true"/>
  </documentManagement>
</p:properties>
</file>

<file path=customXml/itemProps1.xml><?xml version="1.0" encoding="utf-8"?>
<ds:datastoreItem xmlns:ds="http://schemas.openxmlformats.org/officeDocument/2006/customXml" ds:itemID="{3C92ECD4-6A85-4E79-8286-6C5228C5963D}"/>
</file>

<file path=customXml/itemProps2.xml><?xml version="1.0" encoding="utf-8"?>
<ds:datastoreItem xmlns:ds="http://schemas.openxmlformats.org/officeDocument/2006/customXml" ds:itemID="{D54DEA52-1C01-4C6C-93D3-D90B0CB6492C}"/>
</file>

<file path=customXml/itemProps3.xml><?xml version="1.0" encoding="utf-8"?>
<ds:datastoreItem xmlns:ds="http://schemas.openxmlformats.org/officeDocument/2006/customXml" ds:itemID="{5DAA3E81-1625-47B4-8B5C-0B581272F0FA}"/>
</file>

<file path=docProps/app.xml><?xml version="1.0" encoding="utf-8"?>
<Properties xmlns="http://schemas.openxmlformats.org/officeDocument/2006/extended-properties" xmlns:vt="http://schemas.openxmlformats.org/officeDocument/2006/docPropsVTypes">
  <TotalTime>45272</TotalTime>
  <Words>3203</Words>
  <Application>Microsoft Macintosh PowerPoint</Application>
  <PresentationFormat>Widescreen</PresentationFormat>
  <Paragraphs>231</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Calibri</vt:lpstr>
      <vt:lpstr>Calibri Light</vt:lpstr>
      <vt:lpstr>Garamond</vt:lpstr>
      <vt:lpstr>Palatino</vt:lpstr>
      <vt:lpstr>Office Theme</vt:lpstr>
      <vt:lpstr>Mitä aivan jokaisen  tulisi tietää misinformaatiosta</vt:lpstr>
      <vt:lpstr>Aloitetaan peruskäsitteistä</vt:lpstr>
      <vt:lpstr>Lisää peruskäsitteitä</vt:lpstr>
      <vt:lpstr>Mitä kaikkien pitäisi ymmärtää misinformaatiosta 1/8</vt:lpstr>
      <vt:lpstr>Mitä kaikkien pitäisi ymmärtää misinformaatiosta 2/8</vt:lpstr>
      <vt:lpstr>Mitä kaikkien pitäisi ymmärtää misinformaatiosta 3/8</vt:lpstr>
      <vt:lpstr>Mitä kaikkien pitäisi ymmärtää misinformaatiosta 4/8</vt:lpstr>
      <vt:lpstr>Mitä kaikkien pitäisi ymmärtää misinformaatiosta 5/8</vt:lpstr>
      <vt:lpstr>Tunnista disinformaation levittäjien taktiikat</vt:lpstr>
      <vt:lpstr>Mitä kaikkien pitäisi ymmärtää misinformaatiosta 6/8</vt:lpstr>
      <vt:lpstr>Mitä kaikkien pitäisi ymmärtää misinformaatiosta 7/8</vt:lpstr>
      <vt:lpstr>Miksi uskomme  väärään tietoon?</vt:lpstr>
      <vt:lpstr>Mitä kaikkien pitäisi ymmärtää misinformaatiosta 8/8</vt:lpstr>
      <vt:lpstr>Laaja kuva: saastunut informaatio-ympäristö</vt:lpstr>
      <vt:lpstr>Generatiivinen tekoäly ja deepfaket </vt:lpstr>
      <vt:lpstr>Kuvan vallankumous tapahtui ennen tekstiä</vt:lpstr>
      <vt:lpstr>Entä tekoälyn tuottama teksti? ChatGPT keksii olemattomia lähteitä</vt:lpstr>
      <vt:lpstr>Myös ääntä on helppo väärentää</vt:lpstr>
      <vt:lpstr>Generatiivinen video: tekstistä liikkuvaa kuvaa</vt:lpstr>
      <vt:lpstr>Miten deepfaken voi tunnistaa?</vt:lpstr>
      <vt:lpstr>PowerPoint Presentation</vt:lpstr>
      <vt:lpstr>Miten tunnistaa audiofeikki</vt:lpstr>
      <vt:lpstr>Kysy kaikelta informaatiolta nämä asiat:</vt:lpstr>
      <vt:lpstr>Lisätietoa: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Valheenpaljastajan käsikirja</dc:title>
  <dc:creator>Johanna Vehkoo</dc:creator>
  <cp:lastModifiedBy>Johanna Vehkoo</cp:lastModifiedBy>
  <cp:revision>189</cp:revision>
  <dcterms:created xsi:type="dcterms:W3CDTF">2019-12-01T11:34:21Z</dcterms:created>
  <dcterms:modified xsi:type="dcterms:W3CDTF">2025-02-13T11:02:32Z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0x0101008F92CE87B33D384898ED05B836C426D5</vt:lpwstr>
  </property>
</Properties>
</file>