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1972" r:id="rId6"/>
    <p:sldId id="302" r:id="rId7"/>
    <p:sldId id="277" r:id="rId8"/>
    <p:sldId id="303" r:id="rId9"/>
    <p:sldId id="1973" r:id="rId10"/>
    <p:sldId id="270" r:id="rId11"/>
    <p:sldId id="272" r:id="rId12"/>
    <p:sldId id="274" r:id="rId13"/>
    <p:sldId id="273"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B439E-3E9F-D2C7-7246-48AD59B436FD}" v="8" dt="2024-08-28T12:55:11.574"/>
    <p1510:client id="{754B3062-9175-1535-FAD2-ADB313944743}" v="49" dt="2024-08-28T12:59:12.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B06527-3EE5-4B15-B1AA-1BAEF363D2BD}"/>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7BFCEEB-1C97-4263-A85E-3514C2525E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4B6F4BDC-A997-40B5-90C6-8D543D3232C4}"/>
              </a:ext>
            </a:extLst>
          </p:cNvPr>
          <p:cNvSpPr>
            <a:spLocks noGrp="1"/>
          </p:cNvSpPr>
          <p:nvPr>
            <p:ph type="dt" sz="half" idx="10"/>
          </p:nvPr>
        </p:nvSpPr>
        <p:spPr/>
        <p:txBody>
          <a:bodyPr/>
          <a:lstStyle/>
          <a:p>
            <a:fld id="{59917E07-E8B5-4225-BA59-973F81DC5ACC}" type="datetimeFigureOut">
              <a:rPr lang="fi-FI" smtClean="0"/>
              <a:t>28.8.2024</a:t>
            </a:fld>
            <a:endParaRPr lang="fi-FI"/>
          </a:p>
        </p:txBody>
      </p:sp>
      <p:sp>
        <p:nvSpPr>
          <p:cNvPr id="5" name="Alatunnisteen paikkamerkki 4">
            <a:extLst>
              <a:ext uri="{FF2B5EF4-FFF2-40B4-BE49-F238E27FC236}">
                <a16:creationId xmlns:a16="http://schemas.microsoft.com/office/drawing/2014/main" id="{44A42D03-4E4A-47DB-9330-2E82243C5F2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79B29A3-8FC2-4D74-B0BB-36DA5DFB1B28}"/>
              </a:ext>
            </a:extLst>
          </p:cNvPr>
          <p:cNvSpPr>
            <a:spLocks noGrp="1"/>
          </p:cNvSpPr>
          <p:nvPr>
            <p:ph type="sldNum" sz="quarter" idx="12"/>
          </p:nvPr>
        </p:nvSpPr>
        <p:spPr/>
        <p:txBody>
          <a:bodyPr/>
          <a:lstStyle/>
          <a:p>
            <a:fld id="{177D2C33-778F-4C5D-823A-D8493DD03C08}" type="slidenum">
              <a:rPr lang="fi-FI" smtClean="0"/>
              <a:t>‹#›</a:t>
            </a:fld>
            <a:endParaRPr lang="fi-FI"/>
          </a:p>
        </p:txBody>
      </p:sp>
    </p:spTree>
    <p:extLst>
      <p:ext uri="{BB962C8B-B14F-4D97-AF65-F5344CB8AC3E}">
        <p14:creationId xmlns:p14="http://schemas.microsoft.com/office/powerpoint/2010/main" val="289128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4F4ACE-34C1-4F7D-B649-3A80A5AFF4D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F62242E1-ED99-4361-83E1-64623742E62E}"/>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F631B5E-0C04-41D8-99DC-1D9F9FFDAE39}"/>
              </a:ext>
            </a:extLst>
          </p:cNvPr>
          <p:cNvSpPr>
            <a:spLocks noGrp="1"/>
          </p:cNvSpPr>
          <p:nvPr>
            <p:ph type="dt" sz="half" idx="10"/>
          </p:nvPr>
        </p:nvSpPr>
        <p:spPr/>
        <p:txBody>
          <a:bodyPr/>
          <a:lstStyle/>
          <a:p>
            <a:fld id="{59917E07-E8B5-4225-BA59-973F81DC5ACC}" type="datetimeFigureOut">
              <a:rPr lang="fi-FI" smtClean="0"/>
              <a:t>28.8.2024</a:t>
            </a:fld>
            <a:endParaRPr lang="fi-FI"/>
          </a:p>
        </p:txBody>
      </p:sp>
      <p:sp>
        <p:nvSpPr>
          <p:cNvPr id="5" name="Alatunnisteen paikkamerkki 4">
            <a:extLst>
              <a:ext uri="{FF2B5EF4-FFF2-40B4-BE49-F238E27FC236}">
                <a16:creationId xmlns:a16="http://schemas.microsoft.com/office/drawing/2014/main" id="{F0DFE14E-B3E5-4294-B4CF-6E7CC993802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F5D5384-7C2F-4F2B-BA55-EAB8FA416310}"/>
              </a:ext>
            </a:extLst>
          </p:cNvPr>
          <p:cNvSpPr>
            <a:spLocks noGrp="1"/>
          </p:cNvSpPr>
          <p:nvPr>
            <p:ph type="sldNum" sz="quarter" idx="12"/>
          </p:nvPr>
        </p:nvSpPr>
        <p:spPr/>
        <p:txBody>
          <a:bodyPr/>
          <a:lstStyle/>
          <a:p>
            <a:fld id="{177D2C33-778F-4C5D-823A-D8493DD03C08}" type="slidenum">
              <a:rPr lang="fi-FI" smtClean="0"/>
              <a:t>‹#›</a:t>
            </a:fld>
            <a:endParaRPr lang="fi-FI"/>
          </a:p>
        </p:txBody>
      </p:sp>
    </p:spTree>
    <p:extLst>
      <p:ext uri="{BB962C8B-B14F-4D97-AF65-F5344CB8AC3E}">
        <p14:creationId xmlns:p14="http://schemas.microsoft.com/office/powerpoint/2010/main" val="691787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EEEAC64-F5DB-4C6C-9F2C-141CAE298B6A}"/>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18BE44D2-4DD8-438B-9998-F9EC9AA954C7}"/>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4CEB369-693D-4BFE-9482-F1CE40993595}"/>
              </a:ext>
            </a:extLst>
          </p:cNvPr>
          <p:cNvSpPr>
            <a:spLocks noGrp="1"/>
          </p:cNvSpPr>
          <p:nvPr>
            <p:ph type="dt" sz="half" idx="10"/>
          </p:nvPr>
        </p:nvSpPr>
        <p:spPr/>
        <p:txBody>
          <a:bodyPr/>
          <a:lstStyle/>
          <a:p>
            <a:fld id="{59917E07-E8B5-4225-BA59-973F81DC5ACC}" type="datetimeFigureOut">
              <a:rPr lang="fi-FI" smtClean="0"/>
              <a:t>28.8.2024</a:t>
            </a:fld>
            <a:endParaRPr lang="fi-FI"/>
          </a:p>
        </p:txBody>
      </p:sp>
      <p:sp>
        <p:nvSpPr>
          <p:cNvPr id="5" name="Alatunnisteen paikkamerkki 4">
            <a:extLst>
              <a:ext uri="{FF2B5EF4-FFF2-40B4-BE49-F238E27FC236}">
                <a16:creationId xmlns:a16="http://schemas.microsoft.com/office/drawing/2014/main" id="{9B2BD9B8-6EBF-4258-B6E7-CC6F3C02593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A64D26A-F7A1-4FE7-A3DD-BBE574E48893}"/>
              </a:ext>
            </a:extLst>
          </p:cNvPr>
          <p:cNvSpPr>
            <a:spLocks noGrp="1"/>
          </p:cNvSpPr>
          <p:nvPr>
            <p:ph type="sldNum" sz="quarter" idx="12"/>
          </p:nvPr>
        </p:nvSpPr>
        <p:spPr/>
        <p:txBody>
          <a:bodyPr/>
          <a:lstStyle/>
          <a:p>
            <a:fld id="{177D2C33-778F-4C5D-823A-D8493DD03C08}" type="slidenum">
              <a:rPr lang="fi-FI" smtClean="0"/>
              <a:t>‹#›</a:t>
            </a:fld>
            <a:endParaRPr lang="fi-FI"/>
          </a:p>
        </p:txBody>
      </p:sp>
    </p:spTree>
    <p:extLst>
      <p:ext uri="{BB962C8B-B14F-4D97-AF65-F5344CB8AC3E}">
        <p14:creationId xmlns:p14="http://schemas.microsoft.com/office/powerpoint/2010/main" val="238954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2" name="Kuva 1">
            <a:extLst>
              <a:ext uri="{FF2B5EF4-FFF2-40B4-BE49-F238E27FC236}">
                <a16:creationId xmlns:a16="http://schemas.microsoft.com/office/drawing/2014/main" id="{1C0C32D5-3901-A470-2A15-545C50630A65}"/>
              </a:ext>
            </a:extLst>
          </p:cNvPr>
          <p:cNvPicPr>
            <a:picLocks noChangeAspect="1"/>
          </p:cNvPicPr>
          <p:nvPr userDrawn="1"/>
        </p:nvPicPr>
        <p:blipFill>
          <a:blip r:embed="rId2"/>
          <a:srcRect/>
          <a:stretch/>
        </p:blipFill>
        <p:spPr>
          <a:xfrm>
            <a:off x="484868" y="6057822"/>
            <a:ext cx="1280232" cy="603149"/>
          </a:xfrm>
          <a:prstGeom prst="rect">
            <a:avLst/>
          </a:prstGeom>
        </p:spPr>
      </p:pic>
      <p:pic>
        <p:nvPicPr>
          <p:cNvPr id="4" name="Kuva 3">
            <a:extLst>
              <a:ext uri="{FF2B5EF4-FFF2-40B4-BE49-F238E27FC236}">
                <a16:creationId xmlns:a16="http://schemas.microsoft.com/office/drawing/2014/main" id="{ED361E7D-F0ED-44E7-B93C-1E8A14360E11}"/>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1956858" y="6057822"/>
            <a:ext cx="1821039" cy="522637"/>
          </a:xfrm>
          <a:prstGeom prst="rect">
            <a:avLst/>
          </a:prstGeom>
        </p:spPr>
      </p:pic>
    </p:spTree>
    <p:extLst>
      <p:ext uri="{BB962C8B-B14F-4D97-AF65-F5344CB8AC3E}">
        <p14:creationId xmlns:p14="http://schemas.microsoft.com/office/powerpoint/2010/main" val="1590424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loitusdi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5157AC6-5DAA-D449-B9CE-7E25A021AA0B}"/>
              </a:ext>
            </a:extLst>
          </p:cNvPr>
          <p:cNvPicPr>
            <a:picLocks noChangeAspect="1"/>
          </p:cNvPicPr>
          <p:nvPr/>
        </p:nvPicPr>
        <p:blipFill>
          <a:blip r:embed="rId2"/>
          <a:srcRect/>
          <a:stretch/>
        </p:blipFill>
        <p:spPr>
          <a:xfrm>
            <a:off x="978449" y="1061075"/>
            <a:ext cx="2031473" cy="957077"/>
          </a:xfrm>
          <a:prstGeom prst="rect">
            <a:avLst/>
          </a:prstGeom>
        </p:spPr>
      </p:pic>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7" name="Kuva 6">
            <a:extLst>
              <a:ext uri="{FF2B5EF4-FFF2-40B4-BE49-F238E27FC236}">
                <a16:creationId xmlns:a16="http://schemas.microsoft.com/office/drawing/2014/main" id="{5A78AF5E-B122-46DB-8901-A77D0060F48A}"/>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235324" y="1201393"/>
            <a:ext cx="2260603" cy="648792"/>
          </a:xfrm>
          <a:prstGeom prst="rect">
            <a:avLst/>
          </a:prstGeom>
        </p:spPr>
      </p:pic>
    </p:spTree>
    <p:extLst>
      <p:ext uri="{BB962C8B-B14F-4D97-AF65-F5344CB8AC3E}">
        <p14:creationId xmlns:p14="http://schemas.microsoft.com/office/powerpoint/2010/main" val="3988467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3" name="Kuva 2">
            <a:extLst>
              <a:ext uri="{FF2B5EF4-FFF2-40B4-BE49-F238E27FC236}">
                <a16:creationId xmlns:a16="http://schemas.microsoft.com/office/drawing/2014/main" id="{0C9D3775-4777-46A2-65DD-18E81B0E7816}"/>
              </a:ext>
            </a:extLst>
          </p:cNvPr>
          <p:cNvPicPr>
            <a:picLocks noChangeAspect="1"/>
          </p:cNvPicPr>
          <p:nvPr userDrawn="1"/>
        </p:nvPicPr>
        <p:blipFill>
          <a:blip r:embed="rId2"/>
          <a:srcRect/>
          <a:stretch/>
        </p:blipFill>
        <p:spPr>
          <a:xfrm>
            <a:off x="466727" y="1005976"/>
            <a:ext cx="2148427" cy="1012177"/>
          </a:xfrm>
          <a:prstGeom prst="rect">
            <a:avLst/>
          </a:prstGeom>
        </p:spPr>
      </p:pic>
      <p:pic>
        <p:nvPicPr>
          <p:cNvPr id="14" name="Kuva 13">
            <a:extLst>
              <a:ext uri="{FF2B5EF4-FFF2-40B4-BE49-F238E27FC236}">
                <a16:creationId xmlns:a16="http://schemas.microsoft.com/office/drawing/2014/main" id="{5E8C3409-F421-49AF-A310-D368C2043FFC}"/>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235324" y="1201393"/>
            <a:ext cx="2260603" cy="648792"/>
          </a:xfrm>
          <a:prstGeom prst="rect">
            <a:avLst/>
          </a:prstGeom>
        </p:spPr>
      </p:pic>
    </p:spTree>
    <p:extLst>
      <p:ext uri="{BB962C8B-B14F-4D97-AF65-F5344CB8AC3E}">
        <p14:creationId xmlns:p14="http://schemas.microsoft.com/office/powerpoint/2010/main" val="275834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2" name="Kuva 1">
            <a:extLst>
              <a:ext uri="{FF2B5EF4-FFF2-40B4-BE49-F238E27FC236}">
                <a16:creationId xmlns:a16="http://schemas.microsoft.com/office/drawing/2014/main" id="{1C0C32D5-3901-A470-2A15-545C50630A65}"/>
              </a:ext>
            </a:extLst>
          </p:cNvPr>
          <p:cNvPicPr>
            <a:picLocks noChangeAspect="1"/>
          </p:cNvPicPr>
          <p:nvPr userDrawn="1"/>
        </p:nvPicPr>
        <p:blipFill>
          <a:blip r:embed="rId2"/>
          <a:srcRect/>
          <a:stretch/>
        </p:blipFill>
        <p:spPr>
          <a:xfrm>
            <a:off x="484868" y="6057822"/>
            <a:ext cx="1280232" cy="603149"/>
          </a:xfrm>
          <a:prstGeom prst="rect">
            <a:avLst/>
          </a:prstGeom>
        </p:spPr>
      </p:pic>
      <p:pic>
        <p:nvPicPr>
          <p:cNvPr id="4" name="Kuva 3">
            <a:extLst>
              <a:ext uri="{FF2B5EF4-FFF2-40B4-BE49-F238E27FC236}">
                <a16:creationId xmlns:a16="http://schemas.microsoft.com/office/drawing/2014/main" id="{ED361E7D-F0ED-44E7-B93C-1E8A14360E11}"/>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1956858" y="6057822"/>
            <a:ext cx="1821039" cy="522637"/>
          </a:xfrm>
          <a:prstGeom prst="rect">
            <a:avLst/>
          </a:prstGeom>
        </p:spPr>
      </p:pic>
    </p:spTree>
    <p:extLst>
      <p:ext uri="{BB962C8B-B14F-4D97-AF65-F5344CB8AC3E}">
        <p14:creationId xmlns:p14="http://schemas.microsoft.com/office/powerpoint/2010/main" val="3821650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856740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4158136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86673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Tree>
    <p:extLst>
      <p:ext uri="{BB962C8B-B14F-4D97-AF65-F5344CB8AC3E}">
        <p14:creationId xmlns:p14="http://schemas.microsoft.com/office/powerpoint/2010/main" val="410426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6154E2-4522-4888-86C8-1E4BFDC393E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C0EEFDF-AF0B-4066-A248-3DF38D0BDC9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68165B-0E9C-425E-86D4-9B4DB4F2CFB9}"/>
              </a:ext>
            </a:extLst>
          </p:cNvPr>
          <p:cNvSpPr>
            <a:spLocks noGrp="1"/>
          </p:cNvSpPr>
          <p:nvPr>
            <p:ph type="dt" sz="half" idx="10"/>
          </p:nvPr>
        </p:nvSpPr>
        <p:spPr/>
        <p:txBody>
          <a:bodyPr/>
          <a:lstStyle/>
          <a:p>
            <a:fld id="{59917E07-E8B5-4225-BA59-973F81DC5ACC}" type="datetimeFigureOut">
              <a:rPr lang="fi-FI" smtClean="0"/>
              <a:t>28.8.2024</a:t>
            </a:fld>
            <a:endParaRPr lang="fi-FI"/>
          </a:p>
        </p:txBody>
      </p:sp>
      <p:sp>
        <p:nvSpPr>
          <p:cNvPr id="5" name="Alatunnisteen paikkamerkki 4">
            <a:extLst>
              <a:ext uri="{FF2B5EF4-FFF2-40B4-BE49-F238E27FC236}">
                <a16:creationId xmlns:a16="http://schemas.microsoft.com/office/drawing/2014/main" id="{8928594E-8FF0-4F68-B7B8-498729AB311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1E27860-F8A5-44AF-ABC4-DB30E639019A}"/>
              </a:ext>
            </a:extLst>
          </p:cNvPr>
          <p:cNvSpPr>
            <a:spLocks noGrp="1"/>
          </p:cNvSpPr>
          <p:nvPr>
            <p:ph type="sldNum" sz="quarter" idx="12"/>
          </p:nvPr>
        </p:nvSpPr>
        <p:spPr/>
        <p:txBody>
          <a:bodyPr/>
          <a:lstStyle/>
          <a:p>
            <a:fld id="{177D2C33-778F-4C5D-823A-D8493DD03C08}" type="slidenum">
              <a:rPr lang="fi-FI" smtClean="0"/>
              <a:t>‹#›</a:t>
            </a:fld>
            <a:endParaRPr lang="fi-FI"/>
          </a:p>
        </p:txBody>
      </p:sp>
    </p:spTree>
    <p:extLst>
      <p:ext uri="{BB962C8B-B14F-4D97-AF65-F5344CB8AC3E}">
        <p14:creationId xmlns:p14="http://schemas.microsoft.com/office/powerpoint/2010/main" val="1845706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849002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467"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482656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spTree>
    <p:extLst>
      <p:ext uri="{BB962C8B-B14F-4D97-AF65-F5344CB8AC3E}">
        <p14:creationId xmlns:p14="http://schemas.microsoft.com/office/powerpoint/2010/main" val="2459634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877113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3132889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spTree>
    <p:extLst>
      <p:ext uri="{BB962C8B-B14F-4D97-AF65-F5344CB8AC3E}">
        <p14:creationId xmlns:p14="http://schemas.microsoft.com/office/powerpoint/2010/main" val="1035897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Aloitusdi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5157AC6-5DAA-D449-B9CE-7E25A021AA0B}"/>
              </a:ext>
            </a:extLst>
          </p:cNvPr>
          <p:cNvPicPr>
            <a:picLocks noChangeAspect="1"/>
          </p:cNvPicPr>
          <p:nvPr userDrawn="1"/>
        </p:nvPicPr>
        <p:blipFill>
          <a:blip r:embed="rId2"/>
          <a:srcRect/>
          <a:stretch/>
        </p:blipFill>
        <p:spPr>
          <a:xfrm>
            <a:off x="978449" y="1061075"/>
            <a:ext cx="2216713" cy="957077"/>
          </a:xfrm>
          <a:prstGeom prst="rect">
            <a:avLst/>
          </a:prstGeom>
        </p:spPr>
      </p:pic>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7" name="Kuva 6">
            <a:extLst>
              <a:ext uri="{FF2B5EF4-FFF2-40B4-BE49-F238E27FC236}">
                <a16:creationId xmlns:a16="http://schemas.microsoft.com/office/drawing/2014/main" id="{DABCF491-1243-4A20-87F9-BF8FD624BA90}"/>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506257" y="1191607"/>
            <a:ext cx="2260603" cy="648792"/>
          </a:xfrm>
          <a:prstGeom prst="rect">
            <a:avLst/>
          </a:prstGeom>
        </p:spPr>
      </p:pic>
    </p:spTree>
    <p:extLst>
      <p:ext uri="{BB962C8B-B14F-4D97-AF65-F5344CB8AC3E}">
        <p14:creationId xmlns:p14="http://schemas.microsoft.com/office/powerpoint/2010/main" val="1769490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4" name="Kuva 3">
            <a:extLst>
              <a:ext uri="{FF2B5EF4-FFF2-40B4-BE49-F238E27FC236}">
                <a16:creationId xmlns:a16="http://schemas.microsoft.com/office/drawing/2014/main" id="{C4E851A5-B39E-4331-AD8D-B903481C7F9B}"/>
              </a:ext>
            </a:extLst>
          </p:cNvPr>
          <p:cNvPicPr>
            <a:picLocks noChangeAspect="1"/>
          </p:cNvPicPr>
          <p:nvPr userDrawn="1"/>
        </p:nvPicPr>
        <p:blipFill>
          <a:blip r:embed="rId2"/>
          <a:stretch>
            <a:fillRect/>
          </a:stretch>
        </p:blipFill>
        <p:spPr>
          <a:xfrm>
            <a:off x="647141" y="811595"/>
            <a:ext cx="2411148" cy="1135951"/>
          </a:xfrm>
          <a:prstGeom prst="rect">
            <a:avLst/>
          </a:prstGeom>
        </p:spPr>
      </p:pic>
      <p:pic>
        <p:nvPicPr>
          <p:cNvPr id="14" name="Kuva 13">
            <a:extLst>
              <a:ext uri="{FF2B5EF4-FFF2-40B4-BE49-F238E27FC236}">
                <a16:creationId xmlns:a16="http://schemas.microsoft.com/office/drawing/2014/main" id="{E8AA55D8-7A57-46CB-B544-975BC476738D}"/>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379258" y="1002136"/>
            <a:ext cx="2614861" cy="750464"/>
          </a:xfrm>
          <a:prstGeom prst="rect">
            <a:avLst/>
          </a:prstGeom>
        </p:spPr>
      </p:pic>
    </p:spTree>
    <p:extLst>
      <p:ext uri="{BB962C8B-B14F-4D97-AF65-F5344CB8AC3E}">
        <p14:creationId xmlns:p14="http://schemas.microsoft.com/office/powerpoint/2010/main" val="2381103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4" name="Kuva 3">
            <a:extLst>
              <a:ext uri="{FF2B5EF4-FFF2-40B4-BE49-F238E27FC236}">
                <a16:creationId xmlns:a16="http://schemas.microsoft.com/office/drawing/2014/main" id="{D2D612DB-B708-4664-A705-2CFB08F8C25D}"/>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5" name="Kuva 4">
            <a:extLst>
              <a:ext uri="{FF2B5EF4-FFF2-40B4-BE49-F238E27FC236}">
                <a16:creationId xmlns:a16="http://schemas.microsoft.com/office/drawing/2014/main" id="{E6219CB5-B30C-4ED9-9C6C-7A0340CDC2EA}"/>
              </a:ext>
            </a:extLst>
          </p:cNvPr>
          <p:cNvPicPr>
            <a:picLocks noChangeAspect="1"/>
          </p:cNvPicPr>
          <p:nvPr userDrawn="1"/>
        </p:nvPicPr>
        <p:blipFill>
          <a:blip r:embed="rId3"/>
          <a:stretch>
            <a:fillRect/>
          </a:stretch>
        </p:blipFill>
        <p:spPr>
          <a:xfrm>
            <a:off x="2368549" y="5944623"/>
            <a:ext cx="2260603" cy="648792"/>
          </a:xfrm>
          <a:prstGeom prst="rect">
            <a:avLst/>
          </a:prstGeom>
        </p:spPr>
      </p:pic>
    </p:spTree>
    <p:extLst>
      <p:ext uri="{BB962C8B-B14F-4D97-AF65-F5344CB8AC3E}">
        <p14:creationId xmlns:p14="http://schemas.microsoft.com/office/powerpoint/2010/main" val="588628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118494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E51F55-FE1E-494D-967D-7899C8052CE5}"/>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4E9B144-51DD-44B1-9C36-506E32C624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1BD6019-A412-44F8-8471-B86FFF64F584}"/>
              </a:ext>
            </a:extLst>
          </p:cNvPr>
          <p:cNvSpPr>
            <a:spLocks noGrp="1"/>
          </p:cNvSpPr>
          <p:nvPr>
            <p:ph type="dt" sz="half" idx="10"/>
          </p:nvPr>
        </p:nvSpPr>
        <p:spPr/>
        <p:txBody>
          <a:bodyPr/>
          <a:lstStyle/>
          <a:p>
            <a:fld id="{59917E07-E8B5-4225-BA59-973F81DC5ACC}" type="datetimeFigureOut">
              <a:rPr lang="fi-FI" smtClean="0"/>
              <a:t>28.8.2024</a:t>
            </a:fld>
            <a:endParaRPr lang="fi-FI"/>
          </a:p>
        </p:txBody>
      </p:sp>
      <p:sp>
        <p:nvSpPr>
          <p:cNvPr id="5" name="Alatunnisteen paikkamerkki 4">
            <a:extLst>
              <a:ext uri="{FF2B5EF4-FFF2-40B4-BE49-F238E27FC236}">
                <a16:creationId xmlns:a16="http://schemas.microsoft.com/office/drawing/2014/main" id="{4938A892-762E-49BF-BF7E-116BEB10D65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05F4E3F-BAC0-4778-8F0B-43A2FDA77BE2}"/>
              </a:ext>
            </a:extLst>
          </p:cNvPr>
          <p:cNvSpPr>
            <a:spLocks noGrp="1"/>
          </p:cNvSpPr>
          <p:nvPr>
            <p:ph type="sldNum" sz="quarter" idx="12"/>
          </p:nvPr>
        </p:nvSpPr>
        <p:spPr/>
        <p:txBody>
          <a:bodyPr/>
          <a:lstStyle/>
          <a:p>
            <a:fld id="{177D2C33-778F-4C5D-823A-D8493DD03C08}" type="slidenum">
              <a:rPr lang="fi-FI" smtClean="0"/>
              <a:t>‹#›</a:t>
            </a:fld>
            <a:endParaRPr lang="fi-FI"/>
          </a:p>
        </p:txBody>
      </p:sp>
    </p:spTree>
    <p:extLst>
      <p:ext uri="{BB962C8B-B14F-4D97-AF65-F5344CB8AC3E}">
        <p14:creationId xmlns:p14="http://schemas.microsoft.com/office/powerpoint/2010/main" val="2948824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935306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189294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Tree>
    <p:extLst>
      <p:ext uri="{BB962C8B-B14F-4D97-AF65-F5344CB8AC3E}">
        <p14:creationId xmlns:p14="http://schemas.microsoft.com/office/powerpoint/2010/main" val="785623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569850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467"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8" name="Kuva 7">
            <a:extLst>
              <a:ext uri="{FF2B5EF4-FFF2-40B4-BE49-F238E27FC236}">
                <a16:creationId xmlns:a16="http://schemas.microsoft.com/office/drawing/2014/main" id="{CE1412CC-95C4-4CDD-A987-FFB39107A368}"/>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11" name="Kuva 10">
            <a:extLst>
              <a:ext uri="{FF2B5EF4-FFF2-40B4-BE49-F238E27FC236}">
                <a16:creationId xmlns:a16="http://schemas.microsoft.com/office/drawing/2014/main" id="{B728ED8E-53D7-4AC0-8A9B-9A9D7E9C3C13}"/>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673676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2294246"/>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pic>
        <p:nvPicPr>
          <p:cNvPr id="4" name="Kuva 3">
            <a:extLst>
              <a:ext uri="{FF2B5EF4-FFF2-40B4-BE49-F238E27FC236}">
                <a16:creationId xmlns:a16="http://schemas.microsoft.com/office/drawing/2014/main" id="{54C59039-3504-4F59-9485-EFBDAB80BEB8}"/>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5" name="Kuva 4">
            <a:extLst>
              <a:ext uri="{FF2B5EF4-FFF2-40B4-BE49-F238E27FC236}">
                <a16:creationId xmlns:a16="http://schemas.microsoft.com/office/drawing/2014/main" id="{8EFA2698-6457-4161-B49D-136F2C31F509}"/>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8069513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378000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loga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4072EE1-1323-6C7C-2D7B-0B5FA101E1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
        <p:nvSpPr>
          <p:cNvPr id="8" name="Title 1"/>
          <p:cNvSpPr>
            <a:spLocks noGrp="1"/>
          </p:cNvSpPr>
          <p:nvPr>
            <p:ph type="ctrTitle" hasCustomPrompt="1"/>
          </p:nvPr>
        </p:nvSpPr>
        <p:spPr>
          <a:xfrm>
            <a:off x="879501" y="1200006"/>
            <a:ext cx="10433001" cy="4457989"/>
          </a:xfrm>
        </p:spPr>
        <p:txBody>
          <a:bodyPr anchor="t" anchorCtr="0">
            <a:noAutofit/>
          </a:bodyPr>
          <a:lstStyle>
            <a:lvl1pPr algn="ctr">
              <a:lnSpc>
                <a:spcPct val="90000"/>
              </a:lnSpc>
              <a:defRPr sz="8000">
                <a:solidFill>
                  <a:schemeClr val="bg1"/>
                </a:solidFill>
              </a:defRPr>
            </a:lvl1pPr>
          </a:lstStyle>
          <a:p>
            <a:r>
              <a:rPr lang="fi-FI"/>
              <a:t>Muokkaa slogania napsauttamalla</a:t>
            </a:r>
            <a:endParaRPr lang="en-US"/>
          </a:p>
        </p:txBody>
      </p:sp>
      <p:pic>
        <p:nvPicPr>
          <p:cNvPr id="5" name="Kuva 4">
            <a:extLst>
              <a:ext uri="{FF2B5EF4-FFF2-40B4-BE49-F238E27FC236}">
                <a16:creationId xmlns:a16="http://schemas.microsoft.com/office/drawing/2014/main" id="{A065C9F8-7E6F-4133-9E49-131C54FFA7C8}"/>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6" name="Kuva 5">
            <a:extLst>
              <a:ext uri="{FF2B5EF4-FFF2-40B4-BE49-F238E27FC236}">
                <a16:creationId xmlns:a16="http://schemas.microsoft.com/office/drawing/2014/main" id="{D9B159DF-A9AC-4A92-9004-B027E8D05A9B}"/>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26920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36182F-D53E-4C25-BA68-8CEE381A24E0}"/>
              </a:ext>
            </a:extLst>
          </p:cNvPr>
          <p:cNvSpPr>
            <a:spLocks noGrp="1"/>
          </p:cNvSpPr>
          <p:nvPr>
            <p:ph type="title"/>
          </p:nvPr>
        </p:nvSpPr>
        <p:spPr/>
        <p:txBody>
          <a:bodyPr/>
          <a:lstStyle>
            <a:lvl1pPr>
              <a:defRPr>
                <a:solidFill>
                  <a:srgbClr val="FFFFFF"/>
                </a:solidFill>
              </a:defRPr>
            </a:lvl1pPr>
          </a:lstStyle>
          <a:p>
            <a:r>
              <a:rPr lang="fi-FI"/>
              <a:t>Muokkaa</a:t>
            </a:r>
          </a:p>
        </p:txBody>
      </p:sp>
      <p:pic>
        <p:nvPicPr>
          <p:cNvPr id="3" name="Kuva 2">
            <a:extLst>
              <a:ext uri="{FF2B5EF4-FFF2-40B4-BE49-F238E27FC236}">
                <a16:creationId xmlns:a16="http://schemas.microsoft.com/office/drawing/2014/main" id="{38920B33-413B-43D5-8ABE-09B0988305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Tree>
    <p:extLst>
      <p:ext uri="{BB962C8B-B14F-4D97-AF65-F5344CB8AC3E}">
        <p14:creationId xmlns:p14="http://schemas.microsoft.com/office/powerpoint/2010/main" val="1756415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2033341"/>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7" name="Kuva 6">
            <a:extLst>
              <a:ext uri="{FF2B5EF4-FFF2-40B4-BE49-F238E27FC236}">
                <a16:creationId xmlns:a16="http://schemas.microsoft.com/office/drawing/2014/main" id="{4A2B3459-0EFB-2E59-B0A6-683122FC9B4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pic>
        <p:nvPicPr>
          <p:cNvPr id="9" name="Kuva 8">
            <a:extLst>
              <a:ext uri="{FF2B5EF4-FFF2-40B4-BE49-F238E27FC236}">
                <a16:creationId xmlns:a16="http://schemas.microsoft.com/office/drawing/2014/main" id="{9168D8F7-C2DC-45FB-8B92-8235360D1E5F}"/>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8" name="Kuva 7">
            <a:extLst>
              <a:ext uri="{FF2B5EF4-FFF2-40B4-BE49-F238E27FC236}">
                <a16:creationId xmlns:a16="http://schemas.microsoft.com/office/drawing/2014/main" id="{30462C56-4475-49E4-8ADE-E269717942C3}"/>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1775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3DBEBF-285C-4238-B9FB-CEEDFB20242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9CA7756-0D83-4705-92EF-E00EF397222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5471BDD-1FA4-47C6-B12C-D4165C7ECE9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1AA27A21-63B2-49A2-A6C5-8DDFF4ED8AAD}"/>
              </a:ext>
            </a:extLst>
          </p:cNvPr>
          <p:cNvSpPr>
            <a:spLocks noGrp="1"/>
          </p:cNvSpPr>
          <p:nvPr>
            <p:ph type="dt" sz="half" idx="10"/>
          </p:nvPr>
        </p:nvSpPr>
        <p:spPr/>
        <p:txBody>
          <a:bodyPr/>
          <a:lstStyle/>
          <a:p>
            <a:fld id="{59917E07-E8B5-4225-BA59-973F81DC5ACC}" type="datetimeFigureOut">
              <a:rPr lang="fi-FI" smtClean="0"/>
              <a:t>28.8.2024</a:t>
            </a:fld>
            <a:endParaRPr lang="fi-FI"/>
          </a:p>
        </p:txBody>
      </p:sp>
      <p:sp>
        <p:nvSpPr>
          <p:cNvPr id="6" name="Alatunnisteen paikkamerkki 5">
            <a:extLst>
              <a:ext uri="{FF2B5EF4-FFF2-40B4-BE49-F238E27FC236}">
                <a16:creationId xmlns:a16="http://schemas.microsoft.com/office/drawing/2014/main" id="{D57F36AD-40E3-41BC-A00F-77076FBCDA7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33528A8-724B-4518-A28B-9E5525353306}"/>
              </a:ext>
            </a:extLst>
          </p:cNvPr>
          <p:cNvSpPr>
            <a:spLocks noGrp="1"/>
          </p:cNvSpPr>
          <p:nvPr>
            <p:ph type="sldNum" sz="quarter" idx="12"/>
          </p:nvPr>
        </p:nvSpPr>
        <p:spPr/>
        <p:txBody>
          <a:bodyPr/>
          <a:lstStyle/>
          <a:p>
            <a:fld id="{177D2C33-778F-4C5D-823A-D8493DD03C08}" type="slidenum">
              <a:rPr lang="fi-FI" smtClean="0"/>
              <a:t>‹#›</a:t>
            </a:fld>
            <a:endParaRPr lang="fi-FI"/>
          </a:p>
        </p:txBody>
      </p:sp>
    </p:spTree>
    <p:extLst>
      <p:ext uri="{BB962C8B-B14F-4D97-AF65-F5344CB8AC3E}">
        <p14:creationId xmlns:p14="http://schemas.microsoft.com/office/powerpoint/2010/main" val="412897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44B6EA-3B42-4002-9479-CBA2E009974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95FE0D2-4083-443C-B47F-93F02357E5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6949D64D-E940-480F-97F1-2E2FAED7FB20}"/>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FDCF764-2E76-4450-8E52-8016EC6556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6888CE62-482D-497F-AB23-14E936AD1C2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515C9C7-63FD-4070-80DD-D9EB7D65083F}"/>
              </a:ext>
            </a:extLst>
          </p:cNvPr>
          <p:cNvSpPr>
            <a:spLocks noGrp="1"/>
          </p:cNvSpPr>
          <p:nvPr>
            <p:ph type="dt" sz="half" idx="10"/>
          </p:nvPr>
        </p:nvSpPr>
        <p:spPr/>
        <p:txBody>
          <a:bodyPr/>
          <a:lstStyle/>
          <a:p>
            <a:fld id="{59917E07-E8B5-4225-BA59-973F81DC5ACC}" type="datetimeFigureOut">
              <a:rPr lang="fi-FI" smtClean="0"/>
              <a:t>28.8.2024</a:t>
            </a:fld>
            <a:endParaRPr lang="fi-FI"/>
          </a:p>
        </p:txBody>
      </p:sp>
      <p:sp>
        <p:nvSpPr>
          <p:cNvPr id="8" name="Alatunnisteen paikkamerkki 7">
            <a:extLst>
              <a:ext uri="{FF2B5EF4-FFF2-40B4-BE49-F238E27FC236}">
                <a16:creationId xmlns:a16="http://schemas.microsoft.com/office/drawing/2014/main" id="{EE5E2132-F244-4975-93A4-1F7494171F7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8E367AE8-2324-43B9-848C-F6FC9A1D8F99}"/>
              </a:ext>
            </a:extLst>
          </p:cNvPr>
          <p:cNvSpPr>
            <a:spLocks noGrp="1"/>
          </p:cNvSpPr>
          <p:nvPr>
            <p:ph type="sldNum" sz="quarter" idx="12"/>
          </p:nvPr>
        </p:nvSpPr>
        <p:spPr/>
        <p:txBody>
          <a:bodyPr/>
          <a:lstStyle/>
          <a:p>
            <a:fld id="{177D2C33-778F-4C5D-823A-D8493DD03C08}" type="slidenum">
              <a:rPr lang="fi-FI" smtClean="0"/>
              <a:t>‹#›</a:t>
            </a:fld>
            <a:endParaRPr lang="fi-FI"/>
          </a:p>
        </p:txBody>
      </p:sp>
    </p:spTree>
    <p:extLst>
      <p:ext uri="{BB962C8B-B14F-4D97-AF65-F5344CB8AC3E}">
        <p14:creationId xmlns:p14="http://schemas.microsoft.com/office/powerpoint/2010/main" val="40766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49F79A-5014-4C50-AF60-C85A0752D82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B969C28F-F4CA-4276-B3B6-E6531D68F2DF}"/>
              </a:ext>
            </a:extLst>
          </p:cNvPr>
          <p:cNvSpPr>
            <a:spLocks noGrp="1"/>
          </p:cNvSpPr>
          <p:nvPr>
            <p:ph type="dt" sz="half" idx="10"/>
          </p:nvPr>
        </p:nvSpPr>
        <p:spPr/>
        <p:txBody>
          <a:bodyPr/>
          <a:lstStyle/>
          <a:p>
            <a:fld id="{59917E07-E8B5-4225-BA59-973F81DC5ACC}" type="datetimeFigureOut">
              <a:rPr lang="fi-FI" smtClean="0"/>
              <a:t>28.8.2024</a:t>
            </a:fld>
            <a:endParaRPr lang="fi-FI"/>
          </a:p>
        </p:txBody>
      </p:sp>
      <p:sp>
        <p:nvSpPr>
          <p:cNvPr id="4" name="Alatunnisteen paikkamerkki 3">
            <a:extLst>
              <a:ext uri="{FF2B5EF4-FFF2-40B4-BE49-F238E27FC236}">
                <a16:creationId xmlns:a16="http://schemas.microsoft.com/office/drawing/2014/main" id="{54387BFE-8819-4D45-AA7F-4F11D917B512}"/>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D77DD174-D291-48DC-9318-9A94E65D3D65}"/>
              </a:ext>
            </a:extLst>
          </p:cNvPr>
          <p:cNvSpPr>
            <a:spLocks noGrp="1"/>
          </p:cNvSpPr>
          <p:nvPr>
            <p:ph type="sldNum" sz="quarter" idx="12"/>
          </p:nvPr>
        </p:nvSpPr>
        <p:spPr/>
        <p:txBody>
          <a:bodyPr/>
          <a:lstStyle/>
          <a:p>
            <a:fld id="{177D2C33-778F-4C5D-823A-D8493DD03C08}" type="slidenum">
              <a:rPr lang="fi-FI" smtClean="0"/>
              <a:t>‹#›</a:t>
            </a:fld>
            <a:endParaRPr lang="fi-FI"/>
          </a:p>
        </p:txBody>
      </p:sp>
    </p:spTree>
    <p:extLst>
      <p:ext uri="{BB962C8B-B14F-4D97-AF65-F5344CB8AC3E}">
        <p14:creationId xmlns:p14="http://schemas.microsoft.com/office/powerpoint/2010/main" val="265477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6A8FC7C-F6DB-46AD-8773-6F87386E4826}"/>
              </a:ext>
            </a:extLst>
          </p:cNvPr>
          <p:cNvSpPr>
            <a:spLocks noGrp="1"/>
          </p:cNvSpPr>
          <p:nvPr>
            <p:ph type="dt" sz="half" idx="10"/>
          </p:nvPr>
        </p:nvSpPr>
        <p:spPr/>
        <p:txBody>
          <a:bodyPr/>
          <a:lstStyle/>
          <a:p>
            <a:fld id="{59917E07-E8B5-4225-BA59-973F81DC5ACC}" type="datetimeFigureOut">
              <a:rPr lang="fi-FI" smtClean="0"/>
              <a:t>28.8.2024</a:t>
            </a:fld>
            <a:endParaRPr lang="fi-FI"/>
          </a:p>
        </p:txBody>
      </p:sp>
      <p:sp>
        <p:nvSpPr>
          <p:cNvPr id="3" name="Alatunnisteen paikkamerkki 2">
            <a:extLst>
              <a:ext uri="{FF2B5EF4-FFF2-40B4-BE49-F238E27FC236}">
                <a16:creationId xmlns:a16="http://schemas.microsoft.com/office/drawing/2014/main" id="{0C13C02E-96E9-4412-BD68-0C23B62A4DC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CDF5525-88E5-45EA-8396-431ECFC3688F}"/>
              </a:ext>
            </a:extLst>
          </p:cNvPr>
          <p:cNvSpPr>
            <a:spLocks noGrp="1"/>
          </p:cNvSpPr>
          <p:nvPr>
            <p:ph type="sldNum" sz="quarter" idx="12"/>
          </p:nvPr>
        </p:nvSpPr>
        <p:spPr/>
        <p:txBody>
          <a:bodyPr/>
          <a:lstStyle/>
          <a:p>
            <a:fld id="{177D2C33-778F-4C5D-823A-D8493DD03C08}" type="slidenum">
              <a:rPr lang="fi-FI" smtClean="0"/>
              <a:t>‹#›</a:t>
            </a:fld>
            <a:endParaRPr lang="fi-FI"/>
          </a:p>
        </p:txBody>
      </p:sp>
    </p:spTree>
    <p:extLst>
      <p:ext uri="{BB962C8B-B14F-4D97-AF65-F5344CB8AC3E}">
        <p14:creationId xmlns:p14="http://schemas.microsoft.com/office/powerpoint/2010/main" val="302469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964FE4-8117-47C0-940D-A2D58CCB0DD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2A8C1FF0-7338-4549-A8BE-8294026619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4D4D3D29-288E-4180-945E-F3F98D6038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5657638-453A-46F9-9F28-49D25EB7D9B8}"/>
              </a:ext>
            </a:extLst>
          </p:cNvPr>
          <p:cNvSpPr>
            <a:spLocks noGrp="1"/>
          </p:cNvSpPr>
          <p:nvPr>
            <p:ph type="dt" sz="half" idx="10"/>
          </p:nvPr>
        </p:nvSpPr>
        <p:spPr/>
        <p:txBody>
          <a:bodyPr/>
          <a:lstStyle/>
          <a:p>
            <a:fld id="{59917E07-E8B5-4225-BA59-973F81DC5ACC}" type="datetimeFigureOut">
              <a:rPr lang="fi-FI" smtClean="0"/>
              <a:t>28.8.2024</a:t>
            </a:fld>
            <a:endParaRPr lang="fi-FI"/>
          </a:p>
        </p:txBody>
      </p:sp>
      <p:sp>
        <p:nvSpPr>
          <p:cNvPr id="6" name="Alatunnisteen paikkamerkki 5">
            <a:extLst>
              <a:ext uri="{FF2B5EF4-FFF2-40B4-BE49-F238E27FC236}">
                <a16:creationId xmlns:a16="http://schemas.microsoft.com/office/drawing/2014/main" id="{D6B88E86-960C-4AFB-B667-FEE0457909A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31C6E68-3605-4901-BEF3-B5EA4166AF19}"/>
              </a:ext>
            </a:extLst>
          </p:cNvPr>
          <p:cNvSpPr>
            <a:spLocks noGrp="1"/>
          </p:cNvSpPr>
          <p:nvPr>
            <p:ph type="sldNum" sz="quarter" idx="12"/>
          </p:nvPr>
        </p:nvSpPr>
        <p:spPr/>
        <p:txBody>
          <a:bodyPr/>
          <a:lstStyle/>
          <a:p>
            <a:fld id="{177D2C33-778F-4C5D-823A-D8493DD03C08}" type="slidenum">
              <a:rPr lang="fi-FI" smtClean="0"/>
              <a:t>‹#›</a:t>
            </a:fld>
            <a:endParaRPr lang="fi-FI"/>
          </a:p>
        </p:txBody>
      </p:sp>
    </p:spTree>
    <p:extLst>
      <p:ext uri="{BB962C8B-B14F-4D97-AF65-F5344CB8AC3E}">
        <p14:creationId xmlns:p14="http://schemas.microsoft.com/office/powerpoint/2010/main" val="26296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3F08BB-6B28-464A-B5BA-3143DA8D031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C7F4ECE-DAAB-4D92-8BC6-3E370D560D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865173E-B6BC-4BEB-9FCD-720C701EB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2556CD6-4028-4B81-BC7B-7364445957DA}"/>
              </a:ext>
            </a:extLst>
          </p:cNvPr>
          <p:cNvSpPr>
            <a:spLocks noGrp="1"/>
          </p:cNvSpPr>
          <p:nvPr>
            <p:ph type="dt" sz="half" idx="10"/>
          </p:nvPr>
        </p:nvSpPr>
        <p:spPr/>
        <p:txBody>
          <a:bodyPr/>
          <a:lstStyle/>
          <a:p>
            <a:fld id="{59917E07-E8B5-4225-BA59-973F81DC5ACC}" type="datetimeFigureOut">
              <a:rPr lang="fi-FI" smtClean="0"/>
              <a:t>28.8.2024</a:t>
            </a:fld>
            <a:endParaRPr lang="fi-FI"/>
          </a:p>
        </p:txBody>
      </p:sp>
      <p:sp>
        <p:nvSpPr>
          <p:cNvPr id="6" name="Alatunnisteen paikkamerkki 5">
            <a:extLst>
              <a:ext uri="{FF2B5EF4-FFF2-40B4-BE49-F238E27FC236}">
                <a16:creationId xmlns:a16="http://schemas.microsoft.com/office/drawing/2014/main" id="{82956F38-20A8-4F9F-BFD5-B21D5BA46C9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1EE6B1A-1CC3-477D-81B5-288F747D52E6}"/>
              </a:ext>
            </a:extLst>
          </p:cNvPr>
          <p:cNvSpPr>
            <a:spLocks noGrp="1"/>
          </p:cNvSpPr>
          <p:nvPr>
            <p:ph type="sldNum" sz="quarter" idx="12"/>
          </p:nvPr>
        </p:nvSpPr>
        <p:spPr/>
        <p:txBody>
          <a:bodyPr/>
          <a:lstStyle/>
          <a:p>
            <a:fld id="{177D2C33-778F-4C5D-823A-D8493DD03C08}" type="slidenum">
              <a:rPr lang="fi-FI" smtClean="0"/>
              <a:t>‹#›</a:t>
            </a:fld>
            <a:endParaRPr lang="fi-FI"/>
          </a:p>
        </p:txBody>
      </p:sp>
    </p:spTree>
    <p:extLst>
      <p:ext uri="{BB962C8B-B14F-4D97-AF65-F5344CB8AC3E}">
        <p14:creationId xmlns:p14="http://schemas.microsoft.com/office/powerpoint/2010/main" val="229148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E19AF37-70EB-48B5-9582-8230B09B79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5214263B-C2B4-4E0F-BDF9-BA07A3795A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D6BD9D5-385B-448E-9F99-C57AFA99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17E07-E8B5-4225-BA59-973F81DC5ACC}" type="datetimeFigureOut">
              <a:rPr lang="fi-FI" smtClean="0"/>
              <a:t>28.8.2024</a:t>
            </a:fld>
            <a:endParaRPr lang="fi-FI"/>
          </a:p>
        </p:txBody>
      </p:sp>
      <p:sp>
        <p:nvSpPr>
          <p:cNvPr id="5" name="Alatunnisteen paikkamerkki 4">
            <a:extLst>
              <a:ext uri="{FF2B5EF4-FFF2-40B4-BE49-F238E27FC236}">
                <a16:creationId xmlns:a16="http://schemas.microsoft.com/office/drawing/2014/main" id="{8E4F2E18-2897-47C6-A678-BAF04C2C14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D562C74F-FC16-4B73-B911-681BFEF254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D2C33-778F-4C5D-823A-D8493DD03C08}" type="slidenum">
              <a:rPr lang="fi-FI" smtClean="0"/>
              <a:t>‹#›</a:t>
            </a:fld>
            <a:endParaRPr lang="fi-FI"/>
          </a:p>
        </p:txBody>
      </p:sp>
    </p:spTree>
    <p:extLst>
      <p:ext uri="{BB962C8B-B14F-4D97-AF65-F5344CB8AC3E}">
        <p14:creationId xmlns:p14="http://schemas.microsoft.com/office/powerpoint/2010/main" val="29287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360702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C455-70FF-AC65-E81F-51D76A3D5F0B}"/>
              </a:ext>
            </a:extLst>
          </p:cNvPr>
          <p:cNvSpPr>
            <a:spLocks noGrp="1"/>
          </p:cNvSpPr>
          <p:nvPr>
            <p:ph type="ctrTitle"/>
          </p:nvPr>
        </p:nvSpPr>
        <p:spPr/>
        <p:txBody>
          <a:bodyPr/>
          <a:lstStyle/>
          <a:p>
            <a:r>
              <a:rPr lang="fi-FI" sz="6400" dirty="0" err="1"/>
              <a:t>Kimitoön</a:t>
            </a:r>
            <a:br>
              <a:rPr lang="fi-FI" sz="6400" dirty="0"/>
            </a:br>
            <a:br>
              <a:rPr lang="fi-FI" sz="6400" dirty="0"/>
            </a:br>
            <a:r>
              <a:rPr lang="fi-FI" sz="2800" dirty="0" err="1"/>
              <a:t>Färdplan</a:t>
            </a:r>
            <a:r>
              <a:rPr lang="fi-FI" sz="2800" dirty="0"/>
              <a:t> för </a:t>
            </a:r>
            <a:r>
              <a:rPr lang="fi-FI" sz="2800" dirty="0" err="1"/>
              <a:t>hållbar</a:t>
            </a:r>
            <a:r>
              <a:rPr lang="fi-FI" sz="2800" dirty="0"/>
              <a:t> </a:t>
            </a:r>
            <a:r>
              <a:rPr lang="fi-FI" sz="2800" dirty="0" err="1"/>
              <a:t>utveckling</a:t>
            </a:r>
            <a:r>
              <a:rPr lang="fi-FI" sz="2800" dirty="0"/>
              <a:t> av </a:t>
            </a:r>
            <a:br>
              <a:rPr lang="fi-FI" sz="2800" dirty="0"/>
            </a:br>
            <a:r>
              <a:rPr lang="fi-FI" sz="2800" dirty="0" err="1"/>
              <a:t>biblioteken</a:t>
            </a:r>
            <a:r>
              <a:rPr lang="fi-FI" sz="2800" dirty="0"/>
              <a:t> i </a:t>
            </a:r>
            <a:r>
              <a:rPr lang="fi-FI" sz="2800" dirty="0" err="1"/>
              <a:t>Sydvästra</a:t>
            </a:r>
            <a:r>
              <a:rPr lang="fi-FI" sz="2800" dirty="0"/>
              <a:t> Finland</a:t>
            </a:r>
          </a:p>
        </p:txBody>
      </p:sp>
    </p:spTree>
    <p:extLst>
      <p:ext uri="{BB962C8B-B14F-4D97-AF65-F5344CB8AC3E}">
        <p14:creationId xmlns:p14="http://schemas.microsoft.com/office/powerpoint/2010/main" val="3922776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29"/>
            <a:ext cx="10800000" cy="462899"/>
          </a:xfrm>
        </p:spPr>
        <p:txBody>
          <a:bodyPr>
            <a:norm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2000" dirty="0">
                <a:solidFill>
                  <a:schemeClr val="accent6"/>
                </a:solidFill>
              </a:rPr>
              <a:t>BIBLIOTEKETS HÅLLBARHETSLÖFTE OCH ÅTGÄRDER</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3"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2" y="1768951"/>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3"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1" y="127652"/>
            <a:ext cx="2364884"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7FC200"/>
                </a:solidFill>
                <a:latin typeface="Verdana"/>
              </a:rPr>
              <a:t>HÅLLBARHETSLÖFTE </a:t>
            </a:r>
          </a:p>
        </p:txBody>
      </p:sp>
      <p:sp>
        <p:nvSpPr>
          <p:cNvPr id="30" name="Rectangle 29">
            <a:extLst>
              <a:ext uri="{FF2B5EF4-FFF2-40B4-BE49-F238E27FC236}">
                <a16:creationId xmlns:a16="http://schemas.microsoft.com/office/drawing/2014/main" id="{F2D854E2-EF8B-0366-45FC-9FC0E5580F77}"/>
              </a:ext>
            </a:extLst>
          </p:cNvPr>
          <p:cNvSpPr/>
          <p:nvPr/>
        </p:nvSpPr>
        <p:spPr>
          <a:xfrm>
            <a:off x="92432"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fontAlgn="base">
              <a:defRPr/>
            </a:pPr>
            <a:r>
              <a:rPr lang="sv-FI" sz="1800" dirty="0">
                <a:solidFill>
                  <a:prstClr val="black"/>
                </a:solidFill>
                <a:latin typeface="Verdana" panose="020B0604030504040204" pitchFamily="34" charset="0"/>
                <a:ea typeface="Verdana" panose="020B0604030504040204" pitchFamily="34" charset="0"/>
              </a:rPr>
              <a:t>Vårt bibliotek stöder hållbarhet och cirkulär ekonomi</a:t>
            </a:r>
          </a:p>
        </p:txBody>
      </p:sp>
      <p:sp>
        <p:nvSpPr>
          <p:cNvPr id="28" name="Rectangle 27">
            <a:extLst>
              <a:ext uri="{FF2B5EF4-FFF2-40B4-BE49-F238E27FC236}">
                <a16:creationId xmlns:a16="http://schemas.microsoft.com/office/drawing/2014/main" id="{92D306D7-2011-64DC-1EAF-09A1AFB8FC2E}"/>
              </a:ext>
            </a:extLst>
          </p:cNvPr>
          <p:cNvSpPr/>
          <p:nvPr/>
        </p:nvSpPr>
        <p:spPr>
          <a:xfrm>
            <a:off x="9700519" y="200433"/>
            <a:ext cx="244647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800" i="1" dirty="0">
                <a:solidFill>
                  <a:srgbClr val="FFEB44"/>
                </a:solidFill>
                <a:latin typeface="Verdana"/>
              </a:rPr>
              <a:t>BIBLIOTEK OCH ANSVARSPERSONER</a:t>
            </a: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6" y="402982"/>
            <a:ext cx="3015359" cy="1137077"/>
          </a:xfrm>
          <a:prstGeom prst="rect">
            <a:avLst/>
          </a:prstGeom>
          <a:ln w="38100">
            <a:solidFill>
              <a:schemeClr val="accent4"/>
            </a:solidFill>
          </a:ln>
        </p:spPr>
        <p:txBody>
          <a:bodyPr vert="horz" lIns="0" tIns="0" rIns="0" bIns="0" rtlCol="0">
            <a:no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lnSpc>
                <a:spcPct val="150000"/>
              </a:lnSpc>
              <a:defRPr/>
            </a:pPr>
            <a:r>
              <a:rPr lang="sv-FI" sz="1600" dirty="0">
                <a:solidFill>
                  <a:srgbClr val="000000"/>
                </a:solidFill>
                <a:latin typeface="Verdana"/>
              </a:rPr>
              <a:t> </a:t>
            </a:r>
            <a:r>
              <a:rPr lang="sv-FI" sz="1400" dirty="0">
                <a:solidFill>
                  <a:srgbClr val="34B98B"/>
                </a:solidFill>
                <a:latin typeface="Verdana"/>
              </a:rPr>
              <a:t>ATT BEAKTA</a:t>
            </a:r>
          </a:p>
          <a:p>
            <a:pPr defTabSz="914377">
              <a:lnSpc>
                <a:spcPct val="150000"/>
              </a:lnSpc>
              <a:defRPr/>
            </a:pPr>
            <a:endParaRPr lang="fi-FI" sz="1400" dirty="0">
              <a:solidFill>
                <a:srgbClr val="34B98B"/>
              </a:solidFill>
              <a:latin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585150" y="2455685"/>
            <a:ext cx="2615935"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    </a:t>
            </a:r>
            <a:r>
              <a:rPr lang="sv-FI" sz="1800" dirty="0">
                <a:solidFill>
                  <a:srgbClr val="83C9F0"/>
                </a:solidFill>
                <a:latin typeface="Verdana"/>
              </a:rPr>
              <a:t>KORT </a:t>
            </a:r>
            <a:r>
              <a:rPr lang="sv-FI" sz="800" i="1" dirty="0">
                <a:solidFill>
                  <a:srgbClr val="83C9F0"/>
                </a:solidFill>
                <a:latin typeface="Verdana"/>
              </a:rPr>
              <a:t>GENAST, INOM ETT ÅR</a:t>
            </a: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7"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LÅNG </a:t>
            </a:r>
            <a:r>
              <a:rPr lang="sv-FI" sz="800" i="1" dirty="0">
                <a:solidFill>
                  <a:srgbClr val="83C9F0"/>
                </a:solidFill>
                <a:latin typeface="Verdana"/>
              </a:rPr>
              <a:t>4–10 ÅR</a:t>
            </a: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8" y="2726202"/>
            <a:ext cx="2698559"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MEDELLÅNG </a:t>
            </a:r>
            <a:r>
              <a:rPr lang="sv-FI" sz="800" i="1" dirty="0">
                <a:solidFill>
                  <a:srgbClr val="83C9F0"/>
                </a:solidFill>
                <a:latin typeface="Verdana"/>
              </a:rPr>
              <a:t>1–3 ÅR</a:t>
            </a:r>
          </a:p>
        </p:txBody>
      </p:sp>
      <p:sp>
        <p:nvSpPr>
          <p:cNvPr id="42" name="TextBox 41">
            <a:extLst>
              <a:ext uri="{FF2B5EF4-FFF2-40B4-BE49-F238E27FC236}">
                <a16:creationId xmlns:a16="http://schemas.microsoft.com/office/drawing/2014/main" id="{7FE77C2E-3F5D-8AD7-8DFF-76CBCD817339}"/>
              </a:ext>
            </a:extLst>
          </p:cNvPr>
          <p:cNvSpPr txBox="1"/>
          <p:nvPr/>
        </p:nvSpPr>
        <p:spPr>
          <a:xfrm>
            <a:off x="145901" y="1759513"/>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ÅTGÄRD</a:t>
            </a: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85828" y="3410935"/>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900" y="4610992"/>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6" y="2264009"/>
            <a:ext cx="198661" cy="340563"/>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5" cy="407735"/>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8" y="2415402"/>
            <a:ext cx="164607"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8" y="2845338"/>
            <a:ext cx="164607"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90" y="2537454"/>
            <a:ext cx="164607"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6" y="2787254"/>
            <a:ext cx="164607"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6" y="3068610"/>
            <a:ext cx="164607"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9" y="1809470"/>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EFFEKT</a:t>
            </a: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61" y="1799767"/>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TID FÖR GENOMFÖRANDE</a:t>
            </a: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6" y="3807683"/>
            <a:ext cx="407735" cy="407735"/>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6"/>
            <a:ext cx="164607"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2"/>
            <a:ext cx="164607"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96306" y="5146645"/>
            <a:ext cx="407735" cy="407735"/>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43929" y="4871806"/>
            <a:ext cx="164607"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43929" y="5301743"/>
            <a:ext cx="164607"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5" y="3514251"/>
            <a:ext cx="198661" cy="340563"/>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66455" y="4786875"/>
            <a:ext cx="198661" cy="340563"/>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8" y="1766014"/>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5" y="1780445"/>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MÄTARE</a:t>
            </a: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0519" y="401988"/>
            <a:ext cx="2330424" cy="1108755"/>
          </a:xfrm>
          <a:prstGeom prst="rect">
            <a:avLst/>
          </a:prstGeom>
          <a:ln w="3175">
            <a:solidFill>
              <a:schemeClr val="accent4"/>
            </a:solidFill>
          </a:ln>
        </p:spPr>
        <p:txBody>
          <a:bodyPr vert="horz" lIns="0" tIns="0" rIns="0" bIns="0" rtlCol="0">
            <a:no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lnSpc>
                <a:spcPct val="150000"/>
              </a:lnSpc>
              <a:defRPr/>
            </a:pPr>
            <a:r>
              <a:rPr lang="sv-FI" sz="1600" dirty="0">
                <a:solidFill>
                  <a:srgbClr val="000000"/>
                </a:solidFill>
                <a:latin typeface="Verdana"/>
              </a:rPr>
              <a:t> </a:t>
            </a:r>
          </a:p>
        </p:txBody>
      </p:sp>
      <p:sp>
        <p:nvSpPr>
          <p:cNvPr id="12" name="TextBox 11">
            <a:extLst>
              <a:ext uri="{FF2B5EF4-FFF2-40B4-BE49-F238E27FC236}">
                <a16:creationId xmlns:a16="http://schemas.microsoft.com/office/drawing/2014/main" id="{D09A51C9-1E26-9427-9514-7787B90C5B16}"/>
              </a:ext>
            </a:extLst>
          </p:cNvPr>
          <p:cNvSpPr txBox="1"/>
          <p:nvPr/>
        </p:nvSpPr>
        <p:spPr>
          <a:xfrm>
            <a:off x="9652391" y="361106"/>
            <a:ext cx="2458060" cy="1247265"/>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200" b="1" dirty="0">
                <a:solidFill>
                  <a:prstClr val="black"/>
                </a:solidFill>
                <a:latin typeface="Verdana" panose="020B0604030504040204" pitchFamily="34" charset="0"/>
                <a:ea typeface="Verdana" panose="020B0604030504040204" pitchFamily="34" charset="0"/>
              </a:rPr>
              <a:t>Kimitoöns bibliotek:  </a:t>
            </a:r>
            <a:r>
              <a:rPr lang="sv-FI" sz="1051" dirty="0">
                <a:solidFill>
                  <a:prstClr val="black"/>
                </a:solidFill>
                <a:latin typeface="Aptos" panose="020B0004020202020204" pitchFamily="34" charset="0"/>
                <a:ea typeface="Verdana" panose="020B0604030504040204" pitchFamily="34" charset="0"/>
              </a:rPr>
              <a:t>Alla anställda förbinder sig till löftena i sina dagliga arbetsuppgifter. Ansvariga personer är i synnerhet: de som ansvarar för kommunikation och evenemang samt biblioteksdirektören.</a:t>
            </a:r>
          </a:p>
          <a:p>
            <a:pPr defTabSz="914377">
              <a:defRPr/>
            </a:pPr>
            <a:endParaRPr lang="fi-FI" sz="1051" dirty="0">
              <a:solidFill>
                <a:prstClr val="black"/>
              </a:solidFill>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D212F96F-0341-EFE1-4051-C98D02CFD37C}"/>
              </a:ext>
            </a:extLst>
          </p:cNvPr>
          <p:cNvSpPr txBox="1"/>
          <p:nvPr/>
        </p:nvSpPr>
        <p:spPr>
          <a:xfrm>
            <a:off x="85827" y="2161708"/>
            <a:ext cx="6081732" cy="1477328"/>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fontAlgn="base">
              <a:defRPr/>
            </a:pPr>
            <a:r>
              <a:rPr lang="sv-FI" sz="1000" b="1" dirty="0">
                <a:solidFill>
                  <a:prstClr val="black"/>
                </a:solidFill>
                <a:latin typeface="Verdana" panose="020B0604030504040204" pitchFamily="34" charset="0"/>
                <a:ea typeface="Verdana" panose="020B0604030504040204" pitchFamily="34" charset="0"/>
              </a:rPr>
              <a:t>Kommunikation</a:t>
            </a:r>
            <a:r>
              <a:rPr lang="sv-FI" sz="1000" dirty="0">
                <a:solidFill>
                  <a:prstClr val="black"/>
                </a:solidFill>
                <a:latin typeface="Verdana" panose="020B0604030504040204" pitchFamily="34" charset="0"/>
                <a:ea typeface="Verdana" panose="020B0604030504040204" pitchFamily="34" charset="0"/>
              </a:rPr>
              <a:t> </a:t>
            </a:r>
          </a:p>
          <a:p>
            <a:pPr defTabSz="914377" fontAlgn="base">
              <a:buFont typeface="Arial" panose="020B0604020202020204" pitchFamily="34" charset="0"/>
              <a:buChar char="•"/>
              <a:defRPr/>
            </a:pPr>
            <a:r>
              <a:rPr lang="sv-FI" sz="1000" dirty="0">
                <a:solidFill>
                  <a:prstClr val="black"/>
                </a:solidFill>
                <a:latin typeface="Verdana" panose="020B0604030504040204" pitchFamily="34" charset="0"/>
                <a:ea typeface="Verdana" panose="020B0604030504040204" pitchFamily="34" charset="0"/>
              </a:rPr>
              <a:t>Vi lyfter fram bibliotekets befintliga roll som aktör inom hållbar utveckling och cirkulär ekonomi mer än tidigare </a:t>
            </a:r>
          </a:p>
          <a:p>
            <a:pPr defTabSz="914377" fontAlgn="base">
              <a:buFont typeface="Arial" panose="020B0604020202020204" pitchFamily="34" charset="0"/>
              <a:buChar char="•"/>
              <a:defRPr/>
            </a:pPr>
            <a:r>
              <a:rPr lang="sv-FI" sz="1000" dirty="0">
                <a:solidFill>
                  <a:prstClr val="black"/>
                </a:solidFill>
                <a:latin typeface="Verdana" panose="020B0604030504040204" pitchFamily="34" charset="0"/>
                <a:ea typeface="Verdana" panose="020B0604030504040204" pitchFamily="34" charset="0"/>
              </a:rPr>
              <a:t>Vi delar information och exempel om cirkulär ekonomi och hållbar utveckling och dess betydelse (bl.a. föremål som lånas utöver böcker) </a:t>
            </a:r>
          </a:p>
          <a:p>
            <a:pPr defTabSz="914377" fontAlgn="base">
              <a:buFont typeface="Arial" panose="020B0604020202020204" pitchFamily="34" charset="0"/>
              <a:buChar char="•"/>
              <a:defRPr/>
            </a:pPr>
            <a:r>
              <a:rPr lang="sv-FI" sz="1000" dirty="0">
                <a:solidFill>
                  <a:prstClr val="black"/>
                </a:solidFill>
                <a:latin typeface="Verdana" panose="020B0604030504040204" pitchFamily="34" charset="0"/>
                <a:ea typeface="Verdana" panose="020B0604030504040204" pitchFamily="34" charset="0"/>
              </a:rPr>
              <a:t>Kommunikationsmaterial från projektet Hållbar utveckling av biblioteken i Sydvästra Finland utnyttjas (sparräknare för biblioteksanvändning, Cirkulär ekonomi...) </a:t>
            </a:r>
          </a:p>
          <a:p>
            <a:pPr defTabSz="914377" fontAlgn="base">
              <a:defRPr/>
            </a:pPr>
            <a:endParaRPr lang="fi-FI" sz="1000" dirty="0">
              <a:solidFill>
                <a:prstClr val="black"/>
              </a:solidFill>
              <a:latin typeface="Verdana" panose="020B0604030504040204" pitchFamily="34" charset="0"/>
              <a:ea typeface="Verdana" panose="020B0604030504040204" pitchFamily="34" charset="0"/>
            </a:endParaRPr>
          </a:p>
          <a:p>
            <a:pPr defTabSz="914377">
              <a:defRPr/>
            </a:pPr>
            <a:endParaRPr lang="fi-FI" sz="1000" dirty="0">
              <a:solidFill>
                <a:prstClr val="black"/>
              </a:solidFill>
              <a:latin typeface="Verdana" panose="020B0604030504040204" pitchFamily="34" charset="0"/>
              <a:ea typeface="Verdana" panose="020B0604030504040204" pitchFamily="34" charset="0"/>
            </a:endParaRPr>
          </a:p>
        </p:txBody>
      </p:sp>
      <p:sp>
        <p:nvSpPr>
          <p:cNvPr id="14" name="TextBox 13">
            <a:extLst>
              <a:ext uri="{FF2B5EF4-FFF2-40B4-BE49-F238E27FC236}">
                <a16:creationId xmlns:a16="http://schemas.microsoft.com/office/drawing/2014/main" id="{514DD889-E066-F67A-08BA-AD7C206D0A96}"/>
              </a:ext>
            </a:extLst>
          </p:cNvPr>
          <p:cNvSpPr txBox="1"/>
          <p:nvPr/>
        </p:nvSpPr>
        <p:spPr>
          <a:xfrm>
            <a:off x="6054163" y="2165020"/>
            <a:ext cx="1772203" cy="1169551"/>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44" indent="-285744" defTabSz="914377">
              <a:buFont typeface="Arial" panose="020B0604020202020204" pitchFamily="34" charset="0"/>
              <a:buChar char="•"/>
              <a:defRPr/>
            </a:pPr>
            <a:r>
              <a:rPr lang="sv-FI" sz="1000" dirty="0">
                <a:solidFill>
                  <a:prstClr val="black"/>
                </a:solidFill>
                <a:latin typeface="Verdana" panose="020B0604030504040204" pitchFamily="34" charset="0"/>
                <a:ea typeface="Verdana" panose="020B0604030504040204" pitchFamily="34" charset="0"/>
              </a:rPr>
              <a:t>Uppföljning av kommunikationen i sociala medier</a:t>
            </a:r>
          </a:p>
          <a:p>
            <a:pPr marL="285744" indent="-285744" defTabSz="914377">
              <a:buFont typeface="Arial" panose="020B0604020202020204" pitchFamily="34" charset="0"/>
              <a:buChar char="•"/>
              <a:defRPr/>
            </a:pPr>
            <a:r>
              <a:rPr lang="sv-FI" sz="1000" dirty="0">
                <a:solidFill>
                  <a:prstClr val="black"/>
                </a:solidFill>
                <a:latin typeface="Verdana" panose="020B0604030504040204" pitchFamily="34" charset="0"/>
                <a:ea typeface="Verdana" panose="020B0604030504040204" pitchFamily="34" charset="0"/>
              </a:rPr>
              <a:t>Publicerade meddelanden/tidningsartiklar</a:t>
            </a:r>
          </a:p>
          <a:p>
            <a:pPr marL="285744" indent="-285744" defTabSz="914377">
              <a:buFont typeface="Arial" panose="020B0604020202020204" pitchFamily="34" charset="0"/>
              <a:buChar char="•"/>
              <a:defRPr/>
            </a:pPr>
            <a:r>
              <a:rPr lang="sv-FI" sz="1000" dirty="0">
                <a:solidFill>
                  <a:prstClr val="black"/>
                </a:solidFill>
                <a:latin typeface="Verdana" panose="020B0604030504040204" pitchFamily="34" charset="0"/>
                <a:ea typeface="Verdana" panose="020B0604030504040204" pitchFamily="34" charset="0"/>
              </a:rPr>
              <a:t>Direkt kundrespons</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43755" y="3413671"/>
            <a:ext cx="5837199" cy="1169551"/>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fontAlgn="base">
              <a:defRPr/>
            </a:pPr>
            <a:r>
              <a:rPr lang="sv-FI" sz="1000" b="1" dirty="0">
                <a:solidFill>
                  <a:prstClr val="black"/>
                </a:solidFill>
                <a:latin typeface="Verdana" panose="020B0604030504040204" pitchFamily="34" charset="0"/>
                <a:ea typeface="Verdana" panose="020B0604030504040204" pitchFamily="34" charset="0"/>
              </a:rPr>
              <a:t>Evenemang</a:t>
            </a:r>
            <a:r>
              <a:rPr lang="sv-FI" sz="1000" dirty="0">
                <a:solidFill>
                  <a:prstClr val="black"/>
                </a:solidFill>
                <a:latin typeface="Verdana" panose="020B0604030504040204" pitchFamily="34" charset="0"/>
                <a:ea typeface="Verdana" panose="020B0604030504040204" pitchFamily="34" charset="0"/>
              </a:rPr>
              <a:t> </a:t>
            </a:r>
          </a:p>
          <a:p>
            <a:pPr defTabSz="914377" fontAlgn="base">
              <a:buFont typeface="Arial" panose="020B0604020202020204" pitchFamily="34" charset="0"/>
              <a:buChar char="•"/>
              <a:defRPr/>
            </a:pPr>
            <a:r>
              <a:rPr lang="sv-FI" sz="1000" dirty="0">
                <a:solidFill>
                  <a:prstClr val="black"/>
                </a:solidFill>
                <a:latin typeface="Verdana" panose="020B0604030504040204" pitchFamily="34" charset="0"/>
                <a:ea typeface="Verdana" panose="020B0604030504040204" pitchFamily="34" charset="0"/>
              </a:rPr>
              <a:t>Vi utnyttjar projektet Hållbar utveckling av biblioteken i Sydvästra Finlands aktivitetsmodeller, såsom Byte av växter, reparationsworkshop osv.... </a:t>
            </a:r>
          </a:p>
          <a:p>
            <a:pPr defTabSz="914377" fontAlgn="base">
              <a:buFont typeface="Arial" panose="020B0604020202020204" pitchFamily="34" charset="0"/>
              <a:buChar char="•"/>
              <a:defRPr/>
            </a:pPr>
            <a:r>
              <a:rPr lang="sv-FI" sz="1000" dirty="0">
                <a:solidFill>
                  <a:prstClr val="black"/>
                </a:solidFill>
                <a:latin typeface="Verdana" panose="020B0604030504040204" pitchFamily="34" charset="0"/>
                <a:ea typeface="Verdana" panose="020B0604030504040204" pitchFamily="34" charset="0"/>
              </a:rPr>
              <a:t>Nya återvinningsevenemang och samarbeten testas: T.ex. Evenemang för klädbyte (Marthorna), Leksaker för byte (MLL/föräldraföreningar)</a:t>
            </a:r>
          </a:p>
          <a:p>
            <a:pPr defTabSz="914377" fontAlgn="base">
              <a:buFont typeface="Arial" panose="020B0604020202020204" pitchFamily="34" charset="0"/>
              <a:buChar char="•"/>
              <a:defRPr/>
            </a:pPr>
            <a:r>
              <a:rPr lang="sv-FI" sz="1000" dirty="0">
                <a:solidFill>
                  <a:prstClr val="black"/>
                </a:solidFill>
                <a:latin typeface="Verdana" panose="020B0604030504040204" pitchFamily="34" charset="0"/>
                <a:ea typeface="Verdana" panose="020B0604030504040204" pitchFamily="34" charset="0"/>
              </a:rPr>
              <a:t>Man ordnar lyckade evenemang på nytt och utvecklar dem enligt behov </a:t>
            </a:r>
          </a:p>
          <a:p>
            <a:pPr defTabSz="914377">
              <a:defRPr/>
            </a:pPr>
            <a:endParaRPr lang="fi-FI" sz="1000" dirty="0">
              <a:solidFill>
                <a:prstClr val="black"/>
              </a:solidFill>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3219DAD5-0A2B-F16C-B35E-9F1D6ED333E6}"/>
              </a:ext>
            </a:extLst>
          </p:cNvPr>
          <p:cNvSpPr txBox="1"/>
          <p:nvPr/>
        </p:nvSpPr>
        <p:spPr>
          <a:xfrm>
            <a:off x="136105" y="4651051"/>
            <a:ext cx="5837199" cy="1015663"/>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fontAlgn="base">
              <a:defRPr/>
            </a:pPr>
            <a:r>
              <a:rPr lang="sv-FI" sz="1000" b="1" dirty="0">
                <a:solidFill>
                  <a:prstClr val="black"/>
                </a:solidFill>
                <a:latin typeface="Verdana" panose="020B0604030504040204" pitchFamily="34" charset="0"/>
                <a:ea typeface="Verdana" panose="020B0604030504040204" pitchFamily="34" charset="0"/>
              </a:rPr>
              <a:t>Utveckling av praxis</a:t>
            </a:r>
          </a:p>
          <a:p>
            <a:pPr defTabSz="914377" fontAlgn="base">
              <a:buFont typeface="Arial" panose="020B0604020202020204" pitchFamily="34" charset="0"/>
              <a:buChar char="•"/>
              <a:defRPr/>
            </a:pPr>
            <a:r>
              <a:rPr lang="sv-FI" sz="1000" dirty="0">
                <a:solidFill>
                  <a:prstClr val="black"/>
                </a:solidFill>
                <a:latin typeface="Verdana" panose="020B0604030504040204" pitchFamily="34" charset="0"/>
                <a:ea typeface="Verdana" panose="020B0604030504040204" pitchFamily="34" charset="0"/>
              </a:rPr>
              <a:t>Hållbara principer beaktas vid materialanskaffningar och -avskrivningar </a:t>
            </a:r>
          </a:p>
          <a:p>
            <a:pPr defTabSz="914377" fontAlgn="base">
              <a:buFont typeface="Arial" panose="020B0604020202020204" pitchFamily="34" charset="0"/>
              <a:buChar char="•"/>
              <a:defRPr/>
            </a:pPr>
            <a:r>
              <a:rPr lang="sv-FI" sz="1000" dirty="0">
                <a:solidFill>
                  <a:prstClr val="black"/>
                </a:solidFill>
                <a:latin typeface="Verdana" panose="020B0604030504040204" pitchFamily="34" charset="0"/>
                <a:ea typeface="Verdana" panose="020B0604030504040204" pitchFamily="34" charset="0"/>
              </a:rPr>
              <a:t>I andra anskaffningar kartläggs möjligheten till återvinning i stället för att köpa nytt </a:t>
            </a:r>
          </a:p>
          <a:p>
            <a:pPr defTabSz="914377" fontAlgn="base">
              <a:buFont typeface="Arial" panose="020B0604020202020204" pitchFamily="34" charset="0"/>
              <a:buChar char="•"/>
              <a:defRPr/>
            </a:pPr>
            <a:r>
              <a:rPr lang="sv-FI" sz="1000" dirty="0">
                <a:solidFill>
                  <a:prstClr val="black"/>
                </a:solidFill>
                <a:latin typeface="Verdana" panose="020B0604030504040204" pitchFamily="34" charset="0"/>
                <a:ea typeface="Verdana" panose="020B0604030504040204" pitchFamily="34" charset="0"/>
              </a:rPr>
              <a:t>I workshopparna utnyttjas återvunna material </a:t>
            </a:r>
          </a:p>
          <a:p>
            <a:pPr defTabSz="914377" fontAlgn="base">
              <a:buFont typeface="Arial" panose="020B0604020202020204" pitchFamily="34" charset="0"/>
              <a:buChar char="•"/>
              <a:defRPr/>
            </a:pPr>
            <a:r>
              <a:rPr lang="sv-FI" sz="1000" dirty="0">
                <a:solidFill>
                  <a:prstClr val="black"/>
                </a:solidFill>
                <a:latin typeface="Verdana" panose="020B0604030504040204" pitchFamily="34" charset="0"/>
                <a:ea typeface="Verdana" panose="020B0604030504040204" pitchFamily="34" charset="0"/>
              </a:rPr>
              <a:t> Samlingen av föremål som lånas ut uppdateras enligt behov  </a:t>
            </a:r>
          </a:p>
          <a:p>
            <a:pPr defTabSz="914377" fontAlgn="base">
              <a:buFont typeface="Arial" panose="020B0604020202020204" pitchFamily="34" charset="0"/>
              <a:buChar char="•"/>
              <a:defRPr/>
            </a:pPr>
            <a:r>
              <a:rPr lang="sv-FI" sz="1000" dirty="0">
                <a:solidFill>
                  <a:prstClr val="black"/>
                </a:solidFill>
                <a:latin typeface="Verdana" panose="020B0604030504040204" pitchFamily="34" charset="0"/>
                <a:ea typeface="Verdana" panose="020B0604030504040204" pitchFamily="34" charset="0"/>
              </a:rPr>
              <a:t> Vi påminner om att också själva förverkliga löftet i valen i vardagen</a:t>
            </a:r>
          </a:p>
        </p:txBody>
      </p:sp>
      <p:sp>
        <p:nvSpPr>
          <p:cNvPr id="6" name="TextBox 5">
            <a:extLst>
              <a:ext uri="{FF2B5EF4-FFF2-40B4-BE49-F238E27FC236}">
                <a16:creationId xmlns:a16="http://schemas.microsoft.com/office/drawing/2014/main" id="{D95AC5A9-45BB-C62A-5C0F-7E4D411ED3FF}"/>
              </a:ext>
            </a:extLst>
          </p:cNvPr>
          <p:cNvSpPr txBox="1"/>
          <p:nvPr/>
        </p:nvSpPr>
        <p:spPr>
          <a:xfrm>
            <a:off x="9542646" y="2181169"/>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     FORTLÖPANDE</a:t>
            </a: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90" y="2268863"/>
            <a:ext cx="164607"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598698" y="3616309"/>
            <a:ext cx="2615935"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    </a:t>
            </a:r>
            <a:r>
              <a:rPr lang="sv-FI" sz="1800" dirty="0">
                <a:solidFill>
                  <a:srgbClr val="83C9F0"/>
                </a:solidFill>
                <a:latin typeface="Verdana"/>
              </a:rPr>
              <a:t>KORT </a:t>
            </a:r>
            <a:r>
              <a:rPr lang="sv-FI" sz="800" i="1" dirty="0">
                <a:solidFill>
                  <a:srgbClr val="83C9F0"/>
                </a:solidFill>
                <a:latin typeface="Verdana"/>
              </a:rPr>
              <a:t>GENAST, INOM ETT ÅR</a:t>
            </a: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7"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LÅNG </a:t>
            </a:r>
            <a:r>
              <a:rPr lang="sv-FI" sz="800" i="1" dirty="0">
                <a:solidFill>
                  <a:srgbClr val="83C9F0"/>
                </a:solidFill>
                <a:latin typeface="Verdana"/>
              </a:rPr>
              <a:t>4–10 ÅR</a:t>
            </a: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5" y="3863677"/>
            <a:ext cx="2698559"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MEDELLÅNG </a:t>
            </a:r>
            <a:r>
              <a:rPr lang="sv-FI" sz="800" i="1" dirty="0">
                <a:solidFill>
                  <a:srgbClr val="83C9F0"/>
                </a:solidFill>
                <a:latin typeface="Verdana"/>
              </a:rPr>
              <a:t>1–3 ÅR</a:t>
            </a: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7" y="3756570"/>
            <a:ext cx="164607"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3" y="3990041"/>
            <a:ext cx="164607"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3" y="4271398"/>
            <a:ext cx="164607"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571122" y="3340349"/>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    FORTLÖPANDE</a:t>
            </a: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7" y="3455322"/>
            <a:ext cx="164607"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604114" y="4992002"/>
            <a:ext cx="2615935"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    </a:t>
            </a:r>
            <a:r>
              <a:rPr lang="sv-FI" sz="1800" dirty="0">
                <a:solidFill>
                  <a:srgbClr val="83C9F0"/>
                </a:solidFill>
                <a:latin typeface="Verdana"/>
              </a:rPr>
              <a:t>KORT </a:t>
            </a:r>
            <a:r>
              <a:rPr lang="sv-FI" sz="800" i="1" dirty="0">
                <a:solidFill>
                  <a:srgbClr val="83C9F0"/>
                </a:solidFill>
                <a:latin typeface="Verdana"/>
              </a:rPr>
              <a:t>GENAST, INOM ETT ÅR</a:t>
            </a:r>
          </a:p>
        </p:txBody>
      </p:sp>
      <p:sp>
        <p:nvSpPr>
          <p:cNvPr id="33" name="TextBox 32">
            <a:extLst>
              <a:ext uri="{FF2B5EF4-FFF2-40B4-BE49-F238E27FC236}">
                <a16:creationId xmlns:a16="http://schemas.microsoft.com/office/drawing/2014/main" id="{48EF9B44-5160-DDE2-1F03-27D7B0948658}"/>
              </a:ext>
            </a:extLst>
          </p:cNvPr>
          <p:cNvSpPr txBox="1"/>
          <p:nvPr/>
        </p:nvSpPr>
        <p:spPr>
          <a:xfrm>
            <a:off x="9822664" y="5518907"/>
            <a:ext cx="2935027"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LÅNG </a:t>
            </a:r>
            <a:r>
              <a:rPr lang="sv-FI" sz="800" i="1" dirty="0">
                <a:solidFill>
                  <a:srgbClr val="83C9F0"/>
                </a:solidFill>
                <a:latin typeface="Verdana"/>
              </a:rPr>
              <a:t>4–10 ÅR</a:t>
            </a:r>
          </a:p>
        </p:txBody>
      </p:sp>
      <p:sp>
        <p:nvSpPr>
          <p:cNvPr id="34" name="TextBox 33">
            <a:extLst>
              <a:ext uri="{FF2B5EF4-FFF2-40B4-BE49-F238E27FC236}">
                <a16:creationId xmlns:a16="http://schemas.microsoft.com/office/drawing/2014/main" id="{2FF39672-D3AA-832C-8354-8EB7127BA6AC}"/>
              </a:ext>
            </a:extLst>
          </p:cNvPr>
          <p:cNvSpPr txBox="1"/>
          <p:nvPr/>
        </p:nvSpPr>
        <p:spPr>
          <a:xfrm>
            <a:off x="9822666" y="5262683"/>
            <a:ext cx="2698559"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MEDELLÅNG </a:t>
            </a:r>
            <a:r>
              <a:rPr lang="sv-FI" sz="800" i="1" dirty="0">
                <a:solidFill>
                  <a:srgbClr val="83C9F0"/>
                </a:solidFill>
                <a:latin typeface="Verdana"/>
              </a:rPr>
              <a:t>1–3 ÅR</a:t>
            </a: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7" y="5046514"/>
            <a:ext cx="164607"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3" y="5296314"/>
            <a:ext cx="164607"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3" y="5577670"/>
            <a:ext cx="164607"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571122" y="4728357"/>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    FORTLÖPANDE</a:t>
            </a: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7" y="4777923"/>
            <a:ext cx="164607" cy="170703"/>
          </a:xfrm>
          <a:prstGeom prst="rect">
            <a:avLst/>
          </a:prstGeom>
        </p:spPr>
      </p:pic>
      <p:pic>
        <p:nvPicPr>
          <p:cNvPr id="49" name="Graphic 48" descr="Checkmark with solid fill">
            <a:extLst>
              <a:ext uri="{FF2B5EF4-FFF2-40B4-BE49-F238E27FC236}">
                <a16:creationId xmlns:a16="http://schemas.microsoft.com/office/drawing/2014/main" id="{BFB89D68-68C0-64E7-D209-59F4BB5EC4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7020" y="3837109"/>
            <a:ext cx="341587" cy="341587"/>
          </a:xfrm>
          <a:prstGeom prst="rect">
            <a:avLst/>
          </a:prstGeom>
        </p:spPr>
      </p:pic>
      <p:pic>
        <p:nvPicPr>
          <p:cNvPr id="31" name="Graphic 48" descr="Checkmark with solid fill">
            <a:extLst>
              <a:ext uri="{FF2B5EF4-FFF2-40B4-BE49-F238E27FC236}">
                <a16:creationId xmlns:a16="http://schemas.microsoft.com/office/drawing/2014/main" id="{71EFAE37-1E72-193E-97E0-DBB1C63C68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93755" y="2733821"/>
            <a:ext cx="341587" cy="341587"/>
          </a:xfrm>
          <a:prstGeom prst="rect">
            <a:avLst/>
          </a:prstGeom>
        </p:spPr>
      </p:pic>
      <p:pic>
        <p:nvPicPr>
          <p:cNvPr id="68" name="Graphic 48" descr="Checkmark with solid fill">
            <a:extLst>
              <a:ext uri="{FF2B5EF4-FFF2-40B4-BE49-F238E27FC236}">
                <a16:creationId xmlns:a16="http://schemas.microsoft.com/office/drawing/2014/main" id="{1F32962E-DCFA-A46F-4D1E-1621E9AA9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96627" y="5171835"/>
            <a:ext cx="341587" cy="341587"/>
          </a:xfrm>
          <a:prstGeom prst="rect">
            <a:avLst/>
          </a:prstGeom>
        </p:spPr>
      </p:pic>
      <p:pic>
        <p:nvPicPr>
          <p:cNvPr id="69" name="Graphic 48" descr="Checkmark with solid fill">
            <a:extLst>
              <a:ext uri="{FF2B5EF4-FFF2-40B4-BE49-F238E27FC236}">
                <a16:creationId xmlns:a16="http://schemas.microsoft.com/office/drawing/2014/main" id="{A07946D1-B813-FB7A-385B-ECCA2ABE0B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7020" y="3378037"/>
            <a:ext cx="341587" cy="341587"/>
          </a:xfrm>
          <a:prstGeom prst="rect">
            <a:avLst/>
          </a:prstGeom>
        </p:spPr>
      </p:pic>
      <p:pic>
        <p:nvPicPr>
          <p:cNvPr id="70" name="Graphic 48" descr="Checkmark with solid fill">
            <a:extLst>
              <a:ext uri="{FF2B5EF4-FFF2-40B4-BE49-F238E27FC236}">
                <a16:creationId xmlns:a16="http://schemas.microsoft.com/office/drawing/2014/main" id="{CA8549D4-F10A-5D9C-2A1A-BC755F1D67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21509" y="2422521"/>
            <a:ext cx="341587" cy="341587"/>
          </a:xfrm>
          <a:prstGeom prst="rect">
            <a:avLst/>
          </a:prstGeom>
        </p:spPr>
      </p:pic>
      <p:pic>
        <p:nvPicPr>
          <p:cNvPr id="71" name="Graphic 48" descr="Checkmark with solid fill">
            <a:extLst>
              <a:ext uri="{FF2B5EF4-FFF2-40B4-BE49-F238E27FC236}">
                <a16:creationId xmlns:a16="http://schemas.microsoft.com/office/drawing/2014/main" id="{75CAFDD8-53A2-0FCB-9C80-9CF265A300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46356" y="3314683"/>
            <a:ext cx="341587" cy="341587"/>
          </a:xfrm>
          <a:prstGeom prst="rect">
            <a:avLst/>
          </a:prstGeom>
        </p:spPr>
      </p:pic>
      <p:sp>
        <p:nvSpPr>
          <p:cNvPr id="72" name="TextBox 13">
            <a:extLst>
              <a:ext uri="{FF2B5EF4-FFF2-40B4-BE49-F238E27FC236}">
                <a16:creationId xmlns:a16="http://schemas.microsoft.com/office/drawing/2014/main" id="{B33A19B9-951F-B8A3-85F8-CBBABFD66059}"/>
              </a:ext>
            </a:extLst>
          </p:cNvPr>
          <p:cNvSpPr txBox="1"/>
          <p:nvPr/>
        </p:nvSpPr>
        <p:spPr>
          <a:xfrm>
            <a:off x="6082787" y="3411033"/>
            <a:ext cx="1890471" cy="861774"/>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44" indent="-285744" defTabSz="914377">
              <a:buFont typeface="Arial" panose="020B0604020202020204" pitchFamily="34" charset="0"/>
              <a:buChar char="•"/>
              <a:defRPr/>
            </a:pPr>
            <a:r>
              <a:rPr lang="sv-FI" sz="1000" dirty="0">
                <a:solidFill>
                  <a:prstClr val="black"/>
                </a:solidFill>
                <a:latin typeface="Verdana" panose="020B0604030504040204" pitchFamily="34" charset="0"/>
                <a:ea typeface="Verdana" panose="020B0604030504040204" pitchFamily="34" charset="0"/>
              </a:rPr>
              <a:t>Antal deltagare</a:t>
            </a:r>
          </a:p>
          <a:p>
            <a:pPr marL="285744" indent="-285744" defTabSz="914377">
              <a:buFont typeface="Arial" panose="020B0604020202020204" pitchFamily="34" charset="0"/>
              <a:buChar char="•"/>
              <a:defRPr/>
            </a:pPr>
            <a:r>
              <a:rPr lang="sv-FI" sz="1000" dirty="0">
                <a:solidFill>
                  <a:prstClr val="black"/>
                </a:solidFill>
                <a:latin typeface="Verdana" panose="020B0604030504040204" pitchFamily="34" charset="0"/>
                <a:ea typeface="Verdana" panose="020B0604030504040204" pitchFamily="34" charset="0"/>
              </a:rPr>
              <a:t>Direkt respons </a:t>
            </a:r>
          </a:p>
          <a:p>
            <a:pPr marL="285744" indent="-285744" defTabSz="914377">
              <a:buFont typeface="Arial" panose="020B0604020202020204" pitchFamily="34" charset="0"/>
              <a:buChar char="•"/>
              <a:defRPr/>
            </a:pPr>
            <a:r>
              <a:rPr lang="sv-FI" sz="1000" dirty="0">
                <a:solidFill>
                  <a:prstClr val="black"/>
                </a:solidFill>
                <a:latin typeface="Verdana" panose="020B0604030504040204" pitchFamily="34" charset="0"/>
                <a:ea typeface="Verdana" panose="020B0604030504040204" pitchFamily="34" charset="0"/>
              </a:rPr>
              <a:t>Kort enkät efter evenemanget</a:t>
            </a:r>
          </a:p>
          <a:p>
            <a:pPr marL="285744" indent="-285744" defTabSz="914377">
              <a:buFont typeface="Arial" panose="020B0604020202020204" pitchFamily="34" charset="0"/>
              <a:buChar char="•"/>
              <a:defRPr/>
            </a:pPr>
            <a:endParaRPr lang="fi-FI" sz="1000" dirty="0">
              <a:solidFill>
                <a:prstClr val="black"/>
              </a:solidFill>
              <a:latin typeface="Verdana" panose="020B0604030504040204" pitchFamily="34" charset="0"/>
              <a:ea typeface="Verdana" panose="020B0604030504040204" pitchFamily="34" charset="0"/>
            </a:endParaRPr>
          </a:p>
        </p:txBody>
      </p:sp>
      <p:sp>
        <p:nvSpPr>
          <p:cNvPr id="73" name="TextBox 13">
            <a:extLst>
              <a:ext uri="{FF2B5EF4-FFF2-40B4-BE49-F238E27FC236}">
                <a16:creationId xmlns:a16="http://schemas.microsoft.com/office/drawing/2014/main" id="{11E1B7C7-2734-4054-5D40-66291117AABE}"/>
              </a:ext>
            </a:extLst>
          </p:cNvPr>
          <p:cNvSpPr txBox="1"/>
          <p:nvPr/>
        </p:nvSpPr>
        <p:spPr>
          <a:xfrm>
            <a:off x="6041173" y="4642232"/>
            <a:ext cx="1862227" cy="1169551"/>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44" indent="-285744" defTabSz="914377">
              <a:buFont typeface="Arial" panose="020B0604020202020204" pitchFamily="34" charset="0"/>
              <a:buChar char="•"/>
              <a:defRPr/>
            </a:pPr>
            <a:r>
              <a:rPr lang="sv-FI" sz="1000" dirty="0">
                <a:solidFill>
                  <a:prstClr val="black"/>
                </a:solidFill>
                <a:latin typeface="Verdana" panose="020B0604030504040204" pitchFamily="34" charset="0"/>
                <a:ea typeface="Verdana" panose="020B0604030504040204" pitchFamily="34" charset="0"/>
              </a:rPr>
              <a:t>Anskaffningsförslag från kunder</a:t>
            </a:r>
          </a:p>
          <a:p>
            <a:pPr marL="285744" indent="-285744" defTabSz="914377">
              <a:buFont typeface="Arial" panose="020B0604020202020204" pitchFamily="34" charset="0"/>
              <a:buChar char="•"/>
              <a:defRPr/>
            </a:pPr>
            <a:r>
              <a:rPr lang="sv-FI" sz="1000" dirty="0">
                <a:solidFill>
                  <a:prstClr val="black"/>
                </a:solidFill>
                <a:latin typeface="Verdana" panose="020B0604030504040204" pitchFamily="34" charset="0"/>
                <a:ea typeface="Verdana" panose="020B0604030504040204" pitchFamily="34" charset="0"/>
              </a:rPr>
              <a:t>Uppföljning av anskaffningar</a:t>
            </a:r>
          </a:p>
          <a:p>
            <a:pPr marL="285744" indent="-285744" defTabSz="914377">
              <a:buFont typeface="Arial" panose="020B0604020202020204" pitchFamily="34" charset="0"/>
              <a:buChar char="•"/>
              <a:defRPr/>
            </a:pPr>
            <a:r>
              <a:rPr lang="sv-FI" sz="1000" dirty="0">
                <a:solidFill>
                  <a:prstClr val="black"/>
                </a:solidFill>
                <a:latin typeface="Verdana" panose="020B0604030504040204" pitchFamily="34" charset="0"/>
                <a:ea typeface="Verdana" panose="020B0604030504040204" pitchFamily="34" charset="0"/>
              </a:rPr>
              <a:t>Uppföljning av lån</a:t>
            </a:r>
          </a:p>
          <a:p>
            <a:pPr marL="285744" indent="-285744" defTabSz="914377">
              <a:buFont typeface="Arial" panose="020B0604020202020204" pitchFamily="34" charset="0"/>
              <a:buChar char="•"/>
              <a:defRPr/>
            </a:pPr>
            <a:endParaRPr lang="fi-FI" sz="1000" dirty="0">
              <a:solidFill>
                <a:prstClr val="black"/>
              </a:solidFill>
              <a:latin typeface="Verdana" panose="020B0604030504040204" pitchFamily="34" charset="0"/>
              <a:ea typeface="Verdana" panose="020B0604030504040204" pitchFamily="34" charset="0"/>
            </a:endParaRPr>
          </a:p>
          <a:p>
            <a:pPr marL="285744" indent="-285744" defTabSz="914377">
              <a:buFont typeface="Arial" panose="020B0604020202020204" pitchFamily="34" charset="0"/>
              <a:buChar char="•"/>
              <a:defRPr/>
            </a:pPr>
            <a:endParaRPr lang="fi-FI" sz="1000" dirty="0">
              <a:solidFill>
                <a:prstClr val="black"/>
              </a:solidFill>
              <a:latin typeface="Verdana" panose="020B0604030504040204" pitchFamily="34" charset="0"/>
              <a:ea typeface="Verdana" panose="020B0604030504040204" pitchFamily="34" charset="0"/>
            </a:endParaRPr>
          </a:p>
        </p:txBody>
      </p:sp>
      <p:pic>
        <p:nvPicPr>
          <p:cNvPr id="16" name="Graphic 48" descr="Checkmark with solid fill">
            <a:extLst>
              <a:ext uri="{FF2B5EF4-FFF2-40B4-BE49-F238E27FC236}">
                <a16:creationId xmlns:a16="http://schemas.microsoft.com/office/drawing/2014/main" id="{6320DE9C-228E-0288-26B8-C7AB392080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7792" y="2161101"/>
            <a:ext cx="341587" cy="341587"/>
          </a:xfrm>
          <a:prstGeom prst="rect">
            <a:avLst/>
          </a:prstGeom>
        </p:spPr>
      </p:pic>
      <p:pic>
        <p:nvPicPr>
          <p:cNvPr id="18" name="Graphic 48" descr="Checkmark with solid fill">
            <a:extLst>
              <a:ext uri="{FF2B5EF4-FFF2-40B4-BE49-F238E27FC236}">
                <a16:creationId xmlns:a16="http://schemas.microsoft.com/office/drawing/2014/main" id="{41FD1068-AB7C-6CD2-8FD6-186EE4C549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1469" y="3614417"/>
            <a:ext cx="341587" cy="341587"/>
          </a:xfrm>
          <a:prstGeom prst="rect">
            <a:avLst/>
          </a:prstGeom>
        </p:spPr>
      </p:pic>
      <p:pic>
        <p:nvPicPr>
          <p:cNvPr id="57" name="Graphic 48" descr="Checkmark with solid fill">
            <a:extLst>
              <a:ext uri="{FF2B5EF4-FFF2-40B4-BE49-F238E27FC236}">
                <a16:creationId xmlns:a16="http://schemas.microsoft.com/office/drawing/2014/main" id="{DE2D3B0D-A003-4D01-C1D9-7D20025E00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2525" y="4632797"/>
            <a:ext cx="341587" cy="341587"/>
          </a:xfrm>
          <a:prstGeom prst="rect">
            <a:avLst/>
          </a:prstGeom>
        </p:spPr>
      </p:pic>
      <p:pic>
        <p:nvPicPr>
          <p:cNvPr id="67" name="Graphic 48" descr="Checkmark with solid fill">
            <a:extLst>
              <a:ext uri="{FF2B5EF4-FFF2-40B4-BE49-F238E27FC236}">
                <a16:creationId xmlns:a16="http://schemas.microsoft.com/office/drawing/2014/main" id="{DE2E0E19-AB8C-1E57-0EE4-02B2C7D0B0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5763" y="4728355"/>
            <a:ext cx="341587" cy="341587"/>
          </a:xfrm>
          <a:prstGeom prst="rect">
            <a:avLst/>
          </a:prstGeom>
        </p:spPr>
      </p:pic>
      <p:pic>
        <p:nvPicPr>
          <p:cNvPr id="74" name="Graphic 48" descr="Checkmark with solid fill">
            <a:extLst>
              <a:ext uri="{FF2B5EF4-FFF2-40B4-BE49-F238E27FC236}">
                <a16:creationId xmlns:a16="http://schemas.microsoft.com/office/drawing/2014/main" id="{CE6C7CAC-692E-054C-F301-0A7C79526F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1889" y="4912633"/>
            <a:ext cx="341587" cy="341587"/>
          </a:xfrm>
          <a:prstGeom prst="rect">
            <a:avLst/>
          </a:prstGeom>
        </p:spPr>
      </p:pic>
      <p:sp>
        <p:nvSpPr>
          <p:cNvPr id="76" name="TextBox 75">
            <a:extLst>
              <a:ext uri="{FF2B5EF4-FFF2-40B4-BE49-F238E27FC236}">
                <a16:creationId xmlns:a16="http://schemas.microsoft.com/office/drawing/2014/main" id="{0FBF3445-BBCB-FD9E-A0FF-7CB41AF6665A}"/>
              </a:ext>
            </a:extLst>
          </p:cNvPr>
          <p:cNvSpPr txBox="1"/>
          <p:nvPr/>
        </p:nvSpPr>
        <p:spPr>
          <a:xfrm>
            <a:off x="6527286" y="684530"/>
            <a:ext cx="2264353" cy="461665"/>
          </a:xfrm>
          <a:prstGeom prst="rect">
            <a:avLst/>
          </a:prstGeom>
          <a:noFill/>
        </p:spPr>
        <p:txBody>
          <a:bodyPr wrap="square">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200" dirty="0">
                <a:solidFill>
                  <a:prstClr val="black"/>
                </a:solidFill>
                <a:latin typeface="Verdana" panose="020B0604030504040204" pitchFamily="34" charset="0"/>
                <a:ea typeface="Verdana" panose="020B0604030504040204" pitchFamily="34" charset="0"/>
              </a:rPr>
              <a:t>Kimito, Dalsbruk, Västanfjärd &amp; Hitis</a:t>
            </a:r>
          </a:p>
        </p:txBody>
      </p:sp>
      <p:pic>
        <p:nvPicPr>
          <p:cNvPr id="11" name="Picture 2">
            <a:extLst>
              <a:ext uri="{FF2B5EF4-FFF2-40B4-BE49-F238E27FC236}">
                <a16:creationId xmlns:a16="http://schemas.microsoft.com/office/drawing/2014/main" id="{70F3CC7F-B1BB-BC97-2E1F-585B6A64F4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887" y="6320612"/>
            <a:ext cx="1036143" cy="48815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a:extLst>
              <a:ext uri="{FF2B5EF4-FFF2-40B4-BE49-F238E27FC236}">
                <a16:creationId xmlns:a16="http://schemas.microsoft.com/office/drawing/2014/main" id="{A716E4C7-66D9-B80C-4088-33620114F9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5683" y="6291563"/>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7A19EBB9-CCFB-B41B-A6A3-56746FCC2E27}"/>
              </a:ext>
            </a:extLst>
          </p:cNvPr>
          <p:cNvPicPr>
            <a:picLocks noChangeAspect="1"/>
          </p:cNvPicPr>
          <p:nvPr/>
        </p:nvPicPr>
        <p:blipFill>
          <a:blip r:embed="rId9"/>
          <a:stretch>
            <a:fillRect/>
          </a:stretch>
        </p:blipFill>
        <p:spPr>
          <a:xfrm>
            <a:off x="10186755" y="6211145"/>
            <a:ext cx="1844189" cy="643795"/>
          </a:xfrm>
          <a:prstGeom prst="rect">
            <a:avLst/>
          </a:prstGeom>
        </p:spPr>
      </p:pic>
    </p:spTree>
    <p:extLst>
      <p:ext uri="{BB962C8B-B14F-4D97-AF65-F5344CB8AC3E}">
        <p14:creationId xmlns:p14="http://schemas.microsoft.com/office/powerpoint/2010/main" val="2122938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29"/>
            <a:ext cx="10800000" cy="462899"/>
          </a:xfrm>
        </p:spPr>
        <p:txBody>
          <a:bodyPr>
            <a:norm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2000" dirty="0">
                <a:solidFill>
                  <a:schemeClr val="accent6"/>
                </a:solidFill>
                <a:latin typeface="Aptos" panose="020B0004020202020204" pitchFamily="34" charset="0"/>
              </a:rPr>
              <a:t>BIBLIOTEKETS HÅLLBARHETSLÖFTE OCH ÅTGÄRDER</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3"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2" y="1768951"/>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3"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74629" y="127652"/>
            <a:ext cx="2058798"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7FC200"/>
                </a:solidFill>
                <a:latin typeface="Aptos" panose="020B0004020202020204" pitchFamily="34" charset="0"/>
              </a:rPr>
              <a:t>HÅLLBARHETSLÖFTE </a:t>
            </a:r>
          </a:p>
        </p:txBody>
      </p:sp>
      <p:sp>
        <p:nvSpPr>
          <p:cNvPr id="30" name="Rectangle 29">
            <a:extLst>
              <a:ext uri="{FF2B5EF4-FFF2-40B4-BE49-F238E27FC236}">
                <a16:creationId xmlns:a16="http://schemas.microsoft.com/office/drawing/2014/main" id="{F2D854E2-EF8B-0366-45FC-9FC0E5580F77}"/>
              </a:ext>
            </a:extLst>
          </p:cNvPr>
          <p:cNvSpPr/>
          <p:nvPr/>
        </p:nvSpPr>
        <p:spPr>
          <a:xfrm>
            <a:off x="92432"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fontAlgn="base">
              <a:defRPr/>
            </a:pPr>
            <a:r>
              <a:rPr lang="sv-FI" sz="1800" dirty="0">
                <a:solidFill>
                  <a:prstClr val="black"/>
                </a:solidFill>
                <a:latin typeface="Verdana" panose="020B0604030504040204" pitchFamily="34" charset="0"/>
                <a:ea typeface="Verdana" panose="020B0604030504040204" pitchFamily="34" charset="0"/>
              </a:rPr>
              <a:t>Vårt bibliotek försvarar jämlik bildning</a:t>
            </a:r>
          </a:p>
        </p:txBody>
      </p:sp>
      <p:sp>
        <p:nvSpPr>
          <p:cNvPr id="28" name="Rectangle 27">
            <a:extLst>
              <a:ext uri="{FF2B5EF4-FFF2-40B4-BE49-F238E27FC236}">
                <a16:creationId xmlns:a16="http://schemas.microsoft.com/office/drawing/2014/main" id="{92D306D7-2011-64DC-1EAF-09A1AFB8FC2E}"/>
              </a:ext>
            </a:extLst>
          </p:cNvPr>
          <p:cNvSpPr/>
          <p:nvPr/>
        </p:nvSpPr>
        <p:spPr>
          <a:xfrm>
            <a:off x="9713897" y="200433"/>
            <a:ext cx="1910539"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800" i="1" dirty="0">
                <a:solidFill>
                  <a:srgbClr val="FFEB44"/>
                </a:solidFill>
                <a:latin typeface="Aptos" panose="020B0004020202020204" pitchFamily="34" charset="0"/>
              </a:rPr>
              <a:t>BIBLIOTEK OCH ANSVARSPERSONER</a:t>
            </a: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6" y="402981"/>
            <a:ext cx="3015359" cy="1108755"/>
          </a:xfrm>
          <a:prstGeom prst="rect">
            <a:avLst/>
          </a:prstGeom>
          <a:ln w="38100">
            <a:solidFill>
              <a:schemeClr val="accent4"/>
            </a:solidFill>
          </a:ln>
        </p:spPr>
        <p:txBody>
          <a:bodyPr vert="horz" lIns="0" tIns="0" rIns="0" bIns="0" rtlCol="0" anchor="t">
            <a:no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lnSpc>
                <a:spcPct val="150000"/>
              </a:lnSpc>
              <a:defRPr/>
            </a:pPr>
            <a:r>
              <a:rPr lang="sv-FI" sz="1800" dirty="0">
                <a:solidFill>
                  <a:srgbClr val="000000"/>
                </a:solidFill>
                <a:latin typeface="Aptos"/>
              </a:rPr>
              <a:t> </a:t>
            </a:r>
            <a:r>
              <a:rPr lang="sv-FI" sz="1600" dirty="0">
                <a:solidFill>
                  <a:srgbClr val="34B98B"/>
                </a:solidFill>
                <a:latin typeface="Aptos"/>
              </a:rPr>
              <a:t>ATT BEAKTA</a:t>
            </a:r>
          </a:p>
        </p:txBody>
      </p:sp>
      <p:sp>
        <p:nvSpPr>
          <p:cNvPr id="39" name="TextBox 38">
            <a:extLst>
              <a:ext uri="{FF2B5EF4-FFF2-40B4-BE49-F238E27FC236}">
                <a16:creationId xmlns:a16="http://schemas.microsoft.com/office/drawing/2014/main" id="{D75E1F96-191C-B313-0E01-61C325D665F6}"/>
              </a:ext>
            </a:extLst>
          </p:cNvPr>
          <p:cNvSpPr txBox="1"/>
          <p:nvPr/>
        </p:nvSpPr>
        <p:spPr>
          <a:xfrm>
            <a:off x="9585150" y="2455684"/>
            <a:ext cx="2615935"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Aptos" panose="020B0004020202020204" pitchFamily="34" charset="0"/>
              </a:rPr>
              <a:t>    </a:t>
            </a:r>
            <a:r>
              <a:rPr lang="sv-FI" sz="1800" dirty="0">
                <a:solidFill>
                  <a:srgbClr val="83C9F0"/>
                </a:solidFill>
                <a:latin typeface="Aptos" panose="020B0004020202020204" pitchFamily="34" charset="0"/>
              </a:rPr>
              <a:t>KORT </a:t>
            </a:r>
            <a:r>
              <a:rPr lang="sv-FI" sz="800" i="1" dirty="0">
                <a:solidFill>
                  <a:srgbClr val="83C9F0"/>
                </a:solidFill>
                <a:latin typeface="Aptos" panose="020B0004020202020204" pitchFamily="34" charset="0"/>
              </a:rPr>
              <a:t>GENAST, INOM ETT ÅR</a:t>
            </a: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7"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Aptos" panose="020B0004020202020204" pitchFamily="34" charset="0"/>
              </a:rPr>
              <a:t>LÅNG </a:t>
            </a:r>
            <a:r>
              <a:rPr lang="sv-FI" sz="800" i="1" dirty="0">
                <a:solidFill>
                  <a:srgbClr val="83C9F0"/>
                </a:solidFill>
                <a:latin typeface="Aptos" panose="020B0004020202020204" pitchFamily="34" charset="0"/>
              </a:rPr>
              <a:t>4–10 ÅR</a:t>
            </a: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8" y="2726201"/>
            <a:ext cx="2698559"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Aptos" panose="020B0004020202020204" pitchFamily="34" charset="0"/>
              </a:rPr>
              <a:t>MEDELLÅNG </a:t>
            </a:r>
            <a:r>
              <a:rPr lang="sv-FI" sz="800" i="1" dirty="0">
                <a:solidFill>
                  <a:srgbClr val="83C9F0"/>
                </a:solidFill>
                <a:latin typeface="Aptos" panose="020B0004020202020204" pitchFamily="34" charset="0"/>
              </a:rPr>
              <a:t>1–3 ÅR</a:t>
            </a:r>
          </a:p>
        </p:txBody>
      </p:sp>
      <p:sp>
        <p:nvSpPr>
          <p:cNvPr id="42" name="TextBox 41">
            <a:extLst>
              <a:ext uri="{FF2B5EF4-FFF2-40B4-BE49-F238E27FC236}">
                <a16:creationId xmlns:a16="http://schemas.microsoft.com/office/drawing/2014/main" id="{7FE77C2E-3F5D-8AD7-8DFF-76CBCD817339}"/>
              </a:ext>
            </a:extLst>
          </p:cNvPr>
          <p:cNvSpPr txBox="1"/>
          <p:nvPr/>
        </p:nvSpPr>
        <p:spPr>
          <a:xfrm>
            <a:off x="145901" y="1759513"/>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Aptos" panose="020B0004020202020204" pitchFamily="34" charset="0"/>
              </a:rPr>
              <a:t>ÅTGÄRD</a:t>
            </a: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3"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35056" y="4566469"/>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6" y="2264009"/>
            <a:ext cx="198661" cy="340563"/>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5" cy="407735"/>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8" y="2415402"/>
            <a:ext cx="164607"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8" y="2845338"/>
            <a:ext cx="164607"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90" y="2537454"/>
            <a:ext cx="164607"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6" y="2787254"/>
            <a:ext cx="164607"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6" y="3068610"/>
            <a:ext cx="164607"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9" y="1809470"/>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Aptos" panose="020B0004020202020204" pitchFamily="34" charset="0"/>
              </a:rPr>
              <a:t>EFFEKT</a:t>
            </a: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61" y="1799767"/>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Aptos" panose="020B0004020202020204" pitchFamily="34" charset="0"/>
              </a:rPr>
              <a:t>TID FÖR GENOMFÖRANDE:</a:t>
            </a: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6" y="3807683"/>
            <a:ext cx="407735" cy="407735"/>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6"/>
            <a:ext cx="164607"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2"/>
            <a:ext cx="164607"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74202" y="5222929"/>
            <a:ext cx="407735" cy="407735"/>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26774" y="4929046"/>
            <a:ext cx="164607"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26774" y="5358982"/>
            <a:ext cx="164607"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5" y="3514251"/>
            <a:ext cx="198661" cy="340563"/>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49300" y="4844113"/>
            <a:ext cx="198661" cy="340563"/>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8" y="1766014"/>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5" y="1780445"/>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Aptos" panose="020B0004020202020204" pitchFamily="34" charset="0"/>
              </a:rPr>
              <a:t>MÄTARE</a:t>
            </a: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0519" y="401988"/>
            <a:ext cx="2330424" cy="1108755"/>
          </a:xfrm>
          <a:prstGeom prst="rect">
            <a:avLst/>
          </a:prstGeom>
          <a:ln w="3175">
            <a:solidFill>
              <a:schemeClr val="accent4"/>
            </a:solidFill>
          </a:ln>
        </p:spPr>
        <p:txBody>
          <a:bodyPr vert="horz" lIns="0" tIns="0" rIns="0" bIns="0" rtlCol="0">
            <a:no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lnSpc>
                <a:spcPct val="150000"/>
              </a:lnSpc>
              <a:defRPr/>
            </a:pPr>
            <a:r>
              <a:rPr lang="sv-FI" sz="1600" dirty="0">
                <a:solidFill>
                  <a:srgbClr val="000000"/>
                </a:solidFill>
                <a:latin typeface="Aptos" panose="020B0004020202020204" pitchFamily="34" charset="0"/>
              </a:rPr>
              <a:t> </a:t>
            </a:r>
          </a:p>
        </p:txBody>
      </p:sp>
      <p:sp>
        <p:nvSpPr>
          <p:cNvPr id="13" name="TextBox 12">
            <a:extLst>
              <a:ext uri="{FF2B5EF4-FFF2-40B4-BE49-F238E27FC236}">
                <a16:creationId xmlns:a16="http://schemas.microsoft.com/office/drawing/2014/main" id="{D212F96F-0341-EFE1-4051-C98D02CFD37C}"/>
              </a:ext>
            </a:extLst>
          </p:cNvPr>
          <p:cNvSpPr txBox="1"/>
          <p:nvPr/>
        </p:nvSpPr>
        <p:spPr>
          <a:xfrm>
            <a:off x="85826" y="2161708"/>
            <a:ext cx="5826695" cy="1061829"/>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fontAlgn="base">
              <a:defRPr/>
            </a:pPr>
            <a:r>
              <a:rPr lang="sv-FI" sz="900" b="1" dirty="0">
                <a:solidFill>
                  <a:prstClr val="black"/>
                </a:solidFill>
                <a:latin typeface="Verdana" panose="020B0604030504040204" pitchFamily="34" charset="0"/>
                <a:ea typeface="Verdana" panose="020B0604030504040204" pitchFamily="34" charset="0"/>
              </a:rPr>
              <a:t>Kommunikation</a:t>
            </a:r>
            <a:r>
              <a:rPr lang="sv-FI" sz="900" dirty="0">
                <a:solidFill>
                  <a:prstClr val="black"/>
                </a:solidFill>
                <a:latin typeface="Verdana" panose="020B0604030504040204" pitchFamily="34" charset="0"/>
                <a:ea typeface="Verdana" panose="020B0604030504040204" pitchFamily="34" charset="0"/>
              </a:rPr>
              <a:t> </a:t>
            </a:r>
          </a:p>
          <a:p>
            <a:pPr defTabSz="914377" fontAlgn="base">
              <a:buFont typeface="Arial" panose="020B0604020202020204" pitchFamily="34" charset="0"/>
              <a:buChar char="•"/>
              <a:defRPr/>
            </a:pPr>
            <a:r>
              <a:rPr lang="sv-FI" sz="900" dirty="0">
                <a:solidFill>
                  <a:prstClr val="black"/>
                </a:solidFill>
                <a:latin typeface="Verdana" panose="020B0604030504040204" pitchFamily="34" charset="0"/>
                <a:ea typeface="Verdana" panose="020B0604030504040204" pitchFamily="34" charset="0"/>
              </a:rPr>
              <a:t>Vi informerar mer om betydelsen av en jämlik bildning (tillgänglighet, likabehandling, multilitteracitet, kultur, litteratur) både i vardagen och i samhället</a:t>
            </a:r>
          </a:p>
          <a:p>
            <a:pPr defTabSz="914377" fontAlgn="base">
              <a:buFont typeface="Arial" panose="020B0604020202020204" pitchFamily="34" charset="0"/>
              <a:buChar char="•"/>
              <a:defRPr/>
            </a:pPr>
            <a:r>
              <a:rPr lang="sv-FI" sz="900" dirty="0">
                <a:solidFill>
                  <a:prstClr val="black"/>
                </a:solidFill>
                <a:latin typeface="Verdana" panose="020B0604030504040204" pitchFamily="34" charset="0"/>
                <a:ea typeface="Verdana" panose="020B0604030504040204" pitchFamily="34" charset="0"/>
              </a:rPr>
              <a:t>Kommunikationsmaterial från projektet Hållbar utveckling av biblioteken i Sydvästra Finland utnyttjas</a:t>
            </a:r>
          </a:p>
          <a:p>
            <a:pPr defTabSz="914377" fontAlgn="base">
              <a:buFont typeface="Arial" panose="020B0604020202020204" pitchFamily="34" charset="0"/>
              <a:buChar char="•"/>
              <a:defRPr/>
            </a:pPr>
            <a:r>
              <a:rPr lang="sv-FI" sz="900" dirty="0">
                <a:solidFill>
                  <a:prstClr val="black"/>
                </a:solidFill>
                <a:latin typeface="Verdana" panose="020B0604030504040204" pitchFamily="34" charset="0"/>
                <a:ea typeface="Verdana" panose="020B0604030504040204" pitchFamily="34" charset="0"/>
              </a:rPr>
              <a:t>Vi berättar öppet och aktuellt om bibliotekets verksamhet internt och externt</a:t>
            </a:r>
          </a:p>
          <a:p>
            <a:pPr defTabSz="914377" fontAlgn="base">
              <a:buFont typeface="Arial" panose="020B0604020202020204" pitchFamily="34" charset="0"/>
              <a:buChar char="•"/>
              <a:defRPr/>
            </a:pPr>
            <a:r>
              <a:rPr lang="sv-FI" sz="900" dirty="0">
                <a:solidFill>
                  <a:prstClr val="black"/>
                </a:solidFill>
                <a:latin typeface="Verdana" panose="020B0604030504040204" pitchFamily="34" charset="0"/>
                <a:ea typeface="Verdana" panose="020B0604030504040204" pitchFamily="34" charset="0"/>
              </a:rPr>
              <a:t> Vi förverkligar löftet i vardagskommunikation både i kundservicen och i arbetsgemenskapen</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91373" y="2166650"/>
            <a:ext cx="1927633" cy="1061829"/>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44" indent="-285744" defTabSz="914377">
              <a:buFont typeface="Arial" panose="020B0604020202020204" pitchFamily="34" charset="0"/>
              <a:buChar char="•"/>
              <a:defRPr/>
            </a:pPr>
            <a:r>
              <a:rPr lang="sv-FI" sz="900" dirty="0">
                <a:solidFill>
                  <a:prstClr val="black"/>
                </a:solidFill>
                <a:latin typeface="Verdana" panose="020B0604030504040204" pitchFamily="34" charset="0"/>
                <a:ea typeface="Verdana" panose="020B0604030504040204" pitchFamily="34" charset="0"/>
              </a:rPr>
              <a:t>Uppföljning av kommunikationen i sociala medier</a:t>
            </a:r>
          </a:p>
          <a:p>
            <a:pPr marL="285744" indent="-285744" defTabSz="914377">
              <a:buFont typeface="Arial" panose="020B0604020202020204" pitchFamily="34" charset="0"/>
              <a:buChar char="•"/>
              <a:defRPr/>
            </a:pPr>
            <a:r>
              <a:rPr lang="sv-FI" sz="900" dirty="0">
                <a:solidFill>
                  <a:prstClr val="black"/>
                </a:solidFill>
                <a:latin typeface="Verdana" panose="020B0604030504040204" pitchFamily="34" charset="0"/>
                <a:ea typeface="Verdana" panose="020B0604030504040204" pitchFamily="34" charset="0"/>
              </a:rPr>
              <a:t>Publicerade meddelanden/tidningsartiklar</a:t>
            </a:r>
          </a:p>
          <a:p>
            <a:pPr marL="285744" indent="-285744" defTabSz="914377">
              <a:buFont typeface="Arial" panose="020B0604020202020204" pitchFamily="34" charset="0"/>
              <a:buChar char="•"/>
              <a:defRPr/>
            </a:pPr>
            <a:r>
              <a:rPr lang="sv-FI" sz="900" dirty="0">
                <a:solidFill>
                  <a:prstClr val="black"/>
                </a:solidFill>
                <a:latin typeface="Verdana" panose="020B0604030504040204" pitchFamily="34" charset="0"/>
                <a:ea typeface="Verdana" panose="020B0604030504040204" pitchFamily="34" charset="0"/>
              </a:rPr>
              <a:t>Direkt kundrespons</a:t>
            </a:r>
          </a:p>
        </p:txBody>
      </p:sp>
      <p:sp>
        <p:nvSpPr>
          <p:cNvPr id="15" name="TextBox 14">
            <a:extLst>
              <a:ext uri="{FF2B5EF4-FFF2-40B4-BE49-F238E27FC236}">
                <a16:creationId xmlns:a16="http://schemas.microsoft.com/office/drawing/2014/main" id="{AD171C6E-51AE-8778-9084-9DB50C9F63D1}"/>
              </a:ext>
            </a:extLst>
          </p:cNvPr>
          <p:cNvSpPr txBox="1"/>
          <p:nvPr/>
        </p:nvSpPr>
        <p:spPr>
          <a:xfrm>
            <a:off x="85827" y="3286743"/>
            <a:ext cx="5837199" cy="923330"/>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fontAlgn="base">
              <a:defRPr/>
            </a:pPr>
            <a:r>
              <a:rPr lang="sv-FI" sz="900" b="1" dirty="0">
                <a:solidFill>
                  <a:prstClr val="black"/>
                </a:solidFill>
                <a:latin typeface="Verdana" panose="020B0604030504040204" pitchFamily="34" charset="0"/>
                <a:ea typeface="Verdana" panose="020B0604030504040204" pitchFamily="34" charset="0"/>
              </a:rPr>
              <a:t>Evenemang</a:t>
            </a:r>
          </a:p>
          <a:p>
            <a:pPr defTabSz="914377" fontAlgn="base">
              <a:buFont typeface="Arial" panose="020B0604020202020204" pitchFamily="34" charset="0"/>
              <a:buChar char="•"/>
              <a:defRPr/>
            </a:pPr>
            <a:r>
              <a:rPr lang="sv-FI" sz="900" dirty="0">
                <a:solidFill>
                  <a:prstClr val="black"/>
                </a:solidFill>
                <a:latin typeface="Verdana" panose="020B0604030504040204" pitchFamily="34" charset="0"/>
                <a:ea typeface="Verdana" panose="020B0604030504040204" pitchFamily="34" charset="0"/>
              </a:rPr>
              <a:t>Evenemangsmodeller från projektet Hållbar utveckling av biblioteken i Sydvästra Finland utnyttjas</a:t>
            </a:r>
          </a:p>
          <a:p>
            <a:pPr defTabSz="914377" fontAlgn="base">
              <a:buFont typeface="Arial" panose="020B0604020202020204" pitchFamily="34" charset="0"/>
              <a:buChar char="•"/>
              <a:defRPr/>
            </a:pPr>
            <a:r>
              <a:rPr lang="sv-FI" sz="900" dirty="0">
                <a:solidFill>
                  <a:prstClr val="black"/>
                </a:solidFill>
                <a:latin typeface="Verdana" panose="020B0604030504040204" pitchFamily="34" charset="0"/>
                <a:ea typeface="Verdana" panose="020B0604030504040204" pitchFamily="34" charset="0"/>
              </a:rPr>
              <a:t>Utställningskonceptet Min bokhylla / Minun kirjahyllyni utvecklas och testas: Kunderna presenterar innehållet i sina egna bokhyllor &gt; mångfald, tips från kompisar och läskunnighet</a:t>
            </a:r>
          </a:p>
          <a:p>
            <a:pPr defTabSz="914377" fontAlgn="base">
              <a:buFont typeface="Arial" panose="020B0604020202020204" pitchFamily="34" charset="0"/>
              <a:buChar char="•"/>
              <a:defRPr/>
            </a:pPr>
            <a:r>
              <a:rPr lang="sv-FI" sz="900" dirty="0">
                <a:solidFill>
                  <a:prstClr val="black"/>
                </a:solidFill>
                <a:latin typeface="Verdana" panose="020B0604030504040204" pitchFamily="34" charset="0"/>
                <a:ea typeface="Verdana" panose="020B0604030504040204" pitchFamily="34" charset="0"/>
              </a:rPr>
              <a:t>Pop up-bibliotek ordnas på olika håll i kommunen inom de gränser som resurserna tillåter </a:t>
            </a:r>
          </a:p>
        </p:txBody>
      </p:sp>
      <p:sp>
        <p:nvSpPr>
          <p:cNvPr id="17" name="TextBox 16">
            <a:extLst>
              <a:ext uri="{FF2B5EF4-FFF2-40B4-BE49-F238E27FC236}">
                <a16:creationId xmlns:a16="http://schemas.microsoft.com/office/drawing/2014/main" id="{3219DAD5-0A2B-F16C-B35E-9F1D6ED333E6}"/>
              </a:ext>
            </a:extLst>
          </p:cNvPr>
          <p:cNvSpPr txBox="1"/>
          <p:nvPr/>
        </p:nvSpPr>
        <p:spPr>
          <a:xfrm>
            <a:off x="73775" y="4569925"/>
            <a:ext cx="5849352" cy="1200329"/>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fontAlgn="base">
              <a:defRPr/>
            </a:pPr>
            <a:r>
              <a:rPr lang="sv-FI" sz="900" b="1" dirty="0">
                <a:solidFill>
                  <a:prstClr val="black"/>
                </a:solidFill>
                <a:latin typeface="Verdana" panose="020B0604030504040204" pitchFamily="34" charset="0"/>
                <a:ea typeface="Verdana" panose="020B0604030504040204" pitchFamily="34" charset="0"/>
              </a:rPr>
              <a:t>Utveckling av praxis</a:t>
            </a:r>
          </a:p>
          <a:p>
            <a:pPr defTabSz="914377" fontAlgn="base">
              <a:buFont typeface="Arial" panose="020B0604020202020204" pitchFamily="34" charset="0"/>
              <a:buChar char="•"/>
              <a:defRPr/>
            </a:pPr>
            <a:r>
              <a:rPr lang="sv-FI" sz="900" dirty="0">
                <a:solidFill>
                  <a:prstClr val="black"/>
                </a:solidFill>
                <a:latin typeface="Verdana" panose="020B0604030504040204" pitchFamily="34" charset="0"/>
                <a:ea typeface="Verdana" panose="020B0604030504040204" pitchFamily="34" charset="0"/>
              </a:rPr>
              <a:t> Utskriftsavgifterna för nödvändiga handlingar som gäller sysselsättning, utkomst, invandring eller sociala förmåner tas bort.</a:t>
            </a:r>
          </a:p>
          <a:p>
            <a:pPr defTabSz="914377" fontAlgn="base">
              <a:buFont typeface="Arial" panose="020B0604020202020204" pitchFamily="34" charset="0"/>
              <a:buChar char="•"/>
              <a:defRPr/>
            </a:pPr>
            <a:r>
              <a:rPr lang="sv-FI" sz="900" dirty="0">
                <a:solidFill>
                  <a:prstClr val="black"/>
                </a:solidFill>
                <a:latin typeface="Verdana" panose="020B0604030504040204" pitchFamily="34" charset="0"/>
                <a:ea typeface="Verdana" panose="020B0604030504040204" pitchFamily="34" charset="0"/>
              </a:rPr>
              <a:t>En ökning av kontinuerligt digitalt stöd föreslås i budgeten. </a:t>
            </a:r>
          </a:p>
          <a:p>
            <a:pPr defTabSz="914377" fontAlgn="base">
              <a:buFont typeface="Arial" panose="020B0604020202020204" pitchFamily="34" charset="0"/>
              <a:buChar char="•"/>
              <a:defRPr/>
            </a:pPr>
            <a:r>
              <a:rPr lang="sv-FI" sz="900" dirty="0">
                <a:solidFill>
                  <a:prstClr val="black"/>
                </a:solidFill>
                <a:latin typeface="Verdana" panose="020B0604030504040204" pitchFamily="34" charset="0"/>
                <a:ea typeface="Verdana" panose="020B0604030504040204" pitchFamily="34" charset="0"/>
              </a:rPr>
              <a:t>De ofärdiga anvisningarna om gemensamma, jämlika sätt att verka i bibliotekslokalerna färdigställs och tas i bruk.  </a:t>
            </a:r>
          </a:p>
          <a:p>
            <a:pPr defTabSz="914377" fontAlgn="base">
              <a:buFont typeface="Arial" panose="020B0604020202020204" pitchFamily="34" charset="0"/>
              <a:buChar char="•"/>
              <a:defRPr/>
            </a:pPr>
            <a:r>
              <a:rPr lang="sv-FI" sz="900" dirty="0">
                <a:solidFill>
                  <a:prstClr val="black"/>
                </a:solidFill>
                <a:latin typeface="Verdana" panose="020B0604030504040204" pitchFamily="34" charset="0"/>
                <a:ea typeface="Verdana" panose="020B0604030504040204" pitchFamily="34" charset="0"/>
              </a:rPr>
              <a:t>Det befintliga läskunnighetsarbetet fortsätter och samarbetet inom kommunen och med föreningarna främjas.</a:t>
            </a:r>
          </a:p>
        </p:txBody>
      </p:sp>
      <p:sp>
        <p:nvSpPr>
          <p:cNvPr id="6" name="TextBox 5">
            <a:extLst>
              <a:ext uri="{FF2B5EF4-FFF2-40B4-BE49-F238E27FC236}">
                <a16:creationId xmlns:a16="http://schemas.microsoft.com/office/drawing/2014/main" id="{D95AC5A9-45BB-C62A-5C0F-7E4D411ED3FF}"/>
              </a:ext>
            </a:extLst>
          </p:cNvPr>
          <p:cNvSpPr txBox="1"/>
          <p:nvPr/>
        </p:nvSpPr>
        <p:spPr>
          <a:xfrm>
            <a:off x="9542646" y="2181169"/>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Aptos" panose="020B0004020202020204" pitchFamily="34" charset="0"/>
              </a:rPr>
              <a:t>    FORTLÖPANDE</a:t>
            </a: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90" y="2268863"/>
            <a:ext cx="164607"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598698" y="3616308"/>
            <a:ext cx="2615935"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Aptos" panose="020B0004020202020204" pitchFamily="34" charset="0"/>
              </a:rPr>
              <a:t>    </a:t>
            </a:r>
            <a:r>
              <a:rPr lang="sv-FI" sz="1800" dirty="0">
                <a:solidFill>
                  <a:srgbClr val="83C9F0"/>
                </a:solidFill>
                <a:latin typeface="Aptos" panose="020B0004020202020204" pitchFamily="34" charset="0"/>
              </a:rPr>
              <a:t>KORT </a:t>
            </a:r>
            <a:r>
              <a:rPr lang="sv-FI" sz="800" i="1" dirty="0">
                <a:solidFill>
                  <a:srgbClr val="83C9F0"/>
                </a:solidFill>
                <a:latin typeface="Aptos" panose="020B0004020202020204" pitchFamily="34" charset="0"/>
              </a:rPr>
              <a:t>GENAST, INOM ETT ÅR</a:t>
            </a: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7"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Aptos" panose="020B0004020202020204" pitchFamily="34" charset="0"/>
              </a:rPr>
              <a:t>LÅNG </a:t>
            </a:r>
            <a:r>
              <a:rPr lang="sv-FI" sz="800" i="1" dirty="0">
                <a:solidFill>
                  <a:srgbClr val="83C9F0"/>
                </a:solidFill>
                <a:latin typeface="Aptos" panose="020B0004020202020204" pitchFamily="34" charset="0"/>
              </a:rPr>
              <a:t>4–10 ÅR</a:t>
            </a: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5" y="3863676"/>
            <a:ext cx="2698559"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Aptos" panose="020B0004020202020204" pitchFamily="34" charset="0"/>
              </a:rPr>
              <a:t>MEDELLÅNG </a:t>
            </a:r>
            <a:r>
              <a:rPr lang="sv-FI" sz="800" i="1" dirty="0">
                <a:solidFill>
                  <a:srgbClr val="83C9F0"/>
                </a:solidFill>
                <a:latin typeface="Aptos" panose="020B0004020202020204" pitchFamily="34" charset="0"/>
              </a:rPr>
              <a:t>1–3 ÅR</a:t>
            </a: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7" y="3674930"/>
            <a:ext cx="164607"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3" y="3924729"/>
            <a:ext cx="164607"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3" y="4206086"/>
            <a:ext cx="164607"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571122" y="3340349"/>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Aptos" panose="020B0004020202020204" pitchFamily="34" charset="0"/>
              </a:rPr>
              <a:t>    FORTLÖPANDE</a:t>
            </a: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7" y="3406338"/>
            <a:ext cx="164607"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625813" y="4923759"/>
            <a:ext cx="2615935"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Aptos" panose="020B0004020202020204" pitchFamily="34" charset="0"/>
              </a:rPr>
              <a:t>    </a:t>
            </a:r>
            <a:r>
              <a:rPr lang="sv-FI" sz="1800" dirty="0">
                <a:solidFill>
                  <a:srgbClr val="83C9F0"/>
                </a:solidFill>
                <a:latin typeface="Aptos" panose="020B0004020202020204" pitchFamily="34" charset="0"/>
              </a:rPr>
              <a:t>KORT </a:t>
            </a:r>
            <a:r>
              <a:rPr lang="sv-FI" sz="800" i="1" dirty="0">
                <a:solidFill>
                  <a:srgbClr val="83C9F0"/>
                </a:solidFill>
                <a:latin typeface="Aptos" panose="020B0004020202020204" pitchFamily="34" charset="0"/>
              </a:rPr>
              <a:t>GENAST, INOM ETT ÅR</a:t>
            </a: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450664"/>
            <a:ext cx="2935027"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Aptos" panose="020B0004020202020204" pitchFamily="34" charset="0"/>
              </a:rPr>
              <a:t>LÅNG </a:t>
            </a:r>
            <a:r>
              <a:rPr lang="sv-FI" sz="800" i="1" dirty="0">
                <a:solidFill>
                  <a:srgbClr val="83C9F0"/>
                </a:solidFill>
                <a:latin typeface="Aptos" panose="020B0004020202020204" pitchFamily="34" charset="0"/>
              </a:rPr>
              <a:t>4–10 ÅR</a:t>
            </a: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5" y="5194440"/>
            <a:ext cx="2698559"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Aptos" panose="020B0004020202020204" pitchFamily="34" charset="0"/>
              </a:rPr>
              <a:t>MEDELLÅNG </a:t>
            </a:r>
            <a:r>
              <a:rPr lang="sv-FI" sz="800" i="1" dirty="0">
                <a:solidFill>
                  <a:srgbClr val="83C9F0"/>
                </a:solidFill>
                <a:latin typeface="Aptos" panose="020B0004020202020204" pitchFamily="34" charset="0"/>
              </a:rPr>
              <a:t>1–3 ÅR</a:t>
            </a: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7" y="5030186"/>
            <a:ext cx="164607"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3" y="5279986"/>
            <a:ext cx="164607"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3" y="5561342"/>
            <a:ext cx="164607"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592821" y="4660113"/>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Aptos" panose="020B0004020202020204" pitchFamily="34" charset="0"/>
              </a:rPr>
              <a:t>    FORTLÖPANDE</a:t>
            </a: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7" y="4761595"/>
            <a:ext cx="164607" cy="170703"/>
          </a:xfrm>
          <a:prstGeom prst="rect">
            <a:avLst/>
          </a:prstGeom>
        </p:spPr>
      </p:pic>
      <p:pic>
        <p:nvPicPr>
          <p:cNvPr id="49" name="Graphic 48" descr="Checkmark with solid fill">
            <a:extLst>
              <a:ext uri="{FF2B5EF4-FFF2-40B4-BE49-F238E27FC236}">
                <a16:creationId xmlns:a16="http://schemas.microsoft.com/office/drawing/2014/main" id="{BFB89D68-68C0-64E7-D209-59F4BB5EC4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7020" y="3837109"/>
            <a:ext cx="341587" cy="341587"/>
          </a:xfrm>
          <a:prstGeom prst="rect">
            <a:avLst/>
          </a:prstGeom>
        </p:spPr>
      </p:pic>
      <p:pic>
        <p:nvPicPr>
          <p:cNvPr id="31" name="Graphic 48" descr="Checkmark with solid fill">
            <a:extLst>
              <a:ext uri="{FF2B5EF4-FFF2-40B4-BE49-F238E27FC236}">
                <a16:creationId xmlns:a16="http://schemas.microsoft.com/office/drawing/2014/main" id="{71EFAE37-1E72-193E-97E0-DBB1C63C68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93755" y="2733821"/>
            <a:ext cx="341587" cy="341587"/>
          </a:xfrm>
          <a:prstGeom prst="rect">
            <a:avLst/>
          </a:prstGeom>
        </p:spPr>
      </p:pic>
      <p:pic>
        <p:nvPicPr>
          <p:cNvPr id="68" name="Graphic 48" descr="Checkmark with solid fill">
            <a:extLst>
              <a:ext uri="{FF2B5EF4-FFF2-40B4-BE49-F238E27FC236}">
                <a16:creationId xmlns:a16="http://schemas.microsoft.com/office/drawing/2014/main" id="{1F32962E-DCFA-A46F-4D1E-1621E9AA9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9472" y="5229073"/>
            <a:ext cx="341587" cy="341587"/>
          </a:xfrm>
          <a:prstGeom prst="rect">
            <a:avLst/>
          </a:prstGeom>
        </p:spPr>
      </p:pic>
      <p:pic>
        <p:nvPicPr>
          <p:cNvPr id="69" name="Graphic 48" descr="Checkmark with solid fill">
            <a:extLst>
              <a:ext uri="{FF2B5EF4-FFF2-40B4-BE49-F238E27FC236}">
                <a16:creationId xmlns:a16="http://schemas.microsoft.com/office/drawing/2014/main" id="{A07946D1-B813-FB7A-385B-ECCA2ABE0B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7020" y="3378037"/>
            <a:ext cx="341587" cy="341587"/>
          </a:xfrm>
          <a:prstGeom prst="rect">
            <a:avLst/>
          </a:prstGeom>
        </p:spPr>
      </p:pic>
      <p:pic>
        <p:nvPicPr>
          <p:cNvPr id="70" name="Graphic 48" descr="Checkmark with solid fill">
            <a:extLst>
              <a:ext uri="{FF2B5EF4-FFF2-40B4-BE49-F238E27FC236}">
                <a16:creationId xmlns:a16="http://schemas.microsoft.com/office/drawing/2014/main" id="{CA8549D4-F10A-5D9C-2A1A-BC755F1D67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9552" y="2422001"/>
            <a:ext cx="341587" cy="341587"/>
          </a:xfrm>
          <a:prstGeom prst="rect">
            <a:avLst/>
          </a:prstGeom>
        </p:spPr>
      </p:pic>
      <p:pic>
        <p:nvPicPr>
          <p:cNvPr id="71" name="Graphic 48" descr="Checkmark with solid fill">
            <a:extLst>
              <a:ext uri="{FF2B5EF4-FFF2-40B4-BE49-F238E27FC236}">
                <a16:creationId xmlns:a16="http://schemas.microsoft.com/office/drawing/2014/main" id="{75CAFDD8-53A2-0FCB-9C80-9CF265A300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0037" y="2149028"/>
            <a:ext cx="341587" cy="341587"/>
          </a:xfrm>
          <a:prstGeom prst="rect">
            <a:avLst/>
          </a:prstGeom>
        </p:spPr>
      </p:pic>
      <p:sp>
        <p:nvSpPr>
          <p:cNvPr id="72" name="TextBox 13">
            <a:extLst>
              <a:ext uri="{FF2B5EF4-FFF2-40B4-BE49-F238E27FC236}">
                <a16:creationId xmlns:a16="http://schemas.microsoft.com/office/drawing/2014/main" id="{B33A19B9-951F-B8A3-85F8-CBBABFD66059}"/>
              </a:ext>
            </a:extLst>
          </p:cNvPr>
          <p:cNvSpPr txBox="1"/>
          <p:nvPr/>
        </p:nvSpPr>
        <p:spPr>
          <a:xfrm>
            <a:off x="6082832" y="3293532"/>
            <a:ext cx="1749503" cy="784830"/>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44" indent="-285744" defTabSz="914377">
              <a:buFont typeface="Arial" panose="020B0604020202020204" pitchFamily="34" charset="0"/>
              <a:buChar char="•"/>
              <a:defRPr/>
            </a:pPr>
            <a:r>
              <a:rPr lang="sv-FI" sz="900" dirty="0">
                <a:solidFill>
                  <a:prstClr val="black"/>
                </a:solidFill>
                <a:latin typeface="Verdana" panose="020B0604030504040204" pitchFamily="34" charset="0"/>
                <a:ea typeface="Verdana" panose="020B0604030504040204" pitchFamily="34" charset="0"/>
              </a:rPr>
              <a:t>Antal deltagare</a:t>
            </a:r>
          </a:p>
          <a:p>
            <a:pPr marL="285744" indent="-285744" defTabSz="914377">
              <a:buFont typeface="Arial" panose="020B0604020202020204" pitchFamily="34" charset="0"/>
              <a:buChar char="•"/>
              <a:defRPr/>
            </a:pPr>
            <a:r>
              <a:rPr lang="sv-FI" sz="900" dirty="0">
                <a:solidFill>
                  <a:prstClr val="black"/>
                </a:solidFill>
                <a:latin typeface="Verdana" panose="020B0604030504040204" pitchFamily="34" charset="0"/>
                <a:ea typeface="Verdana" panose="020B0604030504040204" pitchFamily="34" charset="0"/>
              </a:rPr>
              <a:t>Direkt respons</a:t>
            </a:r>
          </a:p>
          <a:p>
            <a:pPr marL="285744" indent="-285744" defTabSz="914377">
              <a:buFont typeface="Arial" panose="020B0604020202020204" pitchFamily="34" charset="0"/>
              <a:buChar char="•"/>
              <a:defRPr/>
            </a:pPr>
            <a:r>
              <a:rPr lang="sv-FI" sz="900" dirty="0">
                <a:solidFill>
                  <a:prstClr val="black"/>
                </a:solidFill>
                <a:latin typeface="Verdana" panose="020B0604030504040204" pitchFamily="34" charset="0"/>
                <a:ea typeface="Verdana" panose="020B0604030504040204" pitchFamily="34" charset="0"/>
              </a:rPr>
              <a:t>Kort enkät efter evenemanget</a:t>
            </a:r>
          </a:p>
          <a:p>
            <a:pPr marL="285744" indent="-285744" defTabSz="914377">
              <a:buFont typeface="Arial" panose="020B0604020202020204" pitchFamily="34" charset="0"/>
              <a:buChar char="•"/>
              <a:defRPr/>
            </a:pPr>
            <a:endParaRPr lang="fi-FI" sz="900" dirty="0">
              <a:solidFill>
                <a:prstClr val="black"/>
              </a:solidFill>
              <a:latin typeface="Verdana" panose="020B0604030504040204" pitchFamily="34" charset="0"/>
              <a:ea typeface="Verdana" panose="020B0604030504040204" pitchFamily="34" charset="0"/>
            </a:endParaRPr>
          </a:p>
        </p:txBody>
      </p:sp>
      <p:sp>
        <p:nvSpPr>
          <p:cNvPr id="73" name="TextBox 13">
            <a:extLst>
              <a:ext uri="{FF2B5EF4-FFF2-40B4-BE49-F238E27FC236}">
                <a16:creationId xmlns:a16="http://schemas.microsoft.com/office/drawing/2014/main" id="{11E1B7C7-2734-4054-5D40-66291117AABE}"/>
              </a:ext>
            </a:extLst>
          </p:cNvPr>
          <p:cNvSpPr txBox="1"/>
          <p:nvPr/>
        </p:nvSpPr>
        <p:spPr>
          <a:xfrm>
            <a:off x="6087005" y="4566342"/>
            <a:ext cx="2214619" cy="784830"/>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44" indent="-285744" defTabSz="914377">
              <a:buFont typeface="Arial" panose="020B0604020202020204" pitchFamily="34" charset="0"/>
              <a:buChar char="•"/>
              <a:defRPr/>
            </a:pPr>
            <a:r>
              <a:rPr lang="sv-FI" sz="900" dirty="0">
                <a:solidFill>
                  <a:prstClr val="black"/>
                </a:solidFill>
                <a:latin typeface="Verdana" panose="020B0604030504040204" pitchFamily="34" charset="0"/>
                <a:ea typeface="Verdana" panose="020B0604030504040204" pitchFamily="34" charset="0"/>
              </a:rPr>
              <a:t>Uppföljning av behovet av digitalt stöd</a:t>
            </a:r>
          </a:p>
          <a:p>
            <a:pPr marL="285744" indent="-285744" defTabSz="914377">
              <a:buFont typeface="Arial" panose="020B0604020202020204" pitchFamily="34" charset="0"/>
              <a:buChar char="•"/>
              <a:defRPr/>
            </a:pPr>
            <a:r>
              <a:rPr lang="sv-FI" sz="900" dirty="0">
                <a:solidFill>
                  <a:prstClr val="black"/>
                </a:solidFill>
                <a:latin typeface="Verdana" panose="020B0604030504040204" pitchFamily="34" charset="0"/>
                <a:ea typeface="Verdana" panose="020B0604030504040204" pitchFamily="34" charset="0"/>
              </a:rPr>
              <a:t>Direkt respons</a:t>
            </a:r>
          </a:p>
          <a:p>
            <a:pPr marL="285744" indent="-285744" defTabSz="914377">
              <a:buFont typeface="Arial" panose="020B0604020202020204" pitchFamily="34" charset="0"/>
              <a:buChar char="•"/>
              <a:defRPr/>
            </a:pPr>
            <a:r>
              <a:rPr lang="sv-FI" sz="900" dirty="0">
                <a:solidFill>
                  <a:prstClr val="black"/>
                </a:solidFill>
                <a:latin typeface="Verdana" panose="020B0604030504040204" pitchFamily="34" charset="0"/>
                <a:ea typeface="Verdana" panose="020B0604030504040204" pitchFamily="34" charset="0"/>
              </a:rPr>
              <a:t>Samarbetets omfattning</a:t>
            </a:r>
          </a:p>
          <a:p>
            <a:pPr marL="285744" indent="-285744" defTabSz="914377">
              <a:buFont typeface="Arial" panose="020B0604020202020204" pitchFamily="34" charset="0"/>
              <a:buChar char="•"/>
              <a:defRPr/>
            </a:pPr>
            <a:endParaRPr lang="fi-FI" sz="900" dirty="0">
              <a:solidFill>
                <a:prstClr val="black"/>
              </a:solidFill>
              <a:latin typeface="Verdana" panose="020B0604030504040204" pitchFamily="34" charset="0"/>
              <a:ea typeface="Verdana" panose="020B0604030504040204" pitchFamily="34" charset="0"/>
            </a:endParaRPr>
          </a:p>
        </p:txBody>
      </p:sp>
      <p:pic>
        <p:nvPicPr>
          <p:cNvPr id="16" name="Graphic 48" descr="Checkmark with solid fill">
            <a:extLst>
              <a:ext uri="{FF2B5EF4-FFF2-40B4-BE49-F238E27FC236}">
                <a16:creationId xmlns:a16="http://schemas.microsoft.com/office/drawing/2014/main" id="{44CB803A-E7D7-20E3-4FEF-4796FE99FA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2920" y="3294020"/>
            <a:ext cx="341587" cy="341587"/>
          </a:xfrm>
          <a:prstGeom prst="rect">
            <a:avLst/>
          </a:prstGeom>
        </p:spPr>
      </p:pic>
      <p:pic>
        <p:nvPicPr>
          <p:cNvPr id="57" name="Graphic 48" descr="Checkmark with solid fill">
            <a:extLst>
              <a:ext uri="{FF2B5EF4-FFF2-40B4-BE49-F238E27FC236}">
                <a16:creationId xmlns:a16="http://schemas.microsoft.com/office/drawing/2014/main" id="{301D8049-AA2B-E056-E154-29C85DA188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9552" y="4916005"/>
            <a:ext cx="341587" cy="341587"/>
          </a:xfrm>
          <a:prstGeom prst="rect">
            <a:avLst/>
          </a:prstGeom>
        </p:spPr>
      </p:pic>
      <p:pic>
        <p:nvPicPr>
          <p:cNvPr id="67" name="Graphic 48" descr="Checkmark with solid fill">
            <a:extLst>
              <a:ext uri="{FF2B5EF4-FFF2-40B4-BE49-F238E27FC236}">
                <a16:creationId xmlns:a16="http://schemas.microsoft.com/office/drawing/2014/main" id="{A322D137-D9C9-932C-B185-106C2803D0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1913" y="4618572"/>
            <a:ext cx="341587" cy="341587"/>
          </a:xfrm>
          <a:prstGeom prst="rect">
            <a:avLst/>
          </a:prstGeom>
        </p:spPr>
      </p:pic>
      <p:pic>
        <p:nvPicPr>
          <p:cNvPr id="74" name="Graphic 48" descr="Checkmark with solid fill">
            <a:extLst>
              <a:ext uri="{FF2B5EF4-FFF2-40B4-BE49-F238E27FC236}">
                <a16:creationId xmlns:a16="http://schemas.microsoft.com/office/drawing/2014/main" id="{12EBB2D7-30BA-6ACE-65A3-F0E8F5E433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2483" y="3560437"/>
            <a:ext cx="341587" cy="341587"/>
          </a:xfrm>
          <a:prstGeom prst="rect">
            <a:avLst/>
          </a:prstGeom>
        </p:spPr>
      </p:pic>
      <p:sp>
        <p:nvSpPr>
          <p:cNvPr id="12" name="TextBox 11">
            <a:extLst>
              <a:ext uri="{FF2B5EF4-FFF2-40B4-BE49-F238E27FC236}">
                <a16:creationId xmlns:a16="http://schemas.microsoft.com/office/drawing/2014/main" id="{1AD2B7CC-E587-2A99-1D28-4395312C8AB0}"/>
              </a:ext>
            </a:extLst>
          </p:cNvPr>
          <p:cNvSpPr txBox="1"/>
          <p:nvPr/>
        </p:nvSpPr>
        <p:spPr>
          <a:xfrm>
            <a:off x="6527286" y="684530"/>
            <a:ext cx="2264353" cy="461665"/>
          </a:xfrm>
          <a:prstGeom prst="rect">
            <a:avLst/>
          </a:prstGeom>
          <a:noFill/>
        </p:spPr>
        <p:txBody>
          <a:bodyPr wrap="square">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200" dirty="0">
                <a:solidFill>
                  <a:prstClr val="black"/>
                </a:solidFill>
                <a:latin typeface="Verdana" panose="020B0604030504040204" pitchFamily="34" charset="0"/>
                <a:ea typeface="Verdana" panose="020B0604030504040204" pitchFamily="34" charset="0"/>
              </a:rPr>
              <a:t>Kimito, Dalsbruk, Västanfjärd &amp; Hitis</a:t>
            </a:r>
          </a:p>
        </p:txBody>
      </p:sp>
      <p:sp>
        <p:nvSpPr>
          <p:cNvPr id="75" name="TextBox 74">
            <a:extLst>
              <a:ext uri="{FF2B5EF4-FFF2-40B4-BE49-F238E27FC236}">
                <a16:creationId xmlns:a16="http://schemas.microsoft.com/office/drawing/2014/main" id="{DE61ED77-A1AC-1E16-E087-C00ED4E9171C}"/>
              </a:ext>
            </a:extLst>
          </p:cNvPr>
          <p:cNvSpPr txBox="1"/>
          <p:nvPr/>
        </p:nvSpPr>
        <p:spPr>
          <a:xfrm>
            <a:off x="9652391" y="361106"/>
            <a:ext cx="2458060" cy="1247265"/>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200" b="1" dirty="0">
                <a:solidFill>
                  <a:prstClr val="black"/>
                </a:solidFill>
                <a:latin typeface="Verdana" panose="020B0604030504040204" pitchFamily="34" charset="0"/>
                <a:ea typeface="Verdana" panose="020B0604030504040204" pitchFamily="34" charset="0"/>
              </a:rPr>
              <a:t>Kimitoöns bibliotek:  </a:t>
            </a:r>
            <a:r>
              <a:rPr lang="sv-FI" sz="1051" dirty="0">
                <a:solidFill>
                  <a:prstClr val="black"/>
                </a:solidFill>
                <a:latin typeface="Aptos" panose="020B0004020202020204" pitchFamily="34" charset="0"/>
                <a:ea typeface="Verdana" panose="020B0604030504040204" pitchFamily="34" charset="0"/>
              </a:rPr>
              <a:t>Alla anställda förbinder sig till löftena i sina dagliga arbetsuppgifter. Ansvariga personer är i synnerhet: de som ansvarar för kommunikation och evenemang samt biblioteksdirektören.</a:t>
            </a:r>
          </a:p>
          <a:p>
            <a:pPr defTabSz="914377">
              <a:defRPr/>
            </a:pPr>
            <a:endParaRPr lang="fi-FI" sz="1051" dirty="0">
              <a:solidFill>
                <a:prstClr val="black"/>
              </a:solidFill>
              <a:latin typeface="Verdana" panose="020B0604030504040204" pitchFamily="34" charset="0"/>
              <a:ea typeface="Verdana" panose="020B0604030504040204" pitchFamily="34" charset="0"/>
            </a:endParaRPr>
          </a:p>
        </p:txBody>
      </p:sp>
      <p:pic>
        <p:nvPicPr>
          <p:cNvPr id="11" name="Picture 2">
            <a:extLst>
              <a:ext uri="{FF2B5EF4-FFF2-40B4-BE49-F238E27FC236}">
                <a16:creationId xmlns:a16="http://schemas.microsoft.com/office/drawing/2014/main" id="{B9716F26-0A13-D57C-A9D9-3FCB6A15D0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887" y="6320612"/>
            <a:ext cx="1036143" cy="4881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62C930CD-A6A2-0861-2D20-202F77F963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5683" y="6291563"/>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a16="http://schemas.microsoft.com/office/drawing/2014/main" id="{1EC0D62E-D29F-10C1-5406-936DFFCC933A}"/>
              </a:ext>
            </a:extLst>
          </p:cNvPr>
          <p:cNvPicPr>
            <a:picLocks noChangeAspect="1"/>
          </p:cNvPicPr>
          <p:nvPr/>
        </p:nvPicPr>
        <p:blipFill>
          <a:blip r:embed="rId9"/>
          <a:stretch>
            <a:fillRect/>
          </a:stretch>
        </p:blipFill>
        <p:spPr>
          <a:xfrm>
            <a:off x="10186755" y="6211145"/>
            <a:ext cx="1844189" cy="643795"/>
          </a:xfrm>
          <a:prstGeom prst="rect">
            <a:avLst/>
          </a:prstGeom>
        </p:spPr>
      </p:pic>
    </p:spTree>
    <p:extLst>
      <p:ext uri="{BB962C8B-B14F-4D97-AF65-F5344CB8AC3E}">
        <p14:creationId xmlns:p14="http://schemas.microsoft.com/office/powerpoint/2010/main" val="105612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29"/>
            <a:ext cx="10800000" cy="462899"/>
          </a:xfrm>
        </p:spPr>
        <p:txBody>
          <a:bodyPr>
            <a:norm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2000" dirty="0">
                <a:solidFill>
                  <a:schemeClr val="accent6"/>
                </a:solidFill>
              </a:rPr>
              <a:t>BIBLIOTEKETS HÅLLBARHETSLÖFTE OCH ÅTGÄRDER</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3"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2" y="1768951"/>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3"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1" y="127652"/>
            <a:ext cx="2458060"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7FC200"/>
                </a:solidFill>
                <a:latin typeface="Verdana"/>
              </a:rPr>
              <a:t>HÅLLBARHETSLÖFTE </a:t>
            </a:r>
          </a:p>
        </p:txBody>
      </p:sp>
      <p:sp>
        <p:nvSpPr>
          <p:cNvPr id="30" name="Rectangle 29">
            <a:extLst>
              <a:ext uri="{FF2B5EF4-FFF2-40B4-BE49-F238E27FC236}">
                <a16:creationId xmlns:a16="http://schemas.microsoft.com/office/drawing/2014/main" id="{F2D854E2-EF8B-0366-45FC-9FC0E5580F77}"/>
              </a:ext>
            </a:extLst>
          </p:cNvPr>
          <p:cNvSpPr/>
          <p:nvPr/>
        </p:nvSpPr>
        <p:spPr>
          <a:xfrm>
            <a:off x="92432"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fontAlgn="base">
              <a:defRPr/>
            </a:pPr>
            <a:r>
              <a:rPr lang="sv-FI" sz="1800" dirty="0">
                <a:solidFill>
                  <a:prstClr val="black"/>
                </a:solidFill>
                <a:latin typeface="Verdana" panose="020B0604030504040204" pitchFamily="34" charset="0"/>
                <a:ea typeface="Verdana" panose="020B0604030504040204" pitchFamily="34" charset="0"/>
              </a:rPr>
              <a:t>I vårt bibliotek ska man kunna finna lugn och ro.</a:t>
            </a:r>
          </a:p>
        </p:txBody>
      </p:sp>
      <p:sp>
        <p:nvSpPr>
          <p:cNvPr id="28" name="Rectangle 27">
            <a:extLst>
              <a:ext uri="{FF2B5EF4-FFF2-40B4-BE49-F238E27FC236}">
                <a16:creationId xmlns:a16="http://schemas.microsoft.com/office/drawing/2014/main" id="{92D306D7-2011-64DC-1EAF-09A1AFB8FC2E}"/>
              </a:ext>
            </a:extLst>
          </p:cNvPr>
          <p:cNvSpPr/>
          <p:nvPr/>
        </p:nvSpPr>
        <p:spPr>
          <a:xfrm>
            <a:off x="9740033" y="200433"/>
            <a:ext cx="2301948"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800" i="1" dirty="0">
                <a:solidFill>
                  <a:srgbClr val="FFEB44"/>
                </a:solidFill>
                <a:latin typeface="Verdana"/>
              </a:rPr>
              <a:t>BIBLIOTEK OCH ANSVARSPERSONER</a:t>
            </a: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1"/>
            <a:ext cx="3043835" cy="1108755"/>
          </a:xfrm>
          <a:prstGeom prst="rect">
            <a:avLst/>
          </a:prstGeom>
          <a:ln w="38100">
            <a:solidFill>
              <a:schemeClr val="accent4"/>
            </a:solidFill>
          </a:ln>
        </p:spPr>
        <p:txBody>
          <a:bodyPr vert="horz" lIns="0" tIns="0" rIns="0" bIns="0" rtlCol="0">
            <a:no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lnSpc>
                <a:spcPct val="150000"/>
              </a:lnSpc>
              <a:defRPr/>
            </a:pPr>
            <a:r>
              <a:rPr lang="sv-FI" sz="1600" dirty="0">
                <a:solidFill>
                  <a:srgbClr val="000000"/>
                </a:solidFill>
                <a:latin typeface="Verdana"/>
              </a:rPr>
              <a:t> </a:t>
            </a:r>
            <a:r>
              <a:rPr lang="sv-FI" sz="1400" dirty="0">
                <a:solidFill>
                  <a:srgbClr val="34B98B"/>
                </a:solidFill>
                <a:latin typeface="Verdana"/>
              </a:rPr>
              <a:t>ATT BEAKTA</a:t>
            </a:r>
          </a:p>
        </p:txBody>
      </p:sp>
      <p:sp>
        <p:nvSpPr>
          <p:cNvPr id="39" name="TextBox 38">
            <a:extLst>
              <a:ext uri="{FF2B5EF4-FFF2-40B4-BE49-F238E27FC236}">
                <a16:creationId xmlns:a16="http://schemas.microsoft.com/office/drawing/2014/main" id="{D75E1F96-191C-B313-0E01-61C325D665F6}"/>
              </a:ext>
            </a:extLst>
          </p:cNvPr>
          <p:cNvSpPr txBox="1"/>
          <p:nvPr/>
        </p:nvSpPr>
        <p:spPr>
          <a:xfrm>
            <a:off x="9585150" y="2455685"/>
            <a:ext cx="2615935"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    </a:t>
            </a:r>
            <a:r>
              <a:rPr lang="sv-FI" sz="1800" dirty="0">
                <a:solidFill>
                  <a:srgbClr val="83C9F0"/>
                </a:solidFill>
                <a:latin typeface="Verdana"/>
              </a:rPr>
              <a:t>KORT </a:t>
            </a:r>
            <a:r>
              <a:rPr lang="sv-FI" sz="800" i="1" dirty="0">
                <a:solidFill>
                  <a:srgbClr val="83C9F0"/>
                </a:solidFill>
                <a:latin typeface="Verdana"/>
              </a:rPr>
              <a:t>GENAST, INOM ETT ÅR</a:t>
            </a: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7"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LÅNG </a:t>
            </a:r>
            <a:r>
              <a:rPr lang="sv-FI" sz="800" i="1" dirty="0">
                <a:solidFill>
                  <a:srgbClr val="83C9F0"/>
                </a:solidFill>
                <a:latin typeface="Verdana"/>
              </a:rPr>
              <a:t>4–10 ÅR</a:t>
            </a: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8" y="2726202"/>
            <a:ext cx="2698559"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MEDELLÅNG </a:t>
            </a:r>
            <a:r>
              <a:rPr lang="sv-FI" sz="800" i="1" dirty="0">
                <a:solidFill>
                  <a:srgbClr val="83C9F0"/>
                </a:solidFill>
                <a:latin typeface="Verdana"/>
              </a:rPr>
              <a:t>1–3 ÅR</a:t>
            </a:r>
          </a:p>
        </p:txBody>
      </p:sp>
      <p:sp>
        <p:nvSpPr>
          <p:cNvPr id="42" name="TextBox 41">
            <a:extLst>
              <a:ext uri="{FF2B5EF4-FFF2-40B4-BE49-F238E27FC236}">
                <a16:creationId xmlns:a16="http://schemas.microsoft.com/office/drawing/2014/main" id="{7FE77C2E-3F5D-8AD7-8DFF-76CBCD817339}"/>
              </a:ext>
            </a:extLst>
          </p:cNvPr>
          <p:cNvSpPr txBox="1"/>
          <p:nvPr/>
        </p:nvSpPr>
        <p:spPr>
          <a:xfrm>
            <a:off x="145901" y="1759513"/>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ÅTGÄRD</a:t>
            </a: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3" y="3528102"/>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900" y="5343331"/>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6" y="2264009"/>
            <a:ext cx="198661" cy="340563"/>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5" cy="407735"/>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8" y="2415402"/>
            <a:ext cx="164607"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8" y="2845338"/>
            <a:ext cx="164607"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90" y="2537454"/>
            <a:ext cx="164607"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6" y="2787254"/>
            <a:ext cx="164607"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6" y="3068610"/>
            <a:ext cx="164607"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9" y="1809470"/>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EFFEKT</a:t>
            </a: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61" y="1628312"/>
            <a:ext cx="2615935" cy="523220"/>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TID FÖR GENOMFÖRANDE:</a:t>
            </a: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6" y="4007708"/>
            <a:ext cx="407735" cy="407735"/>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780496"/>
            <a:ext cx="164607"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4181857"/>
            <a:ext cx="164607"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5" y="3647601"/>
            <a:ext cx="198661" cy="340563"/>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8" y="1766014"/>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5" y="1780445"/>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MÄTARE</a:t>
            </a: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28995" y="401988"/>
            <a:ext cx="2301948" cy="1108755"/>
          </a:xfrm>
          <a:prstGeom prst="rect">
            <a:avLst/>
          </a:prstGeom>
          <a:ln w="3175">
            <a:solidFill>
              <a:schemeClr val="accent4"/>
            </a:solidFill>
          </a:ln>
        </p:spPr>
        <p:txBody>
          <a:bodyPr vert="horz" lIns="0" tIns="0" rIns="0" bIns="0" rtlCol="0">
            <a:no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lnSpc>
                <a:spcPct val="150000"/>
              </a:lnSpc>
              <a:defRPr/>
            </a:pPr>
            <a:r>
              <a:rPr lang="sv-FI" sz="1600" dirty="0">
                <a:solidFill>
                  <a:srgbClr val="000000"/>
                </a:solidFill>
                <a:latin typeface="Verdana"/>
              </a:rPr>
              <a:t> </a:t>
            </a:r>
          </a:p>
        </p:txBody>
      </p:sp>
      <p:sp>
        <p:nvSpPr>
          <p:cNvPr id="13" name="TextBox 12">
            <a:extLst>
              <a:ext uri="{FF2B5EF4-FFF2-40B4-BE49-F238E27FC236}">
                <a16:creationId xmlns:a16="http://schemas.microsoft.com/office/drawing/2014/main" id="{D212F96F-0341-EFE1-4051-C98D02CFD37C}"/>
              </a:ext>
            </a:extLst>
          </p:cNvPr>
          <p:cNvSpPr txBox="1"/>
          <p:nvPr/>
        </p:nvSpPr>
        <p:spPr>
          <a:xfrm>
            <a:off x="85827" y="2161709"/>
            <a:ext cx="6081732" cy="1386020"/>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fontAlgn="base">
              <a:defRPr/>
            </a:pPr>
            <a:r>
              <a:rPr lang="sv-FI" sz="1051" b="1" dirty="0">
                <a:solidFill>
                  <a:prstClr val="black"/>
                </a:solidFill>
                <a:latin typeface="Verdana" panose="020B0604030504040204" pitchFamily="34" charset="0"/>
                <a:ea typeface="Verdana" panose="020B0604030504040204" pitchFamily="34" charset="0"/>
              </a:rPr>
              <a:t>Kommunikation</a:t>
            </a:r>
            <a:r>
              <a:rPr lang="sv-FI" sz="1051" dirty="0">
                <a:solidFill>
                  <a:prstClr val="black"/>
                </a:solidFill>
                <a:latin typeface="Verdana" panose="020B0604030504040204" pitchFamily="34" charset="0"/>
                <a:ea typeface="Verdana" panose="020B0604030504040204" pitchFamily="34" charset="0"/>
              </a:rPr>
              <a:t> </a:t>
            </a:r>
          </a:p>
          <a:p>
            <a:pPr defTabSz="914377" fontAlgn="base">
              <a:buFont typeface="Arial" panose="020B0604020202020204" pitchFamily="34" charset="0"/>
              <a:buChar char="•"/>
              <a:defRPr/>
            </a:pPr>
            <a:r>
              <a:rPr lang="sv-FI" sz="1051" dirty="0">
                <a:solidFill>
                  <a:prstClr val="black"/>
                </a:solidFill>
                <a:latin typeface="Verdana" panose="020B0604030504040204" pitchFamily="34" charset="0"/>
                <a:ea typeface="Verdana" panose="020B0604030504040204" pitchFamily="34" charset="0"/>
              </a:rPr>
              <a:t>Man informerar konkret om betydelsen av att lugna ner sig till exempel för hjärnhälsan </a:t>
            </a:r>
          </a:p>
          <a:p>
            <a:pPr defTabSz="914377" fontAlgn="base">
              <a:buFont typeface="Arial" panose="020B0604020202020204" pitchFamily="34" charset="0"/>
              <a:buChar char="•"/>
              <a:defRPr/>
            </a:pPr>
            <a:r>
              <a:rPr lang="sv-FI" sz="1051" dirty="0">
                <a:solidFill>
                  <a:prstClr val="black"/>
                </a:solidFill>
                <a:latin typeface="Verdana" panose="020B0604030504040204" pitchFamily="34" charset="0"/>
                <a:ea typeface="Verdana" panose="020B0604030504040204" pitchFamily="34" charset="0"/>
              </a:rPr>
              <a:t> Man påminner om att lugn kan innebära olika saker för människor </a:t>
            </a:r>
          </a:p>
          <a:p>
            <a:pPr defTabSz="914377" fontAlgn="base">
              <a:buFont typeface="Arial" panose="020B0604020202020204" pitchFamily="34" charset="0"/>
              <a:buChar char="•"/>
              <a:defRPr/>
            </a:pPr>
            <a:r>
              <a:rPr lang="sv-FI" sz="1051" dirty="0">
                <a:solidFill>
                  <a:prstClr val="black"/>
                </a:solidFill>
                <a:latin typeface="Verdana" panose="020B0604030504040204" pitchFamily="34" charset="0"/>
                <a:ea typeface="Verdana" panose="020B0604030504040204" pitchFamily="34" charset="0"/>
              </a:rPr>
              <a:t> Biblioteket som en lugn plats &gt; öppen och avgiftsfri för alla</a:t>
            </a:r>
          </a:p>
          <a:p>
            <a:pPr defTabSz="914377" fontAlgn="base">
              <a:buFont typeface="Arial" panose="020B0604020202020204" pitchFamily="34" charset="0"/>
              <a:buChar char="•"/>
              <a:defRPr/>
            </a:pPr>
            <a:r>
              <a:rPr lang="sv-FI" sz="1051" dirty="0">
                <a:solidFill>
                  <a:prstClr val="black"/>
                </a:solidFill>
                <a:latin typeface="Verdana" panose="020B0604030504040204" pitchFamily="34" charset="0"/>
                <a:ea typeface="Verdana" panose="020B0604030504040204" pitchFamily="34" charset="0"/>
              </a:rPr>
              <a:t>Kommunikationsmaterial från projektet Hållbar utveckling av biblioteken i Sydvästra Finland utnyttjas</a:t>
            </a:r>
          </a:p>
          <a:p>
            <a:pPr defTabSz="914377" fontAlgn="base">
              <a:defRPr/>
            </a:pPr>
            <a:r>
              <a:rPr lang="sv-FI" sz="1051" dirty="0">
                <a:solidFill>
                  <a:prstClr val="black"/>
                </a:solidFill>
                <a:latin typeface="Verdana" panose="020B0604030504040204" pitchFamily="34" charset="0"/>
                <a:ea typeface="Verdana" panose="020B0604030504040204" pitchFamily="34" charset="0"/>
              </a:rPr>
              <a:t> </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78205" y="2153037"/>
            <a:ext cx="1835364" cy="1386020"/>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44" indent="-285744" defTabSz="914377">
              <a:buFont typeface="Arial" panose="020B0604020202020204" pitchFamily="34" charset="0"/>
              <a:buChar char="•"/>
              <a:defRPr/>
            </a:pPr>
            <a:r>
              <a:rPr lang="sv-FI" sz="1051" dirty="0">
                <a:solidFill>
                  <a:prstClr val="black"/>
                </a:solidFill>
                <a:latin typeface="Verdana" panose="020B0604030504040204" pitchFamily="34" charset="0"/>
                <a:ea typeface="Verdana" panose="020B0604030504040204" pitchFamily="34" charset="0"/>
              </a:rPr>
              <a:t>Uppföljning av kommunikationen i sociala medier</a:t>
            </a:r>
          </a:p>
          <a:p>
            <a:pPr marL="285744" indent="-285744" defTabSz="914377">
              <a:buFont typeface="Arial" panose="020B0604020202020204" pitchFamily="34" charset="0"/>
              <a:buChar char="•"/>
              <a:defRPr/>
            </a:pPr>
            <a:r>
              <a:rPr lang="sv-FI" sz="1051" dirty="0">
                <a:solidFill>
                  <a:prstClr val="black"/>
                </a:solidFill>
                <a:latin typeface="Verdana" panose="020B0604030504040204" pitchFamily="34" charset="0"/>
                <a:ea typeface="Verdana" panose="020B0604030504040204" pitchFamily="34" charset="0"/>
              </a:rPr>
              <a:t>Publicerade meddelanden/tidningsartiklar</a:t>
            </a:r>
          </a:p>
          <a:p>
            <a:pPr marL="285744" indent="-285744" defTabSz="914377">
              <a:buFont typeface="Arial" panose="020B0604020202020204" pitchFamily="34" charset="0"/>
              <a:buChar char="•"/>
              <a:defRPr/>
            </a:pPr>
            <a:r>
              <a:rPr lang="sv-FI" sz="1051" dirty="0">
                <a:solidFill>
                  <a:prstClr val="black"/>
                </a:solidFill>
                <a:latin typeface="Verdana" panose="020B0604030504040204" pitchFamily="34" charset="0"/>
                <a:ea typeface="Verdana" panose="020B0604030504040204" pitchFamily="34" charset="0"/>
              </a:rPr>
              <a:t>Direkt (kund)respons</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45900" y="3590809"/>
            <a:ext cx="5837199" cy="170944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fontAlgn="base">
              <a:defRPr/>
            </a:pPr>
            <a:r>
              <a:rPr lang="sv-FI" sz="1051" b="1" dirty="0">
                <a:solidFill>
                  <a:prstClr val="black"/>
                </a:solidFill>
                <a:latin typeface="Verdana" panose="020B0604030504040204" pitchFamily="34" charset="0"/>
                <a:ea typeface="Verdana" panose="020B0604030504040204" pitchFamily="34" charset="0"/>
              </a:rPr>
              <a:t>Utveckling av praxis</a:t>
            </a:r>
          </a:p>
          <a:p>
            <a:pPr defTabSz="914377" fontAlgn="base">
              <a:buFont typeface="Arial" panose="020B0604020202020204" pitchFamily="34" charset="0"/>
              <a:buChar char="•"/>
              <a:defRPr/>
            </a:pPr>
            <a:r>
              <a:rPr lang="sv-FI" sz="1051" dirty="0">
                <a:solidFill>
                  <a:prstClr val="black"/>
                </a:solidFill>
                <a:latin typeface="Verdana" panose="020B0604030504040204" pitchFamily="34" charset="0"/>
                <a:ea typeface="Verdana" panose="020B0604030504040204" pitchFamily="34" charset="0"/>
              </a:rPr>
              <a:t>Färdiga evenemangs- och verksamhetsmodeller för projektet Hållbar utveckling av biblioteken i Sydvästra Finland utnyttjas, såsom Läsretreat</a:t>
            </a:r>
          </a:p>
          <a:p>
            <a:pPr defTabSz="914377" fontAlgn="base">
              <a:buFont typeface="Arial" panose="020B0604020202020204" pitchFamily="34" charset="0"/>
              <a:buChar char="•"/>
              <a:defRPr/>
            </a:pPr>
            <a:r>
              <a:rPr lang="sv-FI" sz="1051" dirty="0">
                <a:solidFill>
                  <a:prstClr val="black"/>
                </a:solidFill>
                <a:latin typeface="Verdana" panose="020B0604030504040204" pitchFamily="34" charset="0"/>
                <a:ea typeface="Verdana" panose="020B0604030504040204" pitchFamily="34" charset="0"/>
              </a:rPr>
              <a:t>Man avvarar ett hörn där man kan lugna ner sig vid bibliotekets alla serviceställen inom de ramar som lokalerna tillåter</a:t>
            </a:r>
          </a:p>
          <a:p>
            <a:pPr defTabSz="914377" fontAlgn="base">
              <a:buFont typeface="Arial" panose="020B0604020202020204" pitchFamily="34" charset="0"/>
              <a:buChar char="•"/>
              <a:defRPr/>
            </a:pPr>
            <a:r>
              <a:rPr lang="sv-FI" sz="1051" dirty="0">
                <a:solidFill>
                  <a:prstClr val="black"/>
                </a:solidFill>
                <a:latin typeface="Verdana" panose="020B0604030504040204" pitchFamily="34" charset="0"/>
                <a:ea typeface="Verdana" panose="020B0604030504040204" pitchFamily="34" charset="0"/>
              </a:rPr>
              <a:t>Utöver läsning erbjuds olika artiklar som främjar lugn (såsom färgbilder, pyssel, handarbete)</a:t>
            </a:r>
          </a:p>
          <a:p>
            <a:pPr defTabSz="914377" fontAlgn="base">
              <a:buFont typeface="Arial" panose="020B0604020202020204" pitchFamily="34" charset="0"/>
              <a:buChar char="•"/>
              <a:defRPr/>
            </a:pPr>
            <a:r>
              <a:rPr lang="sv-FI" sz="1051" dirty="0">
                <a:solidFill>
                  <a:prstClr val="black"/>
                </a:solidFill>
                <a:latin typeface="Verdana" panose="020B0604030504040204" pitchFamily="34" charset="0"/>
                <a:ea typeface="Verdana" panose="020B0604030504040204" pitchFamily="34" charset="0"/>
              </a:rPr>
              <a:t>Material som lämpar sig för ämnet lyfts regelbundet fram</a:t>
            </a:r>
          </a:p>
          <a:p>
            <a:pPr defTabSz="914377" fontAlgn="base">
              <a:buFont typeface="Arial" panose="020B0604020202020204" pitchFamily="34" charset="0"/>
              <a:buChar char="•"/>
              <a:defRPr/>
            </a:pPr>
            <a:r>
              <a:rPr lang="sv-FI" sz="1051" dirty="0">
                <a:solidFill>
                  <a:prstClr val="black"/>
                </a:solidFill>
                <a:latin typeface="Verdana" panose="020B0604030504040204" pitchFamily="34" charset="0"/>
                <a:ea typeface="Verdana" panose="020B0604030504040204" pitchFamily="34" charset="0"/>
              </a:rPr>
              <a:t>Man förverkligar också löftet genom att ge tid för att bemöta kunderna. </a:t>
            </a:r>
          </a:p>
          <a:p>
            <a:pPr defTabSz="914377" fontAlgn="base">
              <a:buFont typeface="Arial" panose="020B0604020202020204" pitchFamily="34" charset="0"/>
              <a:buChar char="•"/>
              <a:defRPr/>
            </a:pPr>
            <a:endParaRPr lang="fi-FI" sz="1051" dirty="0">
              <a:solidFill>
                <a:prstClr val="black"/>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D95AC5A9-45BB-C62A-5C0F-7E4D411ED3FF}"/>
              </a:ext>
            </a:extLst>
          </p:cNvPr>
          <p:cNvSpPr txBox="1"/>
          <p:nvPr/>
        </p:nvSpPr>
        <p:spPr>
          <a:xfrm>
            <a:off x="9542646" y="2181169"/>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    FORTLÖPANDE</a:t>
            </a: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90" y="2268863"/>
            <a:ext cx="164607"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598698" y="3852528"/>
            <a:ext cx="2615935"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    </a:t>
            </a:r>
            <a:r>
              <a:rPr lang="sv-FI" sz="1800" dirty="0">
                <a:solidFill>
                  <a:srgbClr val="83C9F0"/>
                </a:solidFill>
                <a:latin typeface="Verdana"/>
              </a:rPr>
              <a:t>KORT </a:t>
            </a:r>
            <a:r>
              <a:rPr lang="sv-FI" sz="800" i="1" dirty="0">
                <a:solidFill>
                  <a:srgbClr val="83C9F0"/>
                </a:solidFill>
                <a:latin typeface="Verdana"/>
              </a:rPr>
              <a:t>GENAST, INOM ETT ÅR</a:t>
            </a: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356121"/>
            <a:ext cx="2935027"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LÅNG </a:t>
            </a:r>
            <a:r>
              <a:rPr lang="sv-FI" sz="800" i="1" dirty="0">
                <a:solidFill>
                  <a:srgbClr val="83C9F0"/>
                </a:solidFill>
                <a:latin typeface="Verdana"/>
              </a:rPr>
              <a:t>4–10 ÅR</a:t>
            </a: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5" y="4099897"/>
            <a:ext cx="2698559"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MEDELLÅNG </a:t>
            </a:r>
            <a:r>
              <a:rPr lang="sv-FI" sz="800" i="1" dirty="0">
                <a:solidFill>
                  <a:srgbClr val="83C9F0"/>
                </a:solidFill>
                <a:latin typeface="Verdana"/>
              </a:rPr>
              <a:t>1–3 ÅR</a:t>
            </a: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7" y="3911149"/>
            <a:ext cx="164607"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3" y="4160948"/>
            <a:ext cx="164607"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3" y="4413730"/>
            <a:ext cx="164607"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571122" y="3576568"/>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    FORTLÖPANDE</a:t>
            </a: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7" y="3613984"/>
            <a:ext cx="164607" cy="170703"/>
          </a:xfrm>
          <a:prstGeom prst="rect">
            <a:avLst/>
          </a:prstGeom>
        </p:spPr>
      </p:pic>
      <p:pic>
        <p:nvPicPr>
          <p:cNvPr id="49" name="Graphic 48" descr="Checkmark with solid fill">
            <a:extLst>
              <a:ext uri="{FF2B5EF4-FFF2-40B4-BE49-F238E27FC236}">
                <a16:creationId xmlns:a16="http://schemas.microsoft.com/office/drawing/2014/main" id="{BFB89D68-68C0-64E7-D209-59F4BB5EC4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8479" y="4027721"/>
            <a:ext cx="341587" cy="341587"/>
          </a:xfrm>
          <a:prstGeom prst="rect">
            <a:avLst/>
          </a:prstGeom>
        </p:spPr>
      </p:pic>
      <p:pic>
        <p:nvPicPr>
          <p:cNvPr id="66" name="Picture 65">
            <a:extLst>
              <a:ext uri="{FF2B5EF4-FFF2-40B4-BE49-F238E27FC236}">
                <a16:creationId xmlns:a16="http://schemas.microsoft.com/office/drawing/2014/main" id="{B92F0981-E4E1-EF9C-2ACB-57F2DDD29BE1}"/>
              </a:ext>
            </a:extLst>
          </p:cNvPr>
          <p:cNvPicPr>
            <a:picLocks noChangeAspect="1"/>
          </p:cNvPicPr>
          <p:nvPr/>
        </p:nvPicPr>
        <p:blipFill>
          <a:blip r:embed="rId7"/>
          <a:stretch>
            <a:fillRect/>
          </a:stretch>
        </p:blipFill>
        <p:spPr>
          <a:xfrm>
            <a:off x="10186755" y="6211145"/>
            <a:ext cx="1844189" cy="643795"/>
          </a:xfrm>
          <a:prstGeom prst="rect">
            <a:avLst/>
          </a:prstGeom>
        </p:spPr>
      </p:pic>
      <p:pic>
        <p:nvPicPr>
          <p:cNvPr id="31" name="Graphic 48" descr="Checkmark with solid fill">
            <a:extLst>
              <a:ext uri="{FF2B5EF4-FFF2-40B4-BE49-F238E27FC236}">
                <a16:creationId xmlns:a16="http://schemas.microsoft.com/office/drawing/2014/main" id="{71EFAE37-1E72-193E-97E0-DBB1C63C68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93755" y="2733821"/>
            <a:ext cx="341587" cy="341587"/>
          </a:xfrm>
          <a:prstGeom prst="rect">
            <a:avLst/>
          </a:prstGeom>
        </p:spPr>
      </p:pic>
      <p:pic>
        <p:nvPicPr>
          <p:cNvPr id="69" name="Graphic 48" descr="Checkmark with solid fill">
            <a:extLst>
              <a:ext uri="{FF2B5EF4-FFF2-40B4-BE49-F238E27FC236}">
                <a16:creationId xmlns:a16="http://schemas.microsoft.com/office/drawing/2014/main" id="{A07946D1-B813-FB7A-385B-ECCA2ABE0B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91424" y="3658373"/>
            <a:ext cx="341587" cy="341587"/>
          </a:xfrm>
          <a:prstGeom prst="rect">
            <a:avLst/>
          </a:prstGeom>
        </p:spPr>
      </p:pic>
      <p:pic>
        <p:nvPicPr>
          <p:cNvPr id="70" name="Graphic 48" descr="Checkmark with solid fill">
            <a:extLst>
              <a:ext uri="{FF2B5EF4-FFF2-40B4-BE49-F238E27FC236}">
                <a16:creationId xmlns:a16="http://schemas.microsoft.com/office/drawing/2014/main" id="{CA8549D4-F10A-5D9C-2A1A-BC755F1D67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8154" y="3499009"/>
            <a:ext cx="341587" cy="341587"/>
          </a:xfrm>
          <a:prstGeom prst="rect">
            <a:avLst/>
          </a:prstGeom>
        </p:spPr>
      </p:pic>
      <p:pic>
        <p:nvPicPr>
          <p:cNvPr id="71" name="Graphic 48" descr="Checkmark with solid fill">
            <a:extLst>
              <a:ext uri="{FF2B5EF4-FFF2-40B4-BE49-F238E27FC236}">
                <a16:creationId xmlns:a16="http://schemas.microsoft.com/office/drawing/2014/main" id="{75CAFDD8-53A2-0FCB-9C80-9CF265A300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8696" y="2416397"/>
            <a:ext cx="341587" cy="341587"/>
          </a:xfrm>
          <a:prstGeom prst="rect">
            <a:avLst/>
          </a:prstGeom>
        </p:spPr>
      </p:pic>
      <p:sp>
        <p:nvSpPr>
          <p:cNvPr id="72" name="TextBox 13">
            <a:extLst>
              <a:ext uri="{FF2B5EF4-FFF2-40B4-BE49-F238E27FC236}">
                <a16:creationId xmlns:a16="http://schemas.microsoft.com/office/drawing/2014/main" id="{B33A19B9-951F-B8A3-85F8-CBBABFD66059}"/>
              </a:ext>
            </a:extLst>
          </p:cNvPr>
          <p:cNvSpPr txBox="1"/>
          <p:nvPr/>
        </p:nvSpPr>
        <p:spPr>
          <a:xfrm>
            <a:off x="6092886" y="3575351"/>
            <a:ext cx="2000591" cy="1062599"/>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44" indent="-285744" defTabSz="914377">
              <a:buFont typeface="Arial" panose="020B0604020202020204" pitchFamily="34" charset="0"/>
              <a:buChar char="•"/>
              <a:defRPr/>
            </a:pPr>
            <a:r>
              <a:rPr lang="sv-FI" sz="1051" dirty="0">
                <a:solidFill>
                  <a:prstClr val="black"/>
                </a:solidFill>
                <a:latin typeface="Verdana" panose="020B0604030504040204" pitchFamily="34" charset="0"/>
                <a:ea typeface="Verdana" panose="020B0604030504040204" pitchFamily="34" charset="0"/>
              </a:rPr>
              <a:t>Antal deltagare</a:t>
            </a:r>
          </a:p>
          <a:p>
            <a:pPr marL="285744" indent="-285744" defTabSz="914377">
              <a:buFont typeface="Arial" panose="020B0604020202020204" pitchFamily="34" charset="0"/>
              <a:buChar char="•"/>
              <a:defRPr/>
            </a:pPr>
            <a:r>
              <a:rPr lang="sv-FI" sz="1051" dirty="0">
                <a:solidFill>
                  <a:prstClr val="black"/>
                </a:solidFill>
                <a:latin typeface="Verdana" panose="020B0604030504040204" pitchFamily="34" charset="0"/>
                <a:ea typeface="Verdana" panose="020B0604030504040204" pitchFamily="34" charset="0"/>
              </a:rPr>
              <a:t>Direkt respons</a:t>
            </a:r>
          </a:p>
          <a:p>
            <a:pPr marL="285744" indent="-285744" defTabSz="914377">
              <a:buFont typeface="Arial" panose="020B0604020202020204" pitchFamily="34" charset="0"/>
              <a:buChar char="•"/>
              <a:defRPr/>
            </a:pPr>
            <a:r>
              <a:rPr lang="sv-FI" sz="1051" dirty="0">
                <a:solidFill>
                  <a:prstClr val="black"/>
                </a:solidFill>
                <a:latin typeface="Verdana" panose="020B0604030504040204" pitchFamily="34" charset="0"/>
                <a:ea typeface="Verdana" panose="020B0604030504040204" pitchFamily="34" charset="0"/>
              </a:rPr>
              <a:t>Korta enkäter</a:t>
            </a:r>
          </a:p>
          <a:p>
            <a:pPr marL="285744" indent="-285744" defTabSz="914377">
              <a:buFont typeface="Arial" panose="020B0604020202020204" pitchFamily="34" charset="0"/>
              <a:buChar char="•"/>
              <a:defRPr/>
            </a:pPr>
            <a:r>
              <a:rPr lang="sv-FI" sz="1051" dirty="0">
                <a:solidFill>
                  <a:prstClr val="black"/>
                </a:solidFill>
                <a:latin typeface="Verdana" panose="020B0604030504040204" pitchFamily="34" charset="0"/>
                <a:ea typeface="Verdana" panose="020B0604030504040204" pitchFamily="34" charset="0"/>
              </a:rPr>
              <a:t>Utlåning av material i anslutning till ämnet</a:t>
            </a:r>
          </a:p>
          <a:p>
            <a:pPr marL="285744" indent="-285744" defTabSz="914377">
              <a:buFont typeface="Arial" panose="020B0604020202020204" pitchFamily="34" charset="0"/>
              <a:buChar char="•"/>
              <a:defRPr/>
            </a:pPr>
            <a:endParaRPr lang="fi-FI" sz="1051" dirty="0">
              <a:solidFill>
                <a:prstClr val="black"/>
              </a:solidFill>
              <a:latin typeface="Verdana" panose="020B0604030504040204" pitchFamily="34" charset="0"/>
              <a:ea typeface="Verdana" panose="020B0604030504040204" pitchFamily="34" charset="0"/>
            </a:endParaRPr>
          </a:p>
        </p:txBody>
      </p:sp>
      <p:pic>
        <p:nvPicPr>
          <p:cNvPr id="73" name="Graphic 48" descr="Checkmark with solid fill">
            <a:extLst>
              <a:ext uri="{FF2B5EF4-FFF2-40B4-BE49-F238E27FC236}">
                <a16:creationId xmlns:a16="http://schemas.microsoft.com/office/drawing/2014/main" id="{71F442F7-0891-3C16-4297-2589450BF7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8696" y="2153035"/>
            <a:ext cx="341587" cy="341587"/>
          </a:xfrm>
          <a:prstGeom prst="rect">
            <a:avLst/>
          </a:prstGeom>
        </p:spPr>
      </p:pic>
      <p:sp>
        <p:nvSpPr>
          <p:cNvPr id="11" name="TextBox 10">
            <a:extLst>
              <a:ext uri="{FF2B5EF4-FFF2-40B4-BE49-F238E27FC236}">
                <a16:creationId xmlns:a16="http://schemas.microsoft.com/office/drawing/2014/main" id="{AA77AFCF-369C-F413-81E3-8A00C27B31D5}"/>
              </a:ext>
            </a:extLst>
          </p:cNvPr>
          <p:cNvSpPr txBox="1"/>
          <p:nvPr/>
        </p:nvSpPr>
        <p:spPr>
          <a:xfrm>
            <a:off x="9652391" y="361106"/>
            <a:ext cx="2458060" cy="1247265"/>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200" b="1" dirty="0">
                <a:solidFill>
                  <a:prstClr val="black"/>
                </a:solidFill>
                <a:latin typeface="Verdana" panose="020B0604030504040204" pitchFamily="34" charset="0"/>
                <a:ea typeface="Verdana" panose="020B0604030504040204" pitchFamily="34" charset="0"/>
              </a:rPr>
              <a:t>Kimitoöns bibliotek:  </a:t>
            </a:r>
            <a:r>
              <a:rPr lang="sv-FI" sz="1051" dirty="0">
                <a:solidFill>
                  <a:prstClr val="black"/>
                </a:solidFill>
                <a:latin typeface="Aptos" panose="020B0004020202020204" pitchFamily="34" charset="0"/>
                <a:ea typeface="Verdana" panose="020B0604030504040204" pitchFamily="34" charset="0"/>
              </a:rPr>
              <a:t>Alla anställda förbinder sig till löftena i sina dagliga arbetsuppgifter. Ansvariga personer är i synnerhet: de som ansvarar för kommunikation och evenemang samt biblioteksdirektören.</a:t>
            </a:r>
          </a:p>
          <a:p>
            <a:pPr defTabSz="914377">
              <a:defRPr/>
            </a:pPr>
            <a:endParaRPr lang="fi-FI" sz="1051" dirty="0">
              <a:solidFill>
                <a:prstClr val="black"/>
              </a:solidFill>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8CFF16F0-2825-DE98-5413-DC79401265CA}"/>
              </a:ext>
            </a:extLst>
          </p:cNvPr>
          <p:cNvSpPr txBox="1"/>
          <p:nvPr/>
        </p:nvSpPr>
        <p:spPr>
          <a:xfrm>
            <a:off x="6527286" y="684530"/>
            <a:ext cx="2264353" cy="461665"/>
          </a:xfrm>
          <a:prstGeom prst="rect">
            <a:avLst/>
          </a:prstGeom>
          <a:noFill/>
        </p:spPr>
        <p:txBody>
          <a:bodyPr wrap="square">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200" dirty="0">
                <a:solidFill>
                  <a:prstClr val="black"/>
                </a:solidFill>
                <a:latin typeface="Verdana" panose="020B0604030504040204" pitchFamily="34" charset="0"/>
                <a:ea typeface="Verdana" panose="020B0604030504040204" pitchFamily="34" charset="0"/>
              </a:rPr>
              <a:t>Kimito, Dalsbruk, Västanfjärd &amp; Hitis</a:t>
            </a:r>
          </a:p>
        </p:txBody>
      </p:sp>
      <p:pic>
        <p:nvPicPr>
          <p:cNvPr id="12" name="Picture 2">
            <a:extLst>
              <a:ext uri="{FF2B5EF4-FFF2-40B4-BE49-F238E27FC236}">
                <a16:creationId xmlns:a16="http://schemas.microsoft.com/office/drawing/2014/main" id="{016DF1BF-0EE2-706E-9030-1F0F67BC15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3" cy="4881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0F4F6556-FBC7-6775-FE56-E728AA4F91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3" y="6291563"/>
            <a:ext cx="1682909" cy="48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34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C455-70FF-AC65-E81F-51D76A3D5F0B}"/>
              </a:ext>
            </a:extLst>
          </p:cNvPr>
          <p:cNvSpPr>
            <a:spLocks noGrp="1"/>
          </p:cNvSpPr>
          <p:nvPr>
            <p:ph type="ctrTitle"/>
          </p:nvPr>
        </p:nvSpPr>
        <p:spPr/>
        <p:txBody>
          <a:bodyPr/>
          <a:lstStyle/>
          <a:p>
            <a:r>
              <a:rPr lang="fi-FI" sz="6400" dirty="0"/>
              <a:t>Åbo</a:t>
            </a:r>
            <a:br>
              <a:rPr lang="fi-FI" sz="6400" dirty="0"/>
            </a:br>
            <a:br>
              <a:rPr lang="fi-FI" sz="6400" dirty="0"/>
            </a:br>
            <a:r>
              <a:rPr lang="fi-FI" sz="2800" dirty="0" err="1"/>
              <a:t>Färdplan</a:t>
            </a:r>
            <a:r>
              <a:rPr lang="fi-FI" sz="2800" dirty="0"/>
              <a:t> för </a:t>
            </a:r>
            <a:r>
              <a:rPr lang="fi-FI" sz="2800" dirty="0" err="1"/>
              <a:t>hållbar</a:t>
            </a:r>
            <a:r>
              <a:rPr lang="fi-FI" sz="2800" dirty="0"/>
              <a:t> </a:t>
            </a:r>
            <a:r>
              <a:rPr lang="fi-FI" sz="2800" dirty="0" err="1"/>
              <a:t>utveckling</a:t>
            </a:r>
            <a:r>
              <a:rPr lang="fi-FI" sz="2800" dirty="0"/>
              <a:t> av </a:t>
            </a:r>
            <a:br>
              <a:rPr lang="fi-FI" sz="2800" dirty="0"/>
            </a:br>
            <a:r>
              <a:rPr lang="fi-FI" sz="2800" dirty="0" err="1"/>
              <a:t>biblioteken</a:t>
            </a:r>
            <a:r>
              <a:rPr lang="fi-FI" sz="2800" dirty="0"/>
              <a:t> i </a:t>
            </a:r>
            <a:r>
              <a:rPr lang="fi-FI" sz="2800" dirty="0" err="1"/>
              <a:t>Sydvästra</a:t>
            </a:r>
            <a:r>
              <a:rPr lang="fi-FI" sz="2800" dirty="0"/>
              <a:t> Finland</a:t>
            </a:r>
            <a:endParaRPr lang="fi-FI"/>
          </a:p>
        </p:txBody>
      </p:sp>
    </p:spTree>
    <p:extLst>
      <p:ext uri="{BB962C8B-B14F-4D97-AF65-F5344CB8AC3E}">
        <p14:creationId xmlns:p14="http://schemas.microsoft.com/office/powerpoint/2010/main" val="407259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29"/>
            <a:ext cx="10800000" cy="462899"/>
          </a:xfrm>
        </p:spPr>
        <p:txBody>
          <a:bodyPr>
            <a:norm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2000" dirty="0">
                <a:solidFill>
                  <a:schemeClr val="accent6"/>
                </a:solidFill>
              </a:rPr>
              <a:t>BIBLIOTEKETS HÅLLBARHETSLÖFTE OCH ÅTGÄRDER</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3"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2" y="1768951"/>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3"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1" y="127652"/>
            <a:ext cx="2498234"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7FC200"/>
                </a:solidFill>
                <a:latin typeface="Verdana"/>
              </a:rPr>
              <a:t>HÅLLBARHETSLÖFTE </a:t>
            </a:r>
          </a:p>
        </p:txBody>
      </p:sp>
      <p:sp>
        <p:nvSpPr>
          <p:cNvPr id="30" name="Rectangle 29">
            <a:extLst>
              <a:ext uri="{FF2B5EF4-FFF2-40B4-BE49-F238E27FC236}">
                <a16:creationId xmlns:a16="http://schemas.microsoft.com/office/drawing/2014/main" id="{F2D854E2-EF8B-0366-45FC-9FC0E5580F77}"/>
              </a:ext>
            </a:extLst>
          </p:cNvPr>
          <p:cNvSpPr/>
          <p:nvPr/>
        </p:nvSpPr>
        <p:spPr>
          <a:xfrm>
            <a:off x="92432"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600" dirty="0">
                <a:latin typeface="Verdana"/>
                <a:ea typeface="Verdana"/>
              </a:rPr>
              <a:t>Biblioteket stöder läskunnighet och läskulturen.</a:t>
            </a:r>
          </a:p>
          <a:p>
            <a:pPr defTabSz="914377">
              <a:defRPr/>
            </a:pPr>
            <a:endParaRPr lang="fi-FI" sz="1400" dirty="0">
              <a:latin typeface="Verdana" panose="020B0604030504040204" pitchFamily="34" charset="0"/>
              <a:ea typeface="Verdana" panose="020B0604030504040204" pitchFamily="34" charset="0"/>
            </a:endParaRPr>
          </a:p>
        </p:txBody>
      </p:sp>
      <p:sp>
        <p:nvSpPr>
          <p:cNvPr id="28" name="Rectangle 27">
            <a:extLst>
              <a:ext uri="{FF2B5EF4-FFF2-40B4-BE49-F238E27FC236}">
                <a16:creationId xmlns:a16="http://schemas.microsoft.com/office/drawing/2014/main" id="{92D306D7-2011-64DC-1EAF-09A1AFB8FC2E}"/>
              </a:ext>
            </a:extLst>
          </p:cNvPr>
          <p:cNvSpPr/>
          <p:nvPr/>
        </p:nvSpPr>
        <p:spPr>
          <a:xfrm>
            <a:off x="9698377" y="200433"/>
            <a:ext cx="2342009"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800" i="1" dirty="0">
                <a:solidFill>
                  <a:srgbClr val="FFEB44"/>
                </a:solidFill>
                <a:latin typeface="Verdana"/>
              </a:rPr>
              <a:t>BIBLIOTEK OCH ANSVARSPERSONER</a:t>
            </a: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6" y="402982"/>
            <a:ext cx="3003775" cy="1143101"/>
          </a:xfrm>
          <a:prstGeom prst="rect">
            <a:avLst/>
          </a:prstGeom>
          <a:ln w="38100">
            <a:solidFill>
              <a:schemeClr val="accent4"/>
            </a:solidFill>
          </a:ln>
        </p:spPr>
        <p:txBody>
          <a:bodyPr vert="horz" lIns="0" tIns="0" rIns="0" bIns="0" rtlCol="0" anchor="t">
            <a:no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lnSpc>
                <a:spcPct val="150000"/>
              </a:lnSpc>
              <a:defRPr/>
            </a:pPr>
            <a:endParaRPr lang="sv-FI" sz="1400" dirty="0">
              <a:solidFill>
                <a:srgbClr val="34B98B"/>
              </a:solidFill>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8" y="2455743"/>
            <a:ext cx="2615935"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KORT </a:t>
            </a:r>
            <a:r>
              <a:rPr lang="sv-FI" sz="800" i="1" dirty="0">
                <a:solidFill>
                  <a:srgbClr val="83C9F0"/>
                </a:solidFill>
                <a:latin typeface="Verdana"/>
              </a:rPr>
              <a:t>GENAST, INOM ETT ÅR</a:t>
            </a: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7"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LÅNG </a:t>
            </a:r>
            <a:r>
              <a:rPr lang="sv-FI" sz="800" i="1" dirty="0">
                <a:solidFill>
                  <a:srgbClr val="83C9F0"/>
                </a:solidFill>
                <a:latin typeface="Verdana"/>
              </a:rPr>
              <a:t>4–10 ÅR</a:t>
            </a: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8" y="2726202"/>
            <a:ext cx="2698559"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MEDELLÅNG </a:t>
            </a:r>
            <a:r>
              <a:rPr lang="sv-FI" sz="800" i="1" dirty="0">
                <a:solidFill>
                  <a:srgbClr val="83C9F0"/>
                </a:solidFill>
                <a:latin typeface="Verdana"/>
              </a:rPr>
              <a:t>1–3 ÅR</a:t>
            </a:r>
          </a:p>
        </p:txBody>
      </p:sp>
      <p:sp>
        <p:nvSpPr>
          <p:cNvPr id="42" name="TextBox 41">
            <a:extLst>
              <a:ext uri="{FF2B5EF4-FFF2-40B4-BE49-F238E27FC236}">
                <a16:creationId xmlns:a16="http://schemas.microsoft.com/office/drawing/2014/main" id="{7FE77C2E-3F5D-8AD7-8DFF-76CBCD817339}"/>
              </a:ext>
            </a:extLst>
          </p:cNvPr>
          <p:cNvSpPr txBox="1"/>
          <p:nvPr/>
        </p:nvSpPr>
        <p:spPr>
          <a:xfrm>
            <a:off x="145901" y="1759513"/>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ÅTGÄRD</a:t>
            </a: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3"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900"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6" y="2264009"/>
            <a:ext cx="198661" cy="340563"/>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5" cy="407735"/>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8" y="2415402"/>
            <a:ext cx="164607"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8" y="2845338"/>
            <a:ext cx="164607"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90" y="2537454"/>
            <a:ext cx="164607"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6" y="2787254"/>
            <a:ext cx="164607"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6" y="3068610"/>
            <a:ext cx="164607"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9" y="1809470"/>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EFFEKT</a:t>
            </a:r>
          </a:p>
        </p:txBody>
      </p:sp>
      <p:sp>
        <p:nvSpPr>
          <p:cNvPr id="56" name="TextBox 55">
            <a:extLst>
              <a:ext uri="{FF2B5EF4-FFF2-40B4-BE49-F238E27FC236}">
                <a16:creationId xmlns:a16="http://schemas.microsoft.com/office/drawing/2014/main" id="{B11F1F18-3541-C58D-9451-F72ADDECB3C3}"/>
              </a:ext>
            </a:extLst>
          </p:cNvPr>
          <p:cNvSpPr txBox="1"/>
          <p:nvPr/>
        </p:nvSpPr>
        <p:spPr>
          <a:xfrm>
            <a:off x="9549204" y="1837857"/>
            <a:ext cx="2615935" cy="276999"/>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200" dirty="0">
                <a:solidFill>
                  <a:srgbClr val="83C9F0"/>
                </a:solidFill>
                <a:latin typeface="Verdana"/>
              </a:rPr>
              <a:t>TID FÖR GENOMFÖRANDE:</a:t>
            </a:r>
            <a:endParaRPr lang="sv-FI" sz="1200" dirty="0">
              <a:solidFill>
                <a:srgbClr val="83C9F0"/>
              </a:solidFill>
              <a:latin typeface="Verdana"/>
              <a:ea typeface="Verdana"/>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6" y="3807683"/>
            <a:ext cx="407735" cy="407735"/>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6"/>
            <a:ext cx="164607"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2"/>
            <a:ext cx="164607"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5" cy="407735"/>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2" y="4675533"/>
            <a:ext cx="164607"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2" y="5105470"/>
            <a:ext cx="164607"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5" y="3514251"/>
            <a:ext cx="198661" cy="340563"/>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8" y="4590601"/>
            <a:ext cx="198661" cy="340563"/>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8" y="1766014"/>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04891" y="1622108"/>
            <a:ext cx="2615935" cy="523220"/>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sv-FI" sz="1400" dirty="0">
                <a:solidFill>
                  <a:srgbClr val="83C9F0"/>
                </a:solidFill>
                <a:latin typeface="Verdana"/>
              </a:rPr>
              <a:t>MÄTARE OCH </a:t>
            </a:r>
          </a:p>
          <a:p>
            <a:pPr>
              <a:defRPr/>
            </a:pPr>
            <a:r>
              <a:rPr lang="sv-FI" sz="1400" dirty="0">
                <a:solidFill>
                  <a:srgbClr val="83C9F0"/>
                </a:solidFill>
                <a:latin typeface="Verdana"/>
              </a:rPr>
              <a:t>ANSVARIG INSTANS</a:t>
            </a: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688936" y="401988"/>
            <a:ext cx="2342009" cy="1108755"/>
          </a:xfrm>
          <a:prstGeom prst="rect">
            <a:avLst/>
          </a:prstGeom>
          <a:ln w="3175">
            <a:solidFill>
              <a:schemeClr val="accent4"/>
            </a:solidFill>
          </a:ln>
        </p:spPr>
        <p:txBody>
          <a:bodyPr vert="horz" lIns="0" tIns="0" rIns="0" bIns="0" rtlCol="0">
            <a:no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lnSpc>
                <a:spcPct val="150000"/>
              </a:lnSpc>
              <a:defRPr/>
            </a:pPr>
            <a:r>
              <a:rPr lang="sv-FI" sz="1600" dirty="0">
                <a:solidFill>
                  <a:srgbClr val="000000"/>
                </a:solidFill>
                <a:latin typeface="Verdana"/>
              </a:rPr>
              <a:t> </a:t>
            </a:r>
          </a:p>
        </p:txBody>
      </p:sp>
      <p:sp>
        <p:nvSpPr>
          <p:cNvPr id="11" name="TextBox 10">
            <a:extLst>
              <a:ext uri="{FF2B5EF4-FFF2-40B4-BE49-F238E27FC236}">
                <a16:creationId xmlns:a16="http://schemas.microsoft.com/office/drawing/2014/main" id="{0D3AF1CF-CF5A-4005-2639-E627CA6FBFAC}"/>
              </a:ext>
            </a:extLst>
          </p:cNvPr>
          <p:cNvSpPr txBox="1"/>
          <p:nvPr/>
        </p:nvSpPr>
        <p:spPr>
          <a:xfrm>
            <a:off x="6529614" y="497132"/>
            <a:ext cx="3344677" cy="276999"/>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200" dirty="0">
                <a:latin typeface="Verdana" panose="020B0604030504040204" pitchFamily="34" charset="0"/>
                <a:ea typeface="Verdana" panose="020B0604030504040204" pitchFamily="34" charset="0"/>
              </a:rPr>
              <a:t>Jämlikhet: Oavsett vem du är</a:t>
            </a:r>
          </a:p>
        </p:txBody>
      </p:sp>
      <p:sp>
        <p:nvSpPr>
          <p:cNvPr id="12" name="TextBox 11">
            <a:extLst>
              <a:ext uri="{FF2B5EF4-FFF2-40B4-BE49-F238E27FC236}">
                <a16:creationId xmlns:a16="http://schemas.microsoft.com/office/drawing/2014/main" id="{D09A51C9-1E26-9427-9514-7787B90C5B16}"/>
              </a:ext>
            </a:extLst>
          </p:cNvPr>
          <p:cNvSpPr txBox="1"/>
          <p:nvPr/>
        </p:nvSpPr>
        <p:spPr>
          <a:xfrm>
            <a:off x="9706499" y="390981"/>
            <a:ext cx="2356463" cy="646331"/>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200" b="1" dirty="0">
                <a:latin typeface="Verdana"/>
                <a:ea typeface="Verdana"/>
              </a:rPr>
              <a:t>Åbo stadsbibliotek</a:t>
            </a:r>
          </a:p>
          <a:p>
            <a:r>
              <a:rPr lang="sv-FI" sz="1200" dirty="0">
                <a:latin typeface="Verdana"/>
                <a:ea typeface="Verdana"/>
              </a:rPr>
              <a:t>Ansvariga personer Kaisa Hypén och Rebekka Pilppula</a:t>
            </a:r>
          </a:p>
        </p:txBody>
      </p:sp>
      <p:sp>
        <p:nvSpPr>
          <p:cNvPr id="13" name="TextBox 12">
            <a:extLst>
              <a:ext uri="{FF2B5EF4-FFF2-40B4-BE49-F238E27FC236}">
                <a16:creationId xmlns:a16="http://schemas.microsoft.com/office/drawing/2014/main" id="{D212F96F-0341-EFE1-4051-C98D02CFD37C}"/>
              </a:ext>
            </a:extLst>
          </p:cNvPr>
          <p:cNvSpPr txBox="1"/>
          <p:nvPr/>
        </p:nvSpPr>
        <p:spPr>
          <a:xfrm>
            <a:off x="145901" y="2174395"/>
            <a:ext cx="5837199" cy="461665"/>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200" dirty="0">
                <a:latin typeface="Verdana" panose="020B0604030504040204" pitchFamily="34" charset="0"/>
                <a:ea typeface="Verdana" panose="020B0604030504040204" pitchFamily="34" charset="0"/>
              </a:rPr>
              <a:t>Till biblioteket skaffas systematiskt material på olika språk och genomförandet av anskaffningarna följs upp.</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77531" y="2169733"/>
            <a:ext cx="1878699" cy="1015663"/>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46" indent="-171446">
              <a:buFont typeface="Arial"/>
              <a:buChar char="•"/>
            </a:pPr>
            <a:r>
              <a:rPr lang="sv-FI" sz="1200" dirty="0">
                <a:latin typeface="Verdana"/>
                <a:ea typeface="Verdana"/>
              </a:rPr>
              <a:t>Kvalitetsuppföljning utförd av ansvariga elektorer/ Kaisa Hypén</a:t>
            </a:r>
          </a:p>
          <a:p>
            <a:r>
              <a:rPr lang="sv-FI" sz="1200" dirty="0">
                <a:latin typeface="Verdana" panose="020B0604030504040204" pitchFamily="34" charset="0"/>
                <a:ea typeface="Verdana" panose="020B0604030504040204" pitchFamily="34" charset="0"/>
              </a:rPr>
              <a:t> </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34582" y="3321700"/>
            <a:ext cx="5837199" cy="461665"/>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200" dirty="0">
                <a:latin typeface="Verdana" panose="020B0604030504040204" pitchFamily="34" charset="0"/>
                <a:ea typeface="Verdana" panose="020B0604030504040204" pitchFamily="34" charset="0"/>
              </a:rPr>
              <a:t>Biblioteket ordnar guidningar och evenemang med anknytning till multilitteracitet för alla åldrar.</a:t>
            </a:r>
          </a:p>
        </p:txBody>
      </p:sp>
      <p:sp>
        <p:nvSpPr>
          <p:cNvPr id="16" name="TextBox 15">
            <a:extLst>
              <a:ext uri="{FF2B5EF4-FFF2-40B4-BE49-F238E27FC236}">
                <a16:creationId xmlns:a16="http://schemas.microsoft.com/office/drawing/2014/main" id="{5C1B0F44-9B4D-7EDA-920D-5954ABB1FC6A}"/>
              </a:ext>
            </a:extLst>
          </p:cNvPr>
          <p:cNvSpPr txBox="1"/>
          <p:nvPr/>
        </p:nvSpPr>
        <p:spPr>
          <a:xfrm>
            <a:off x="6075501" y="3319048"/>
            <a:ext cx="1897059" cy="1384995"/>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46" indent="-171446">
              <a:buFont typeface="Arial" panose="020B0604020202020204" pitchFamily="34" charset="0"/>
              <a:buChar char="•"/>
            </a:pPr>
            <a:r>
              <a:rPr lang="sv-FI" sz="1200" dirty="0">
                <a:latin typeface="Verdana"/>
                <a:ea typeface="Verdana"/>
              </a:rPr>
              <a:t>Antal evenemang /Rebekka Pilppula</a:t>
            </a:r>
          </a:p>
          <a:p>
            <a:pPr marL="171446" indent="-171446">
              <a:buFont typeface="Arial" panose="020B0604020202020204" pitchFamily="34" charset="0"/>
              <a:buChar char="•"/>
            </a:pPr>
            <a:r>
              <a:rPr lang="sv-FI" sz="1200" dirty="0">
                <a:latin typeface="Verdana"/>
                <a:ea typeface="Verdana"/>
              </a:rPr>
              <a:t>Antal användarutbildningar /Rebekka Pilppula</a:t>
            </a:r>
          </a:p>
          <a:p>
            <a:pPr marL="285744" indent="-285744">
              <a:buFont typeface="Arial" panose="020B0604020202020204" pitchFamily="34" charset="0"/>
              <a:buChar char="•"/>
            </a:pPr>
            <a:endParaRPr lang="fi-FI" sz="1200" dirty="0">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3219DAD5-0A2B-F16C-B35E-9F1D6ED333E6}"/>
              </a:ext>
            </a:extLst>
          </p:cNvPr>
          <p:cNvSpPr txBox="1"/>
          <p:nvPr/>
        </p:nvSpPr>
        <p:spPr>
          <a:xfrm>
            <a:off x="152179" y="4450706"/>
            <a:ext cx="5837199" cy="646331"/>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200" dirty="0">
                <a:latin typeface="Verdana" panose="020B0604030504040204" pitchFamily="34" charset="0"/>
                <a:ea typeface="Verdana" panose="020B0604030504040204" pitchFamily="34" charset="0"/>
              </a:rPr>
              <a:t>Olika typer av litteratur lyfts fram på ett mångsidigt sätt till exempel med hjälp av framlyftning av material, kommunikation och evenemang.</a:t>
            </a:r>
          </a:p>
          <a:p>
            <a:endParaRPr lang="fi-FI" sz="1200" dirty="0">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500802AA-7412-06D3-7184-A5619C570E45}"/>
              </a:ext>
            </a:extLst>
          </p:cNvPr>
          <p:cNvSpPr txBox="1"/>
          <p:nvPr/>
        </p:nvSpPr>
        <p:spPr>
          <a:xfrm>
            <a:off x="6102280" y="4441330"/>
            <a:ext cx="1878699" cy="1384995"/>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46" indent="-171446">
              <a:buFont typeface="Arial" panose="020B0604020202020204" pitchFamily="34" charset="0"/>
              <a:buChar char="•"/>
            </a:pPr>
            <a:r>
              <a:rPr lang="sv-FI" sz="1200" dirty="0">
                <a:latin typeface="Verdana"/>
                <a:ea typeface="Verdana"/>
              </a:rPr>
              <a:t>Förhållandet mellan lån av litteratur och anskaffning, målet är att det åtminstone ska förbli oförändrat /Rebekka Pilppula</a:t>
            </a:r>
          </a:p>
        </p:txBody>
      </p:sp>
      <p:sp>
        <p:nvSpPr>
          <p:cNvPr id="6" name="TextBox 5">
            <a:extLst>
              <a:ext uri="{FF2B5EF4-FFF2-40B4-BE49-F238E27FC236}">
                <a16:creationId xmlns:a16="http://schemas.microsoft.com/office/drawing/2014/main" id="{D95AC5A9-45BB-C62A-5C0F-7E4D411ED3FF}"/>
              </a:ext>
            </a:extLst>
          </p:cNvPr>
          <p:cNvSpPr txBox="1"/>
          <p:nvPr/>
        </p:nvSpPr>
        <p:spPr>
          <a:xfrm>
            <a:off x="9798603" y="2180446"/>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FORTLÖPANDE</a:t>
            </a: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90" y="2268863"/>
            <a:ext cx="164607"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5" y="3593218"/>
            <a:ext cx="2615935"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KORT </a:t>
            </a:r>
            <a:r>
              <a:rPr lang="sv-FI" sz="800" i="1" dirty="0">
                <a:solidFill>
                  <a:srgbClr val="83C9F0"/>
                </a:solidFill>
                <a:latin typeface="Verdana"/>
              </a:rPr>
              <a:t>GENAST, INOM ETT ÅR</a:t>
            </a: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7"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LÅNG </a:t>
            </a:r>
            <a:r>
              <a:rPr lang="sv-FI" sz="800" i="1" dirty="0">
                <a:solidFill>
                  <a:srgbClr val="83C9F0"/>
                </a:solidFill>
                <a:latin typeface="Verdana"/>
              </a:rPr>
              <a:t>4–10 ÅR</a:t>
            </a: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5" y="3863677"/>
            <a:ext cx="2698559"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MEDELLÅNG </a:t>
            </a:r>
            <a:r>
              <a:rPr lang="sv-FI" sz="800" i="1" dirty="0">
                <a:solidFill>
                  <a:srgbClr val="83C9F0"/>
                </a:solidFill>
                <a:latin typeface="Verdana"/>
              </a:rPr>
              <a:t>1–3 ÅR</a:t>
            </a: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7" y="3674930"/>
            <a:ext cx="164607"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3" y="3924729"/>
            <a:ext cx="164607"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3" y="4206086"/>
            <a:ext cx="164607"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50" y="3317921"/>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FORTLÖPANDE</a:t>
            </a: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7" y="3406338"/>
            <a:ext cx="164607"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5" y="4777025"/>
            <a:ext cx="2615935"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KORT </a:t>
            </a:r>
            <a:r>
              <a:rPr lang="sv-FI" sz="800" i="1" dirty="0">
                <a:solidFill>
                  <a:srgbClr val="83C9F0"/>
                </a:solidFill>
                <a:latin typeface="Verdana"/>
              </a:rPr>
              <a:t>GENAST, INOM ETT ÅR</a:t>
            </a: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7"/>
            <a:ext cx="2935027"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LÅNG </a:t>
            </a:r>
            <a:r>
              <a:rPr lang="sv-FI" sz="800" i="1" dirty="0">
                <a:solidFill>
                  <a:srgbClr val="83C9F0"/>
                </a:solidFill>
                <a:latin typeface="Verdana"/>
              </a:rPr>
              <a:t>4–10 ÅR</a:t>
            </a: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5" y="5047483"/>
            <a:ext cx="2698559"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MEDELLÅNG </a:t>
            </a:r>
            <a:r>
              <a:rPr lang="sv-FI" sz="800" i="1" dirty="0">
                <a:solidFill>
                  <a:srgbClr val="83C9F0"/>
                </a:solidFill>
                <a:latin typeface="Verdana"/>
              </a:rPr>
              <a:t>1–3 ÅR</a:t>
            </a: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7" y="4858735"/>
            <a:ext cx="164607"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3" y="5108534"/>
            <a:ext cx="164607"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3" y="5389891"/>
            <a:ext cx="164607"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50" y="4501728"/>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FORTLÖPANDE</a:t>
            </a: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7" y="4590145"/>
            <a:ext cx="164607" cy="170703"/>
          </a:xfrm>
          <a:prstGeom prst="rect">
            <a:avLst/>
          </a:prstGeom>
        </p:spPr>
      </p:pic>
      <p:pic>
        <p:nvPicPr>
          <p:cNvPr id="69" name="Graphic 68" descr="Checkmark with solid fill">
            <a:extLst>
              <a:ext uri="{FF2B5EF4-FFF2-40B4-BE49-F238E27FC236}">
                <a16:creationId xmlns:a16="http://schemas.microsoft.com/office/drawing/2014/main" id="{B977B37C-B0AA-917B-9F42-19BD30206D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20093" y="2668117"/>
            <a:ext cx="341587" cy="341587"/>
          </a:xfrm>
          <a:prstGeom prst="rect">
            <a:avLst/>
          </a:prstGeom>
        </p:spPr>
      </p:pic>
      <p:pic>
        <p:nvPicPr>
          <p:cNvPr id="70" name="Graphic 69" descr="Checkmark with solid fill">
            <a:extLst>
              <a:ext uri="{FF2B5EF4-FFF2-40B4-BE49-F238E27FC236}">
                <a16:creationId xmlns:a16="http://schemas.microsoft.com/office/drawing/2014/main" id="{B8C66D79-7032-4B2C-3BDA-EB63FA7A76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9108" y="2218221"/>
            <a:ext cx="341587" cy="341587"/>
          </a:xfrm>
          <a:prstGeom prst="rect">
            <a:avLst/>
          </a:prstGeom>
        </p:spPr>
      </p:pic>
      <p:pic>
        <p:nvPicPr>
          <p:cNvPr id="71" name="Graphic 70" descr="Checkmark with solid fill">
            <a:extLst>
              <a:ext uri="{FF2B5EF4-FFF2-40B4-BE49-F238E27FC236}">
                <a16:creationId xmlns:a16="http://schemas.microsoft.com/office/drawing/2014/main" id="{DE304146-911F-82E7-04E2-C748D96C38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9915" y="2104421"/>
            <a:ext cx="341587" cy="341587"/>
          </a:xfrm>
          <a:prstGeom prst="rect">
            <a:avLst/>
          </a:prstGeom>
        </p:spPr>
      </p:pic>
      <p:pic>
        <p:nvPicPr>
          <p:cNvPr id="72" name="Graphic 71" descr="Checkmark with solid fill">
            <a:extLst>
              <a:ext uri="{FF2B5EF4-FFF2-40B4-BE49-F238E27FC236}">
                <a16:creationId xmlns:a16="http://schemas.microsoft.com/office/drawing/2014/main" id="{D635FE67-F8C1-66BA-0471-8591787538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7813" y="4458072"/>
            <a:ext cx="341587" cy="341587"/>
          </a:xfrm>
          <a:prstGeom prst="rect">
            <a:avLst/>
          </a:prstGeom>
        </p:spPr>
      </p:pic>
      <p:pic>
        <p:nvPicPr>
          <p:cNvPr id="31" name="Graphic 71" descr="Checkmark with solid fill">
            <a:extLst>
              <a:ext uri="{FF2B5EF4-FFF2-40B4-BE49-F238E27FC236}">
                <a16:creationId xmlns:a16="http://schemas.microsoft.com/office/drawing/2014/main" id="{124E3FE5-0ABF-65C0-0B4E-CFD2D5D058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4307" y="3845337"/>
            <a:ext cx="341587" cy="341587"/>
          </a:xfrm>
          <a:prstGeom prst="rect">
            <a:avLst/>
          </a:prstGeom>
        </p:spPr>
      </p:pic>
      <p:pic>
        <p:nvPicPr>
          <p:cNvPr id="49" name="Graphic 71" descr="Checkmark with solid fill">
            <a:extLst>
              <a:ext uri="{FF2B5EF4-FFF2-40B4-BE49-F238E27FC236}">
                <a16:creationId xmlns:a16="http://schemas.microsoft.com/office/drawing/2014/main" id="{D9C5D8FB-9952-6CF6-FB9F-9B341FC1BF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90905" y="4982565"/>
            <a:ext cx="341587" cy="341587"/>
          </a:xfrm>
          <a:prstGeom prst="rect">
            <a:avLst/>
          </a:prstGeom>
        </p:spPr>
      </p:pic>
      <p:pic>
        <p:nvPicPr>
          <p:cNvPr id="57" name="Graphic 71" descr="Checkmark with solid fill">
            <a:extLst>
              <a:ext uri="{FF2B5EF4-FFF2-40B4-BE49-F238E27FC236}">
                <a16:creationId xmlns:a16="http://schemas.microsoft.com/office/drawing/2014/main" id="{89CA4CED-291C-A939-AE00-86A1451295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8125" y="3270540"/>
            <a:ext cx="341587" cy="341587"/>
          </a:xfrm>
          <a:prstGeom prst="rect">
            <a:avLst/>
          </a:prstGeom>
        </p:spPr>
      </p:pic>
      <p:pic>
        <p:nvPicPr>
          <p:cNvPr id="73" name="Picture 2">
            <a:extLst>
              <a:ext uri="{FF2B5EF4-FFF2-40B4-BE49-F238E27FC236}">
                <a16:creationId xmlns:a16="http://schemas.microsoft.com/office/drawing/2014/main" id="{AA24904E-4F40-28FF-5842-FA79DE3F99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887" y="6320612"/>
            <a:ext cx="1036143" cy="48815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a:extLst>
              <a:ext uri="{FF2B5EF4-FFF2-40B4-BE49-F238E27FC236}">
                <a16:creationId xmlns:a16="http://schemas.microsoft.com/office/drawing/2014/main" id="{A3220478-B77F-FD2C-AAA9-D3872EE392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5683" y="6291563"/>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5">
            <a:extLst>
              <a:ext uri="{FF2B5EF4-FFF2-40B4-BE49-F238E27FC236}">
                <a16:creationId xmlns:a16="http://schemas.microsoft.com/office/drawing/2014/main" id="{2BDA68CE-302E-4780-B494-736D4C88EE36}"/>
              </a:ext>
            </a:extLst>
          </p:cNvPr>
          <p:cNvPicPr>
            <a:picLocks noChangeAspect="1"/>
          </p:cNvPicPr>
          <p:nvPr/>
        </p:nvPicPr>
        <p:blipFill>
          <a:blip r:embed="rId9"/>
          <a:srcRect/>
          <a:stretch/>
        </p:blipFill>
        <p:spPr>
          <a:xfrm>
            <a:off x="10405015" y="5858621"/>
            <a:ext cx="1577255" cy="862003"/>
          </a:xfrm>
          <a:prstGeom prst="rect">
            <a:avLst/>
          </a:prstGeom>
        </p:spPr>
      </p:pic>
      <p:sp>
        <p:nvSpPr>
          <p:cNvPr id="25" name="Tekstiruutu 24">
            <a:extLst>
              <a:ext uri="{FF2B5EF4-FFF2-40B4-BE49-F238E27FC236}">
                <a16:creationId xmlns:a16="http://schemas.microsoft.com/office/drawing/2014/main" id="{6FAED4CC-C075-7F6A-C728-682DD344EFBA}"/>
              </a:ext>
            </a:extLst>
          </p:cNvPr>
          <p:cNvSpPr txBox="1"/>
          <p:nvPr/>
        </p:nvSpPr>
        <p:spPr>
          <a:xfrm>
            <a:off x="6466114" y="97971"/>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FI" sz="1400">
                <a:solidFill>
                  <a:srgbClr val="34B98B"/>
                </a:solidFill>
                <a:latin typeface="Verdana"/>
              </a:rPr>
              <a:t>ATT BEAKTA</a:t>
            </a:r>
            <a:endParaRPr lang="fi-FI"/>
          </a:p>
        </p:txBody>
      </p:sp>
    </p:spTree>
    <p:extLst>
      <p:ext uri="{BB962C8B-B14F-4D97-AF65-F5344CB8AC3E}">
        <p14:creationId xmlns:p14="http://schemas.microsoft.com/office/powerpoint/2010/main" val="2172119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29"/>
            <a:ext cx="10800000" cy="462899"/>
          </a:xfrm>
        </p:spPr>
        <p:txBody>
          <a:bodyPr>
            <a:norm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2000" dirty="0">
                <a:solidFill>
                  <a:schemeClr val="accent6"/>
                </a:solidFill>
              </a:rPr>
              <a:t>BIBLIOTEKETS HÅLLBARHETSLÖFTE OCH ÅTGÄRDER</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3"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2" y="1768951"/>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3"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1" y="127652"/>
            <a:ext cx="2907809"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7FC200"/>
                </a:solidFill>
                <a:latin typeface="Verdana"/>
              </a:rPr>
              <a:t>HÅLLBARHETSLÖFTE </a:t>
            </a:r>
          </a:p>
        </p:txBody>
      </p:sp>
      <p:sp>
        <p:nvSpPr>
          <p:cNvPr id="30" name="Rectangle 29">
            <a:extLst>
              <a:ext uri="{FF2B5EF4-FFF2-40B4-BE49-F238E27FC236}">
                <a16:creationId xmlns:a16="http://schemas.microsoft.com/office/drawing/2014/main" id="{F2D854E2-EF8B-0366-45FC-9FC0E5580F77}"/>
              </a:ext>
            </a:extLst>
          </p:cNvPr>
          <p:cNvSpPr/>
          <p:nvPr/>
        </p:nvSpPr>
        <p:spPr>
          <a:xfrm>
            <a:off x="92432"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600" dirty="0">
                <a:latin typeface="Verdana"/>
                <a:ea typeface="Verdana"/>
              </a:rPr>
              <a:t>Biblioteket fungerar som ett exempel på hållbarhet och cirkulär ekonomi</a:t>
            </a:r>
          </a:p>
        </p:txBody>
      </p:sp>
      <p:sp>
        <p:nvSpPr>
          <p:cNvPr id="28" name="Rectangle 27">
            <a:extLst>
              <a:ext uri="{FF2B5EF4-FFF2-40B4-BE49-F238E27FC236}">
                <a16:creationId xmlns:a16="http://schemas.microsoft.com/office/drawing/2014/main" id="{92D306D7-2011-64DC-1EAF-09A1AFB8FC2E}"/>
              </a:ext>
            </a:extLst>
          </p:cNvPr>
          <p:cNvSpPr/>
          <p:nvPr/>
        </p:nvSpPr>
        <p:spPr>
          <a:xfrm>
            <a:off x="9698380" y="200433"/>
            <a:ext cx="1910539"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800" i="1" dirty="0">
                <a:solidFill>
                  <a:srgbClr val="FFEB44"/>
                </a:solidFill>
                <a:latin typeface="Verdana"/>
              </a:rPr>
              <a:t>BIBLIOTEK</a:t>
            </a: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6" y="402982"/>
            <a:ext cx="3003775" cy="1153277"/>
          </a:xfrm>
          <a:prstGeom prst="rect">
            <a:avLst/>
          </a:prstGeom>
          <a:ln w="38100">
            <a:solidFill>
              <a:schemeClr val="accent4"/>
            </a:solidFill>
          </a:ln>
        </p:spPr>
        <p:txBody>
          <a:bodyPr vert="horz" lIns="0" tIns="0" rIns="0" bIns="0" rtlCol="0" anchor="t">
            <a:no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lnSpc>
                <a:spcPct val="150000"/>
              </a:lnSpc>
              <a:defRPr/>
            </a:pPr>
            <a:r>
              <a:rPr lang="sv-FI" sz="1600" dirty="0">
                <a:solidFill>
                  <a:srgbClr val="000000"/>
                </a:solidFill>
                <a:latin typeface="Verdana"/>
              </a:rPr>
              <a:t> </a:t>
            </a:r>
            <a:endParaRPr lang="sv-FI" sz="1400">
              <a:solidFill>
                <a:srgbClr val="34B98B"/>
              </a:solidFill>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8" y="2455743"/>
            <a:ext cx="2615935"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KORT </a:t>
            </a:r>
            <a:r>
              <a:rPr lang="sv-FI" sz="800" i="1" dirty="0">
                <a:solidFill>
                  <a:srgbClr val="83C9F0"/>
                </a:solidFill>
                <a:latin typeface="Verdana"/>
              </a:rPr>
              <a:t>GENAST, INOM ETT ÅR</a:t>
            </a: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7"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LÅNG </a:t>
            </a:r>
            <a:r>
              <a:rPr lang="sv-FI" sz="800" i="1" dirty="0">
                <a:solidFill>
                  <a:srgbClr val="83C9F0"/>
                </a:solidFill>
                <a:latin typeface="Verdana"/>
              </a:rPr>
              <a:t>4–10 ÅR</a:t>
            </a: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8" y="2726202"/>
            <a:ext cx="2698559"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MEDELLÅNG </a:t>
            </a:r>
            <a:r>
              <a:rPr lang="sv-FI" sz="800" i="1" dirty="0">
                <a:solidFill>
                  <a:srgbClr val="83C9F0"/>
                </a:solidFill>
                <a:latin typeface="Verdana"/>
              </a:rPr>
              <a:t>1–3 ÅR</a:t>
            </a:r>
          </a:p>
        </p:txBody>
      </p:sp>
      <p:sp>
        <p:nvSpPr>
          <p:cNvPr id="42" name="TextBox 41">
            <a:extLst>
              <a:ext uri="{FF2B5EF4-FFF2-40B4-BE49-F238E27FC236}">
                <a16:creationId xmlns:a16="http://schemas.microsoft.com/office/drawing/2014/main" id="{7FE77C2E-3F5D-8AD7-8DFF-76CBCD817339}"/>
              </a:ext>
            </a:extLst>
          </p:cNvPr>
          <p:cNvSpPr txBox="1"/>
          <p:nvPr/>
        </p:nvSpPr>
        <p:spPr>
          <a:xfrm>
            <a:off x="145901" y="1759513"/>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ÅTGÄRD</a:t>
            </a: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3"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900"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6" y="2264009"/>
            <a:ext cx="198661" cy="340563"/>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5" cy="407735"/>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8" y="2415402"/>
            <a:ext cx="164607"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8" y="2845338"/>
            <a:ext cx="164607"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90" y="2537454"/>
            <a:ext cx="164607"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6" y="2787254"/>
            <a:ext cx="164607"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6" y="3068610"/>
            <a:ext cx="164607"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9" y="1809470"/>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EFFEKT</a:t>
            </a:r>
          </a:p>
        </p:txBody>
      </p:sp>
      <p:sp>
        <p:nvSpPr>
          <p:cNvPr id="56" name="TextBox 55">
            <a:extLst>
              <a:ext uri="{FF2B5EF4-FFF2-40B4-BE49-F238E27FC236}">
                <a16:creationId xmlns:a16="http://schemas.microsoft.com/office/drawing/2014/main" id="{B11F1F18-3541-C58D-9451-F72ADDECB3C3}"/>
              </a:ext>
            </a:extLst>
          </p:cNvPr>
          <p:cNvSpPr txBox="1"/>
          <p:nvPr/>
        </p:nvSpPr>
        <p:spPr>
          <a:xfrm>
            <a:off x="9549204" y="1663251"/>
            <a:ext cx="2615935" cy="523220"/>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TID FÖR GENOMFÖRANDE:</a:t>
            </a: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6" y="3807683"/>
            <a:ext cx="407735" cy="407735"/>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6"/>
            <a:ext cx="164607"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2"/>
            <a:ext cx="164607"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5" cy="407735"/>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2" y="4675533"/>
            <a:ext cx="164607"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2" y="5105470"/>
            <a:ext cx="164607"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5" y="3514251"/>
            <a:ext cx="198661" cy="340563"/>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8" y="4590601"/>
            <a:ext cx="198661" cy="340563"/>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8" y="1766014"/>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688936" y="401988"/>
            <a:ext cx="2342009" cy="1139787"/>
          </a:xfrm>
          <a:prstGeom prst="rect">
            <a:avLst/>
          </a:prstGeom>
          <a:ln w="3175">
            <a:solidFill>
              <a:schemeClr val="accent4"/>
            </a:solidFill>
          </a:ln>
        </p:spPr>
        <p:txBody>
          <a:bodyPr vert="horz" lIns="0" tIns="0" rIns="0" bIns="0" rtlCol="0">
            <a:no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lnSpc>
                <a:spcPct val="150000"/>
              </a:lnSpc>
              <a:defRPr/>
            </a:pPr>
            <a:r>
              <a:rPr lang="sv-FI" sz="1600" dirty="0">
                <a:solidFill>
                  <a:srgbClr val="000000"/>
                </a:solidFill>
                <a:latin typeface="Verdana"/>
              </a:rPr>
              <a:t> </a:t>
            </a:r>
          </a:p>
        </p:txBody>
      </p:sp>
      <p:sp>
        <p:nvSpPr>
          <p:cNvPr id="11" name="TextBox 10">
            <a:extLst>
              <a:ext uri="{FF2B5EF4-FFF2-40B4-BE49-F238E27FC236}">
                <a16:creationId xmlns:a16="http://schemas.microsoft.com/office/drawing/2014/main" id="{0D3AF1CF-CF5A-4005-2639-E627CA6FBFAC}"/>
              </a:ext>
            </a:extLst>
          </p:cNvPr>
          <p:cNvSpPr txBox="1"/>
          <p:nvPr/>
        </p:nvSpPr>
        <p:spPr>
          <a:xfrm>
            <a:off x="6593114" y="433633"/>
            <a:ext cx="2865353" cy="769441"/>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100" dirty="0">
                <a:latin typeface="Verdana" panose="020B0604030504040204" pitchFamily="34" charset="0"/>
                <a:ea typeface="Verdana" panose="020B0604030504040204" pitchFamily="34" charset="0"/>
              </a:rPr>
              <a:t>Vi är själva aktiva när det gäller att minska fotavtrycket och föregår därmed med gott exempel för invånarna och samarbetspartnerna</a:t>
            </a:r>
          </a:p>
        </p:txBody>
      </p:sp>
      <p:sp>
        <p:nvSpPr>
          <p:cNvPr id="12" name="TextBox 11">
            <a:extLst>
              <a:ext uri="{FF2B5EF4-FFF2-40B4-BE49-F238E27FC236}">
                <a16:creationId xmlns:a16="http://schemas.microsoft.com/office/drawing/2014/main" id="{D09A51C9-1E26-9427-9514-7787B90C5B16}"/>
              </a:ext>
            </a:extLst>
          </p:cNvPr>
          <p:cNvSpPr txBox="1"/>
          <p:nvPr/>
        </p:nvSpPr>
        <p:spPr>
          <a:xfrm>
            <a:off x="9712467" y="390982"/>
            <a:ext cx="2255964" cy="1046440"/>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200" b="1" dirty="0">
                <a:latin typeface="Verdana"/>
                <a:ea typeface="Verdana"/>
              </a:rPr>
              <a:t>Åbo stadsbibliotek</a:t>
            </a:r>
          </a:p>
          <a:p>
            <a:r>
              <a:rPr lang="sv-FI" sz="1200" dirty="0">
                <a:latin typeface="Verdana"/>
                <a:ea typeface="Verdana"/>
              </a:rPr>
              <a:t>Ansvariga personer Rebekka Pilppula, evenemangsinformatiker och serviceansvarig</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34582" y="2169870"/>
            <a:ext cx="5837199" cy="938719"/>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100" b="1" dirty="0">
                <a:latin typeface="Verdana" panose="020B0604030504040204" pitchFamily="34" charset="0"/>
                <a:ea typeface="Verdana" panose="020B0604030504040204" pitchFamily="34" charset="0"/>
              </a:rPr>
              <a:t>Förbättring av logistiken</a:t>
            </a:r>
          </a:p>
          <a:p>
            <a:endParaRPr lang="fi-FI" sz="1100" dirty="0">
              <a:latin typeface="Verdana" panose="020B0604030504040204" pitchFamily="34" charset="0"/>
              <a:ea typeface="Verdana" panose="020B0604030504040204" pitchFamily="34" charset="0"/>
            </a:endParaRPr>
          </a:p>
          <a:p>
            <a:r>
              <a:rPr lang="sv-FI" sz="1100" dirty="0">
                <a:latin typeface="Verdana" panose="020B0604030504040204" pitchFamily="34" charset="0"/>
                <a:ea typeface="Verdana" panose="020B0604030504040204" pitchFamily="34" charset="0"/>
              </a:rPr>
              <a:t>I samarbete med Vaski-biblioteken strävar man efter att effektivisera logistiken och minska onödiga transporter.</a:t>
            </a:r>
          </a:p>
          <a:p>
            <a:endParaRPr lang="fi-FI" sz="1100" b="1" dirty="0">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5C1B0F44-9B4D-7EDA-920D-5954ABB1FC6A}"/>
              </a:ext>
            </a:extLst>
          </p:cNvPr>
          <p:cNvSpPr txBox="1"/>
          <p:nvPr/>
        </p:nvSpPr>
        <p:spPr>
          <a:xfrm>
            <a:off x="6084681" y="2170042"/>
            <a:ext cx="1878699" cy="938719"/>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46" indent="-171446">
              <a:buFont typeface="Arial,Sans-Serif" panose="020B0604020202020204" pitchFamily="34" charset="0"/>
              <a:buChar char="•"/>
            </a:pPr>
            <a:r>
              <a:rPr lang="sv-FI" sz="1100" dirty="0">
                <a:latin typeface="Verdana" panose="020B0604030504040204" pitchFamily="34" charset="0"/>
                <a:ea typeface="Verdana" panose="020B0604030504040204" pitchFamily="34" charset="0"/>
              </a:rPr>
              <a:t>Genomförda åtgärder / Rebekka Pilppula</a:t>
            </a:r>
          </a:p>
          <a:p>
            <a:pPr marL="285744" indent="-285744">
              <a:buFont typeface="Arial,Sans-Serif" panose="020B0604020202020204" pitchFamily="34" charset="0"/>
              <a:buChar char="•"/>
            </a:pPr>
            <a:endParaRPr lang="fi-FI" sz="1100" dirty="0">
              <a:latin typeface="Verdana" panose="020B0604030504040204" pitchFamily="34" charset="0"/>
              <a:ea typeface="Verdana" panose="020B0604030504040204" pitchFamily="34" charset="0"/>
            </a:endParaRPr>
          </a:p>
          <a:p>
            <a:pPr marL="171446" indent="-171446">
              <a:buFont typeface="Arial" panose="020B0604020202020204" pitchFamily="34" charset="0"/>
              <a:buChar char="•"/>
            </a:pPr>
            <a:endParaRPr lang="fi-FI" sz="1100" dirty="0">
              <a:latin typeface="Verdana" panose="020B0604030504040204" pitchFamily="34" charset="0"/>
              <a:ea typeface="Verdana" panose="020B0604030504040204" pitchFamily="34" charset="0"/>
            </a:endParaRPr>
          </a:p>
          <a:p>
            <a:pPr marL="285744" indent="-285744">
              <a:buFont typeface="Arial" panose="020B0604020202020204" pitchFamily="34" charset="0"/>
              <a:buChar char="•"/>
            </a:pPr>
            <a:endParaRPr lang="fi-FI" sz="1100" dirty="0">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3219DAD5-0A2B-F16C-B35E-9F1D6ED333E6}"/>
              </a:ext>
            </a:extLst>
          </p:cNvPr>
          <p:cNvSpPr txBox="1"/>
          <p:nvPr/>
        </p:nvSpPr>
        <p:spPr>
          <a:xfrm>
            <a:off x="102699" y="3314945"/>
            <a:ext cx="5837199" cy="1277273"/>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100" b="1" dirty="0">
                <a:latin typeface="Verdana" panose="020B0604030504040204" pitchFamily="34" charset="0"/>
                <a:ea typeface="Verdana" panose="020B0604030504040204" pitchFamily="34" charset="0"/>
              </a:rPr>
              <a:t>Evenemang och kommunikation om cirkulär ekonomi</a:t>
            </a:r>
          </a:p>
          <a:p>
            <a:endParaRPr lang="fi-FI" sz="1100" dirty="0">
              <a:latin typeface="Verdana" panose="020B0604030504040204" pitchFamily="34" charset="0"/>
              <a:ea typeface="Verdana" panose="020B0604030504040204" pitchFamily="34" charset="0"/>
            </a:endParaRPr>
          </a:p>
          <a:p>
            <a:r>
              <a:rPr lang="sv-FI" sz="1100" dirty="0">
                <a:latin typeface="Verdana" panose="020B0604030504040204" pitchFamily="34" charset="0"/>
                <a:ea typeface="Verdana" panose="020B0604030504040204" pitchFamily="34" charset="0"/>
              </a:rPr>
              <a:t>Bibliotekets effekter på den cirkulära ekonomin identifieras och man informerar om dem på bibliotekets webbplats, i sociala medier och i bibliotekets lokaler. Tillsammans med samarbetspartnerna ordnas</a:t>
            </a:r>
            <a:br>
              <a:rPr lang="sv-FI" sz="1100" dirty="0">
                <a:latin typeface="Verdana" panose="020B0604030504040204" pitchFamily="34" charset="0"/>
                <a:ea typeface="Verdana" panose="020B0604030504040204" pitchFamily="34" charset="0"/>
              </a:rPr>
            </a:br>
            <a:r>
              <a:rPr lang="sv-FI" sz="1100" dirty="0">
                <a:latin typeface="Verdana" panose="020B0604030504040204" pitchFamily="34" charset="0"/>
                <a:ea typeface="Verdana" panose="020B0604030504040204" pitchFamily="34" charset="0"/>
              </a:rPr>
              <a:t>informationsmöten med temat cirkulär ekonomi. </a:t>
            </a:r>
          </a:p>
          <a:p>
            <a:endParaRPr lang="fi-FI" sz="1100" b="1" dirty="0">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500802AA-7412-06D3-7184-A5619C570E45}"/>
              </a:ext>
            </a:extLst>
          </p:cNvPr>
          <p:cNvSpPr txBox="1"/>
          <p:nvPr/>
        </p:nvSpPr>
        <p:spPr>
          <a:xfrm>
            <a:off x="6052799" y="3297613"/>
            <a:ext cx="1869519" cy="938719"/>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46" indent="-171446">
              <a:buFont typeface="Arial" panose="020B0604020202020204" pitchFamily="34" charset="0"/>
              <a:buChar char="•"/>
            </a:pPr>
            <a:r>
              <a:rPr lang="sv-FI" sz="1100" dirty="0">
                <a:latin typeface="Verdana" panose="020B0604030504040204" pitchFamily="34" charset="0"/>
                <a:ea typeface="Verdana" panose="020B0604030504040204" pitchFamily="34" charset="0"/>
              </a:rPr>
              <a:t>För uppföljningen av evenemangen utarbetas ett system/Evenemangsinformatiker</a:t>
            </a:r>
          </a:p>
        </p:txBody>
      </p:sp>
      <p:sp>
        <p:nvSpPr>
          <p:cNvPr id="6" name="TextBox 5">
            <a:extLst>
              <a:ext uri="{FF2B5EF4-FFF2-40B4-BE49-F238E27FC236}">
                <a16:creationId xmlns:a16="http://schemas.microsoft.com/office/drawing/2014/main" id="{D95AC5A9-45BB-C62A-5C0F-7E4D411ED3FF}"/>
              </a:ext>
            </a:extLst>
          </p:cNvPr>
          <p:cNvSpPr txBox="1"/>
          <p:nvPr/>
        </p:nvSpPr>
        <p:spPr>
          <a:xfrm>
            <a:off x="9798603" y="2180446"/>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FORTLÖPANDE</a:t>
            </a: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90" y="2268863"/>
            <a:ext cx="164607"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5" y="3593218"/>
            <a:ext cx="2615935"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KORT </a:t>
            </a:r>
            <a:r>
              <a:rPr lang="sv-FI" sz="800" i="1" dirty="0">
                <a:solidFill>
                  <a:srgbClr val="83C9F0"/>
                </a:solidFill>
                <a:latin typeface="Verdana"/>
              </a:rPr>
              <a:t>GENAST, INOM ETT ÅR</a:t>
            </a: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7"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LÅNG </a:t>
            </a:r>
            <a:r>
              <a:rPr lang="sv-FI" sz="800" i="1" dirty="0">
                <a:solidFill>
                  <a:srgbClr val="83C9F0"/>
                </a:solidFill>
                <a:latin typeface="Verdana"/>
              </a:rPr>
              <a:t>4–10 ÅR</a:t>
            </a: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5" y="3863677"/>
            <a:ext cx="2698559"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MEDELLÅNG </a:t>
            </a:r>
            <a:r>
              <a:rPr lang="sv-FI" sz="800" i="1" dirty="0">
                <a:solidFill>
                  <a:srgbClr val="83C9F0"/>
                </a:solidFill>
                <a:latin typeface="Verdana"/>
              </a:rPr>
              <a:t>1–3 ÅR</a:t>
            </a: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7" y="3674930"/>
            <a:ext cx="164607"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3" y="3924729"/>
            <a:ext cx="164607"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3" y="4206086"/>
            <a:ext cx="164607"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50" y="3317921"/>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FORTLÖPANDE</a:t>
            </a: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7" y="3406338"/>
            <a:ext cx="164607"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5" y="4777025"/>
            <a:ext cx="2615935"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KORT </a:t>
            </a:r>
            <a:r>
              <a:rPr lang="sv-FI" sz="800" i="1" dirty="0">
                <a:solidFill>
                  <a:srgbClr val="83C9F0"/>
                </a:solidFill>
                <a:latin typeface="Verdana"/>
              </a:rPr>
              <a:t>GENAST, INOM ETT ÅR</a:t>
            </a: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7"/>
            <a:ext cx="2935027"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LÅNG </a:t>
            </a:r>
            <a:r>
              <a:rPr lang="sv-FI" sz="800" i="1" dirty="0">
                <a:solidFill>
                  <a:srgbClr val="83C9F0"/>
                </a:solidFill>
                <a:latin typeface="Verdana"/>
              </a:rPr>
              <a:t>4–10 ÅR</a:t>
            </a: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5" y="5047483"/>
            <a:ext cx="2698559"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MEDELLÅNG </a:t>
            </a:r>
            <a:r>
              <a:rPr lang="sv-FI" sz="800" i="1" dirty="0">
                <a:solidFill>
                  <a:srgbClr val="83C9F0"/>
                </a:solidFill>
                <a:latin typeface="Verdana"/>
              </a:rPr>
              <a:t>1–3 ÅR</a:t>
            </a: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7" y="4858735"/>
            <a:ext cx="164607"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3" y="5108534"/>
            <a:ext cx="164607"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3" y="5389891"/>
            <a:ext cx="164607"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50" y="4501728"/>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FORTLÖPANDE</a:t>
            </a: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7" y="4590145"/>
            <a:ext cx="164607" cy="170703"/>
          </a:xfrm>
          <a:prstGeom prst="rect">
            <a:avLst/>
          </a:prstGeom>
        </p:spPr>
      </p:pic>
      <p:pic>
        <p:nvPicPr>
          <p:cNvPr id="57" name="Graphic 56" descr="Checkmark with solid fill">
            <a:extLst>
              <a:ext uri="{FF2B5EF4-FFF2-40B4-BE49-F238E27FC236}">
                <a16:creationId xmlns:a16="http://schemas.microsoft.com/office/drawing/2014/main" id="{57BE6491-B584-BF45-973E-DDA93D0E5F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9603" y="2895504"/>
            <a:ext cx="341587" cy="341587"/>
          </a:xfrm>
          <a:prstGeom prst="rect">
            <a:avLst/>
          </a:prstGeom>
        </p:spPr>
      </p:pic>
      <p:pic>
        <p:nvPicPr>
          <p:cNvPr id="67" name="Graphic 66" descr="Checkmark with solid fill">
            <a:extLst>
              <a:ext uri="{FF2B5EF4-FFF2-40B4-BE49-F238E27FC236}">
                <a16:creationId xmlns:a16="http://schemas.microsoft.com/office/drawing/2014/main" id="{C96CBBDA-1069-F397-392C-8CDCD0320C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0528" y="3289528"/>
            <a:ext cx="341587" cy="341587"/>
          </a:xfrm>
          <a:prstGeom prst="rect">
            <a:avLst/>
          </a:prstGeom>
        </p:spPr>
      </p:pic>
      <p:pic>
        <p:nvPicPr>
          <p:cNvPr id="69" name="Graphic 71" descr="Checkmark with solid fill">
            <a:extLst>
              <a:ext uri="{FF2B5EF4-FFF2-40B4-BE49-F238E27FC236}">
                <a16:creationId xmlns:a16="http://schemas.microsoft.com/office/drawing/2014/main" id="{E015A9D6-253C-F8A0-D749-55DB3953B9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30489" y="2280929"/>
            <a:ext cx="341587" cy="341587"/>
          </a:xfrm>
          <a:prstGeom prst="rect">
            <a:avLst/>
          </a:prstGeom>
        </p:spPr>
      </p:pic>
      <p:pic>
        <p:nvPicPr>
          <p:cNvPr id="70" name="Graphic 71" descr="Checkmark with solid fill">
            <a:extLst>
              <a:ext uri="{FF2B5EF4-FFF2-40B4-BE49-F238E27FC236}">
                <a16:creationId xmlns:a16="http://schemas.microsoft.com/office/drawing/2014/main" id="{1B783F5B-0898-5153-AAF6-6C237DE864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1008" y="3765344"/>
            <a:ext cx="341587" cy="341587"/>
          </a:xfrm>
          <a:prstGeom prst="rect">
            <a:avLst/>
          </a:prstGeom>
        </p:spPr>
      </p:pic>
      <p:sp>
        <p:nvSpPr>
          <p:cNvPr id="49" name="TextBox 6">
            <a:extLst>
              <a:ext uri="{FF2B5EF4-FFF2-40B4-BE49-F238E27FC236}">
                <a16:creationId xmlns:a16="http://schemas.microsoft.com/office/drawing/2014/main" id="{2B9336A9-BC26-B28C-EB37-A3386FF147A9}"/>
              </a:ext>
            </a:extLst>
          </p:cNvPr>
          <p:cNvSpPr txBox="1"/>
          <p:nvPr/>
        </p:nvSpPr>
        <p:spPr>
          <a:xfrm>
            <a:off x="6104891" y="1622108"/>
            <a:ext cx="2615935" cy="523220"/>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sv-FI" sz="1400" dirty="0">
                <a:solidFill>
                  <a:srgbClr val="83C9F0"/>
                </a:solidFill>
                <a:latin typeface="Verdana"/>
              </a:rPr>
              <a:t>MÄTARE OCH </a:t>
            </a:r>
          </a:p>
          <a:p>
            <a:pPr>
              <a:defRPr/>
            </a:pPr>
            <a:r>
              <a:rPr lang="sv-FI" sz="1400" dirty="0">
                <a:solidFill>
                  <a:srgbClr val="83C9F0"/>
                </a:solidFill>
                <a:latin typeface="Verdana"/>
              </a:rPr>
              <a:t>ANSVARIG INSTANS</a:t>
            </a:r>
          </a:p>
        </p:txBody>
      </p:sp>
      <p:sp>
        <p:nvSpPr>
          <p:cNvPr id="80" name="TextBox 12">
            <a:extLst>
              <a:ext uri="{FF2B5EF4-FFF2-40B4-BE49-F238E27FC236}">
                <a16:creationId xmlns:a16="http://schemas.microsoft.com/office/drawing/2014/main" id="{77F13728-C01A-B6F8-E2B6-1E1D0BF5F8DC}"/>
              </a:ext>
            </a:extLst>
          </p:cNvPr>
          <p:cNvSpPr txBox="1"/>
          <p:nvPr/>
        </p:nvSpPr>
        <p:spPr>
          <a:xfrm>
            <a:off x="148186" y="4446611"/>
            <a:ext cx="5837199" cy="1277273"/>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100" b="1" dirty="0">
                <a:latin typeface="Verdana" panose="020B0604030504040204" pitchFamily="34" charset="0"/>
                <a:ea typeface="Verdana" panose="020B0604030504040204" pitchFamily="34" charset="0"/>
                <a:cs typeface="Calibri"/>
              </a:rPr>
              <a:t>Säkert förvaringsutrymme för personalens cyklar</a:t>
            </a:r>
          </a:p>
          <a:p>
            <a:endParaRPr lang="fi-FI" sz="1100" dirty="0">
              <a:latin typeface="Verdana" panose="020B0604030504040204" pitchFamily="34" charset="0"/>
              <a:ea typeface="Verdana" panose="020B0604030504040204" pitchFamily="34" charset="0"/>
              <a:cs typeface="Calibri"/>
            </a:endParaRPr>
          </a:p>
          <a:p>
            <a:r>
              <a:rPr lang="sv-FI" sz="1100" dirty="0">
                <a:latin typeface="Verdana" panose="020B0604030504040204" pitchFamily="34" charset="0"/>
                <a:ea typeface="Verdana" panose="020B0604030504040204" pitchFamily="34" charset="0"/>
                <a:cs typeface="Calibri"/>
              </a:rPr>
              <a:t>Biblioteket inleder utredningsarbetet kring personalens cykelgarage. Förvaringsutrymmet gör det möjligt att tryggt förvara arbetsresecykeln under arbetsdagen och uppmuntrar därmed personalen att röra sig klimatvänligt med cykel under arbetsresorna.</a:t>
            </a:r>
          </a:p>
          <a:p>
            <a:endParaRPr lang="en-GB" sz="1100" b="1" dirty="0">
              <a:latin typeface="Verdana" panose="020B0604030504040204" pitchFamily="34" charset="0"/>
              <a:ea typeface="Verdana" panose="020B0604030504040204" pitchFamily="34" charset="0"/>
              <a:cs typeface="Calibri"/>
            </a:endParaRPr>
          </a:p>
        </p:txBody>
      </p:sp>
      <p:sp>
        <p:nvSpPr>
          <p:cNvPr id="82" name="TextBox 15">
            <a:extLst>
              <a:ext uri="{FF2B5EF4-FFF2-40B4-BE49-F238E27FC236}">
                <a16:creationId xmlns:a16="http://schemas.microsoft.com/office/drawing/2014/main" id="{69ADE868-749F-5C22-EF9A-73D220F4C4B3}"/>
              </a:ext>
            </a:extLst>
          </p:cNvPr>
          <p:cNvSpPr txBox="1"/>
          <p:nvPr/>
        </p:nvSpPr>
        <p:spPr>
          <a:xfrm>
            <a:off x="6092633" y="4441745"/>
            <a:ext cx="1878699" cy="769441"/>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46" indent="-171446">
              <a:buFont typeface="Arial" panose="020B0604020202020204" pitchFamily="34" charset="0"/>
              <a:buChar char="•"/>
            </a:pPr>
            <a:r>
              <a:rPr lang="sv-FI" sz="1100" dirty="0">
                <a:latin typeface="Verdana" panose="020B0604030504040204" pitchFamily="34" charset="0"/>
                <a:ea typeface="Verdana" panose="020B0604030504040204" pitchFamily="34" charset="0"/>
              </a:rPr>
              <a:t>Genomförande av utredning/serviceansvarig</a:t>
            </a:r>
          </a:p>
          <a:p>
            <a:pPr marL="285744" indent="-285744">
              <a:buFont typeface="Arial" panose="020B0604020202020204" pitchFamily="34" charset="0"/>
              <a:buChar char="•"/>
            </a:pPr>
            <a:endParaRPr lang="fi-FI" sz="1100" dirty="0">
              <a:latin typeface="Verdana" panose="020B0604030504040204" pitchFamily="34" charset="0"/>
              <a:ea typeface="Verdana" panose="020B0604030504040204" pitchFamily="34" charset="0"/>
            </a:endParaRPr>
          </a:p>
        </p:txBody>
      </p:sp>
      <p:pic>
        <p:nvPicPr>
          <p:cNvPr id="84" name="Graphic 71" descr="Checkmark with solid fill">
            <a:extLst>
              <a:ext uri="{FF2B5EF4-FFF2-40B4-BE49-F238E27FC236}">
                <a16:creationId xmlns:a16="http://schemas.microsoft.com/office/drawing/2014/main" id="{C895F5AD-EBC1-C577-3830-9E6B9969D9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1008" y="4507553"/>
            <a:ext cx="341587" cy="341587"/>
          </a:xfrm>
          <a:prstGeom prst="rect">
            <a:avLst/>
          </a:prstGeom>
        </p:spPr>
      </p:pic>
      <p:pic>
        <p:nvPicPr>
          <p:cNvPr id="86" name="Graphic 71" descr="Checkmark with solid fill">
            <a:extLst>
              <a:ext uri="{FF2B5EF4-FFF2-40B4-BE49-F238E27FC236}">
                <a16:creationId xmlns:a16="http://schemas.microsoft.com/office/drawing/2014/main" id="{FBFAFE29-EAA7-2E51-809F-BA6ABC108B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7813" y="4982565"/>
            <a:ext cx="341587" cy="341587"/>
          </a:xfrm>
          <a:prstGeom prst="rect">
            <a:avLst/>
          </a:prstGeom>
        </p:spPr>
      </p:pic>
      <p:pic>
        <p:nvPicPr>
          <p:cNvPr id="7" name="Picture 2">
            <a:extLst>
              <a:ext uri="{FF2B5EF4-FFF2-40B4-BE49-F238E27FC236}">
                <a16:creationId xmlns:a16="http://schemas.microsoft.com/office/drawing/2014/main" id="{739A5444-F04D-C237-DCE9-7FA0D37CEA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887" y="6320612"/>
            <a:ext cx="1036143" cy="4881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B21363E3-2677-279F-8652-7D51D0472B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5683" y="6291563"/>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5">
            <a:extLst>
              <a:ext uri="{FF2B5EF4-FFF2-40B4-BE49-F238E27FC236}">
                <a16:creationId xmlns:a16="http://schemas.microsoft.com/office/drawing/2014/main" id="{FEEA8114-C1D0-48D7-BE04-0179E1455754}"/>
              </a:ext>
            </a:extLst>
          </p:cNvPr>
          <p:cNvPicPr>
            <a:picLocks noChangeAspect="1"/>
          </p:cNvPicPr>
          <p:nvPr/>
        </p:nvPicPr>
        <p:blipFill>
          <a:blip r:embed="rId9"/>
          <a:srcRect/>
          <a:stretch/>
        </p:blipFill>
        <p:spPr>
          <a:xfrm>
            <a:off x="10405015" y="5858621"/>
            <a:ext cx="1577255" cy="862003"/>
          </a:xfrm>
          <a:prstGeom prst="rect">
            <a:avLst/>
          </a:prstGeom>
        </p:spPr>
      </p:pic>
      <p:sp>
        <p:nvSpPr>
          <p:cNvPr id="14" name="Tekstiruutu 13">
            <a:extLst>
              <a:ext uri="{FF2B5EF4-FFF2-40B4-BE49-F238E27FC236}">
                <a16:creationId xmlns:a16="http://schemas.microsoft.com/office/drawing/2014/main" id="{7C69B0B8-FB68-96FF-0E1F-708C42DBA438}"/>
              </a:ext>
            </a:extLst>
          </p:cNvPr>
          <p:cNvSpPr txBox="1"/>
          <p:nvPr/>
        </p:nvSpPr>
        <p:spPr>
          <a:xfrm>
            <a:off x="6520543" y="7982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FI" sz="1400">
                <a:solidFill>
                  <a:srgbClr val="34B98B"/>
                </a:solidFill>
                <a:latin typeface="Verdana"/>
              </a:rPr>
              <a:t>ATT BEAKTA</a:t>
            </a:r>
            <a:endParaRPr lang="fi-FI"/>
          </a:p>
        </p:txBody>
      </p:sp>
    </p:spTree>
    <p:extLst>
      <p:ext uri="{BB962C8B-B14F-4D97-AF65-F5344CB8AC3E}">
        <p14:creationId xmlns:p14="http://schemas.microsoft.com/office/powerpoint/2010/main" val="4124147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29"/>
            <a:ext cx="10800000" cy="462899"/>
          </a:xfrm>
        </p:spPr>
        <p:txBody>
          <a:bodyPr>
            <a:norm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2000" dirty="0">
                <a:solidFill>
                  <a:schemeClr val="accent6"/>
                </a:solidFill>
              </a:rPr>
              <a:t>BIBLIOTEKETS HÅLLBARHETSLÖFTE OCH ÅTGÄRDER</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3"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2" y="1768951"/>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3"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1" y="127652"/>
            <a:ext cx="2336309"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7FC200"/>
                </a:solidFill>
                <a:latin typeface="Verdana"/>
              </a:rPr>
              <a:t>HÅLLBARHETSLÖFTE </a:t>
            </a:r>
          </a:p>
        </p:txBody>
      </p:sp>
      <p:sp>
        <p:nvSpPr>
          <p:cNvPr id="30" name="Rectangle 29">
            <a:extLst>
              <a:ext uri="{FF2B5EF4-FFF2-40B4-BE49-F238E27FC236}">
                <a16:creationId xmlns:a16="http://schemas.microsoft.com/office/drawing/2014/main" id="{F2D854E2-EF8B-0366-45FC-9FC0E5580F77}"/>
              </a:ext>
            </a:extLst>
          </p:cNvPr>
          <p:cNvSpPr/>
          <p:nvPr/>
        </p:nvSpPr>
        <p:spPr>
          <a:xfrm>
            <a:off x="92432" y="39442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600" dirty="0">
                <a:latin typeface="Verdana"/>
                <a:ea typeface="Verdana"/>
              </a:rPr>
              <a:t>Biblioteket fungerar som ett exempel på hållbarhet och cirkulär ekonomi.</a:t>
            </a:r>
          </a:p>
        </p:txBody>
      </p:sp>
      <p:sp>
        <p:nvSpPr>
          <p:cNvPr id="28" name="Rectangle 27">
            <a:extLst>
              <a:ext uri="{FF2B5EF4-FFF2-40B4-BE49-F238E27FC236}">
                <a16:creationId xmlns:a16="http://schemas.microsoft.com/office/drawing/2014/main" id="{92D306D7-2011-64DC-1EAF-09A1AFB8FC2E}"/>
              </a:ext>
            </a:extLst>
          </p:cNvPr>
          <p:cNvSpPr/>
          <p:nvPr/>
        </p:nvSpPr>
        <p:spPr>
          <a:xfrm>
            <a:off x="9698385" y="200433"/>
            <a:ext cx="2448611"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800" i="1" dirty="0">
                <a:solidFill>
                  <a:srgbClr val="FFEB44"/>
                </a:solidFill>
                <a:latin typeface="Verdana"/>
              </a:rPr>
              <a:t>BIBLIOTEK OCH ANSVARSPERSONER</a:t>
            </a: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6" y="402982"/>
            <a:ext cx="3003775" cy="1132551"/>
          </a:xfrm>
          <a:prstGeom prst="rect">
            <a:avLst/>
          </a:prstGeom>
          <a:ln w="38100">
            <a:solidFill>
              <a:schemeClr val="accent4"/>
            </a:solidFill>
          </a:ln>
        </p:spPr>
        <p:txBody>
          <a:bodyPr vert="horz" lIns="0" tIns="0" rIns="0" bIns="0" rtlCol="0" anchor="t">
            <a:no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lnSpc>
                <a:spcPct val="150000"/>
              </a:lnSpc>
              <a:defRPr/>
            </a:pPr>
            <a:endParaRPr lang="sv-FI" sz="1400" dirty="0">
              <a:solidFill>
                <a:srgbClr val="34B98B"/>
              </a:solidFill>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8" y="2455743"/>
            <a:ext cx="2615935"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KORT </a:t>
            </a:r>
            <a:r>
              <a:rPr lang="sv-FI" sz="800" i="1" dirty="0">
                <a:solidFill>
                  <a:srgbClr val="83C9F0"/>
                </a:solidFill>
                <a:latin typeface="Verdana"/>
              </a:rPr>
              <a:t>GENAST, INOM ETT ÅR</a:t>
            </a: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7"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LÅNG </a:t>
            </a:r>
            <a:r>
              <a:rPr lang="sv-FI" sz="800" i="1" dirty="0">
                <a:solidFill>
                  <a:srgbClr val="83C9F0"/>
                </a:solidFill>
                <a:latin typeface="Verdana"/>
              </a:rPr>
              <a:t>4–10 ÅR</a:t>
            </a: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8" y="2726202"/>
            <a:ext cx="2698559"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MEDELLÅNG </a:t>
            </a:r>
            <a:r>
              <a:rPr lang="sv-FI" sz="800" i="1" dirty="0">
                <a:solidFill>
                  <a:srgbClr val="83C9F0"/>
                </a:solidFill>
                <a:latin typeface="Verdana"/>
              </a:rPr>
              <a:t>1–3 ÅR</a:t>
            </a:r>
          </a:p>
        </p:txBody>
      </p:sp>
      <p:sp>
        <p:nvSpPr>
          <p:cNvPr id="42" name="TextBox 41">
            <a:extLst>
              <a:ext uri="{FF2B5EF4-FFF2-40B4-BE49-F238E27FC236}">
                <a16:creationId xmlns:a16="http://schemas.microsoft.com/office/drawing/2014/main" id="{7FE77C2E-3F5D-8AD7-8DFF-76CBCD817339}"/>
              </a:ext>
            </a:extLst>
          </p:cNvPr>
          <p:cNvSpPr txBox="1"/>
          <p:nvPr/>
        </p:nvSpPr>
        <p:spPr>
          <a:xfrm>
            <a:off x="145901" y="1759513"/>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ÅTGÄRD</a:t>
            </a: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3"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900"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6" y="2264009"/>
            <a:ext cx="198661" cy="340563"/>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5" cy="407735"/>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8" y="2415402"/>
            <a:ext cx="164607"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8" y="2845338"/>
            <a:ext cx="164607"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90" y="2537454"/>
            <a:ext cx="164607"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6" y="2787254"/>
            <a:ext cx="164607"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6" y="3068610"/>
            <a:ext cx="164607"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9" y="1809470"/>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EFFEKT</a:t>
            </a: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61" y="1694717"/>
            <a:ext cx="2615935" cy="523220"/>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TID FÖR GENOMFÖRANDE:</a:t>
            </a: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6" y="3807683"/>
            <a:ext cx="407735" cy="407735"/>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6"/>
            <a:ext cx="164607"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2"/>
            <a:ext cx="164607"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5" cy="407735"/>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2" y="4675533"/>
            <a:ext cx="164607"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2" y="5105470"/>
            <a:ext cx="164607"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5" y="3514251"/>
            <a:ext cx="198661" cy="340563"/>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8" y="4590601"/>
            <a:ext cx="198661" cy="340563"/>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8" y="1766014"/>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688936" y="401989"/>
            <a:ext cx="2342009" cy="1137487"/>
          </a:xfrm>
          <a:prstGeom prst="rect">
            <a:avLst/>
          </a:prstGeom>
          <a:ln w="3175">
            <a:solidFill>
              <a:schemeClr val="accent4"/>
            </a:solidFill>
          </a:ln>
        </p:spPr>
        <p:txBody>
          <a:bodyPr vert="horz" lIns="0" tIns="0" rIns="0" bIns="0" rtlCol="0">
            <a:no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lnSpc>
                <a:spcPct val="150000"/>
              </a:lnSpc>
              <a:defRPr/>
            </a:pPr>
            <a:r>
              <a:rPr lang="sv-FI" sz="1600" dirty="0">
                <a:solidFill>
                  <a:srgbClr val="000000"/>
                </a:solidFill>
                <a:latin typeface="Verdana"/>
              </a:rPr>
              <a:t> </a:t>
            </a:r>
          </a:p>
        </p:txBody>
      </p:sp>
      <p:sp>
        <p:nvSpPr>
          <p:cNvPr id="11" name="TextBox 10">
            <a:extLst>
              <a:ext uri="{FF2B5EF4-FFF2-40B4-BE49-F238E27FC236}">
                <a16:creationId xmlns:a16="http://schemas.microsoft.com/office/drawing/2014/main" id="{0D3AF1CF-CF5A-4005-2639-E627CA6FBFAC}"/>
              </a:ext>
            </a:extLst>
          </p:cNvPr>
          <p:cNvSpPr txBox="1"/>
          <p:nvPr/>
        </p:nvSpPr>
        <p:spPr>
          <a:xfrm>
            <a:off x="6556829" y="514047"/>
            <a:ext cx="2943485" cy="769441"/>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100" dirty="0">
                <a:latin typeface="Verdana" panose="020B0604030504040204" pitchFamily="34" charset="0"/>
                <a:ea typeface="Verdana" panose="020B0604030504040204" pitchFamily="34" charset="0"/>
              </a:rPr>
              <a:t>Vi är själva aktiva när det gäller att minska fotavtrycket och föregår därmed med gott exempel för invånarna och samarbetspartnerna</a:t>
            </a:r>
          </a:p>
        </p:txBody>
      </p:sp>
      <p:sp>
        <p:nvSpPr>
          <p:cNvPr id="12" name="TextBox 11">
            <a:extLst>
              <a:ext uri="{FF2B5EF4-FFF2-40B4-BE49-F238E27FC236}">
                <a16:creationId xmlns:a16="http://schemas.microsoft.com/office/drawing/2014/main" id="{D09A51C9-1E26-9427-9514-7787B90C5B16}"/>
              </a:ext>
            </a:extLst>
          </p:cNvPr>
          <p:cNvSpPr txBox="1"/>
          <p:nvPr/>
        </p:nvSpPr>
        <p:spPr>
          <a:xfrm>
            <a:off x="9714448" y="430745"/>
            <a:ext cx="1830861" cy="600164"/>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100" b="1" dirty="0">
                <a:latin typeface="Verdana" panose="020B0604030504040204" pitchFamily="34" charset="0"/>
                <a:ea typeface="Verdana" panose="020B0604030504040204" pitchFamily="34" charset="0"/>
              </a:rPr>
              <a:t>Åbo stadsbibliotek</a:t>
            </a:r>
          </a:p>
          <a:p>
            <a:r>
              <a:rPr lang="sv-FI" sz="1100" dirty="0">
                <a:latin typeface="Verdana" panose="020B0604030504040204" pitchFamily="34" charset="0"/>
                <a:ea typeface="Verdana" panose="020B0604030504040204" pitchFamily="34" charset="0"/>
              </a:rPr>
              <a:t>Ansvarsperson Rebekka Pilppula</a:t>
            </a:r>
          </a:p>
        </p:txBody>
      </p:sp>
      <p:sp>
        <p:nvSpPr>
          <p:cNvPr id="6" name="TextBox 5">
            <a:extLst>
              <a:ext uri="{FF2B5EF4-FFF2-40B4-BE49-F238E27FC236}">
                <a16:creationId xmlns:a16="http://schemas.microsoft.com/office/drawing/2014/main" id="{D95AC5A9-45BB-C62A-5C0F-7E4D411ED3FF}"/>
              </a:ext>
            </a:extLst>
          </p:cNvPr>
          <p:cNvSpPr txBox="1"/>
          <p:nvPr/>
        </p:nvSpPr>
        <p:spPr>
          <a:xfrm>
            <a:off x="9798603" y="2180446"/>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FORTLÖPANDE</a:t>
            </a: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90" y="2268863"/>
            <a:ext cx="164607"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5" y="3593218"/>
            <a:ext cx="2615935"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KORT </a:t>
            </a:r>
            <a:r>
              <a:rPr lang="sv-FI" sz="800" i="1" dirty="0">
                <a:solidFill>
                  <a:srgbClr val="83C9F0"/>
                </a:solidFill>
                <a:latin typeface="Verdana"/>
              </a:rPr>
              <a:t>GENAST, INOM ETT ÅR</a:t>
            </a: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7"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LÅNG </a:t>
            </a:r>
            <a:r>
              <a:rPr lang="sv-FI" sz="800" i="1" dirty="0">
                <a:solidFill>
                  <a:srgbClr val="83C9F0"/>
                </a:solidFill>
                <a:latin typeface="Verdana"/>
              </a:rPr>
              <a:t>4–10 ÅR</a:t>
            </a: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5" y="3863677"/>
            <a:ext cx="2698559"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MEDELLÅNG </a:t>
            </a:r>
            <a:r>
              <a:rPr lang="sv-FI" sz="800" i="1" dirty="0">
                <a:solidFill>
                  <a:srgbClr val="83C9F0"/>
                </a:solidFill>
                <a:latin typeface="Verdana"/>
              </a:rPr>
              <a:t>1–3 ÅR</a:t>
            </a: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7" y="3674930"/>
            <a:ext cx="164607"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3" y="3924729"/>
            <a:ext cx="164607"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3" y="4206086"/>
            <a:ext cx="164607"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50" y="3317921"/>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FORTLÖPANDE</a:t>
            </a: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7" y="3406338"/>
            <a:ext cx="164607"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5" y="4777025"/>
            <a:ext cx="2615935"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KORT </a:t>
            </a:r>
            <a:r>
              <a:rPr lang="sv-FI" sz="800" i="1" dirty="0">
                <a:solidFill>
                  <a:srgbClr val="83C9F0"/>
                </a:solidFill>
                <a:latin typeface="Verdana"/>
              </a:rPr>
              <a:t>GENAST, INOM ETT ÅR</a:t>
            </a: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7"/>
            <a:ext cx="2935027"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LÅNG </a:t>
            </a:r>
            <a:r>
              <a:rPr lang="sv-FI" sz="800" i="1" dirty="0">
                <a:solidFill>
                  <a:srgbClr val="83C9F0"/>
                </a:solidFill>
                <a:latin typeface="Verdana"/>
              </a:rPr>
              <a:t>4–10 ÅR</a:t>
            </a: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5" y="5047483"/>
            <a:ext cx="2698559"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MEDELLÅNG </a:t>
            </a:r>
            <a:r>
              <a:rPr lang="sv-FI" sz="800" i="1" dirty="0">
                <a:solidFill>
                  <a:srgbClr val="83C9F0"/>
                </a:solidFill>
                <a:latin typeface="Verdana"/>
              </a:rPr>
              <a:t>1–3 ÅR</a:t>
            </a: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7" y="4858735"/>
            <a:ext cx="164607"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3" y="5108534"/>
            <a:ext cx="164607"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3" y="5389891"/>
            <a:ext cx="164607"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50" y="4501728"/>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FORTLÖPANDE</a:t>
            </a: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7" y="4590145"/>
            <a:ext cx="164607" cy="170703"/>
          </a:xfrm>
          <a:prstGeom prst="rect">
            <a:avLst/>
          </a:prstGeom>
        </p:spPr>
      </p:pic>
      <p:pic>
        <p:nvPicPr>
          <p:cNvPr id="71" name="Graphic 70" descr="Checkmark with solid fill">
            <a:extLst>
              <a:ext uri="{FF2B5EF4-FFF2-40B4-BE49-F238E27FC236}">
                <a16:creationId xmlns:a16="http://schemas.microsoft.com/office/drawing/2014/main" id="{DE304146-911F-82E7-04E2-C748D96C38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29707" y="2678396"/>
            <a:ext cx="341587" cy="341587"/>
          </a:xfrm>
          <a:prstGeom prst="rect">
            <a:avLst/>
          </a:prstGeom>
        </p:spPr>
      </p:pic>
      <p:pic>
        <p:nvPicPr>
          <p:cNvPr id="72" name="Graphic 71" descr="Checkmark with solid fill">
            <a:extLst>
              <a:ext uri="{FF2B5EF4-FFF2-40B4-BE49-F238E27FC236}">
                <a16:creationId xmlns:a16="http://schemas.microsoft.com/office/drawing/2014/main" id="{D635FE67-F8C1-66BA-0471-8591787538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1216" y="2310617"/>
            <a:ext cx="341587" cy="341587"/>
          </a:xfrm>
          <a:prstGeom prst="rect">
            <a:avLst/>
          </a:prstGeom>
        </p:spPr>
      </p:pic>
      <p:sp>
        <p:nvSpPr>
          <p:cNvPr id="15" name="TextBox 6">
            <a:extLst>
              <a:ext uri="{FF2B5EF4-FFF2-40B4-BE49-F238E27FC236}">
                <a16:creationId xmlns:a16="http://schemas.microsoft.com/office/drawing/2014/main" id="{868061CF-1731-0AE3-0EEC-3F9BC872F2B1}"/>
              </a:ext>
            </a:extLst>
          </p:cNvPr>
          <p:cNvSpPr txBox="1"/>
          <p:nvPr/>
        </p:nvSpPr>
        <p:spPr>
          <a:xfrm>
            <a:off x="6104891" y="1622108"/>
            <a:ext cx="2615935" cy="523220"/>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sv-FI" sz="1400" dirty="0">
                <a:solidFill>
                  <a:srgbClr val="83C9F0"/>
                </a:solidFill>
                <a:latin typeface="Verdana"/>
              </a:rPr>
              <a:t>MÄTARE OCH </a:t>
            </a:r>
          </a:p>
          <a:p>
            <a:pPr>
              <a:defRPr/>
            </a:pPr>
            <a:r>
              <a:rPr lang="sv-FI" sz="1400" dirty="0">
                <a:solidFill>
                  <a:srgbClr val="83C9F0"/>
                </a:solidFill>
                <a:latin typeface="Verdana"/>
              </a:rPr>
              <a:t>ANSVARIG INSTANS</a:t>
            </a:r>
          </a:p>
        </p:txBody>
      </p:sp>
      <p:sp>
        <p:nvSpPr>
          <p:cNvPr id="7" name="TextBox 12">
            <a:extLst>
              <a:ext uri="{FF2B5EF4-FFF2-40B4-BE49-F238E27FC236}">
                <a16:creationId xmlns:a16="http://schemas.microsoft.com/office/drawing/2014/main" id="{B67E60EE-6BC3-B310-4708-3DDB0C7634D6}"/>
              </a:ext>
            </a:extLst>
          </p:cNvPr>
          <p:cNvSpPr txBox="1"/>
          <p:nvPr/>
        </p:nvSpPr>
        <p:spPr>
          <a:xfrm>
            <a:off x="106315" y="2169073"/>
            <a:ext cx="5837199" cy="938719"/>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100" b="1" dirty="0">
                <a:latin typeface="Verdana" panose="020B0604030504040204" pitchFamily="34" charset="0"/>
                <a:ea typeface="Verdana" panose="020B0604030504040204" pitchFamily="34" charset="0"/>
                <a:cs typeface="Calibri"/>
              </a:rPr>
              <a:t>Nya kanaler för utnyttjande av avskrivna böcker utreds.</a:t>
            </a:r>
          </a:p>
          <a:p>
            <a:endParaRPr lang="en-GB" sz="1100" dirty="0">
              <a:latin typeface="Verdana" panose="020B0604030504040204" pitchFamily="34" charset="0"/>
              <a:ea typeface="Verdana" panose="020B0604030504040204" pitchFamily="34" charset="0"/>
              <a:cs typeface="Calibri"/>
            </a:endParaRPr>
          </a:p>
          <a:p>
            <a:r>
              <a:rPr lang="sv-FI" sz="1100" dirty="0">
                <a:latin typeface="Verdana" panose="020B0604030504040204" pitchFamily="34" charset="0"/>
                <a:ea typeface="Verdana" panose="020B0604030504040204" pitchFamily="34" charset="0"/>
                <a:cs typeface="Calibri"/>
              </a:rPr>
              <a:t>Biblioteket strävar efter att förlänga böckernas livscykel och förbättra deras användningsgrad genom att utreda nya kanaler och samarbetsmodeller för utnyttjande av böckerna efter att de tagits ur samlingen. </a:t>
            </a:r>
          </a:p>
        </p:txBody>
      </p:sp>
      <p:sp>
        <p:nvSpPr>
          <p:cNvPr id="14" name="TextBox 15">
            <a:extLst>
              <a:ext uri="{FF2B5EF4-FFF2-40B4-BE49-F238E27FC236}">
                <a16:creationId xmlns:a16="http://schemas.microsoft.com/office/drawing/2014/main" id="{A41266FF-3689-3B87-F9C9-70C2F107DA02}"/>
              </a:ext>
            </a:extLst>
          </p:cNvPr>
          <p:cNvSpPr txBox="1"/>
          <p:nvPr/>
        </p:nvSpPr>
        <p:spPr>
          <a:xfrm>
            <a:off x="6100584" y="2170042"/>
            <a:ext cx="1878699" cy="938719"/>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46" indent="-171446">
              <a:buFont typeface="Arial,Sans-Serif" panose="020B0604020202020204" pitchFamily="34" charset="0"/>
              <a:buChar char="•"/>
            </a:pPr>
            <a:r>
              <a:rPr lang="sv-FI" sz="1100" dirty="0">
                <a:latin typeface="Verdana" panose="020B0604030504040204" pitchFamily="34" charset="0"/>
                <a:ea typeface="Verdana" panose="020B0604030504040204" pitchFamily="34" charset="0"/>
              </a:rPr>
              <a:t>Genomförda åtgärder / Rebekka Pilppula</a:t>
            </a:r>
          </a:p>
          <a:p>
            <a:pPr marL="285744" indent="-285744">
              <a:buFont typeface="Arial,Sans-Serif" panose="020B0604020202020204" pitchFamily="34" charset="0"/>
              <a:buChar char="•"/>
            </a:pPr>
            <a:endParaRPr lang="fi-FI" sz="1100" dirty="0">
              <a:latin typeface="Verdana" panose="020B0604030504040204" pitchFamily="34" charset="0"/>
              <a:ea typeface="Verdana" panose="020B0604030504040204" pitchFamily="34" charset="0"/>
            </a:endParaRPr>
          </a:p>
          <a:p>
            <a:pPr marL="171446" indent="-171446">
              <a:buFont typeface="Arial" panose="020B0604020202020204" pitchFamily="34" charset="0"/>
              <a:buChar char="•"/>
            </a:pPr>
            <a:endParaRPr lang="fi-FI" sz="1100" dirty="0">
              <a:latin typeface="Verdana" panose="020B0604030504040204" pitchFamily="34" charset="0"/>
              <a:ea typeface="Verdana" panose="020B0604030504040204" pitchFamily="34" charset="0"/>
            </a:endParaRPr>
          </a:p>
          <a:p>
            <a:pPr marL="285744" indent="-285744">
              <a:buFont typeface="Arial" panose="020B0604020202020204" pitchFamily="34" charset="0"/>
              <a:buChar char="•"/>
            </a:pPr>
            <a:endParaRPr lang="fi-FI" sz="1100" dirty="0">
              <a:latin typeface="Verdana" panose="020B0604030504040204" pitchFamily="34" charset="0"/>
              <a:ea typeface="Verdana" panose="020B0604030504040204" pitchFamily="34" charset="0"/>
            </a:endParaRPr>
          </a:p>
        </p:txBody>
      </p:sp>
      <p:pic>
        <p:nvPicPr>
          <p:cNvPr id="13" name="Picture 2">
            <a:extLst>
              <a:ext uri="{FF2B5EF4-FFF2-40B4-BE49-F238E27FC236}">
                <a16:creationId xmlns:a16="http://schemas.microsoft.com/office/drawing/2014/main" id="{BB0F7532-F125-C810-D5D3-41DD2FAD76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887" y="6320612"/>
            <a:ext cx="1036143" cy="4881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55B97802-1F36-9AE0-3CF4-517CE7B29E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5683" y="6291563"/>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5">
            <a:extLst>
              <a:ext uri="{FF2B5EF4-FFF2-40B4-BE49-F238E27FC236}">
                <a16:creationId xmlns:a16="http://schemas.microsoft.com/office/drawing/2014/main" id="{A626B99F-D677-4C8C-AE6E-C00B0DE2998A}"/>
              </a:ext>
            </a:extLst>
          </p:cNvPr>
          <p:cNvPicPr>
            <a:picLocks noChangeAspect="1"/>
          </p:cNvPicPr>
          <p:nvPr/>
        </p:nvPicPr>
        <p:blipFill>
          <a:blip r:embed="rId9"/>
          <a:srcRect/>
          <a:stretch/>
        </p:blipFill>
        <p:spPr>
          <a:xfrm>
            <a:off x="10405015" y="5858621"/>
            <a:ext cx="1577255" cy="862003"/>
          </a:xfrm>
          <a:prstGeom prst="rect">
            <a:avLst/>
          </a:prstGeom>
        </p:spPr>
      </p:pic>
      <p:sp>
        <p:nvSpPr>
          <p:cNvPr id="17" name="Tekstiruutu 16">
            <a:extLst>
              <a:ext uri="{FF2B5EF4-FFF2-40B4-BE49-F238E27FC236}">
                <a16:creationId xmlns:a16="http://schemas.microsoft.com/office/drawing/2014/main" id="{B109F52B-03AB-4C7B-E7E2-280D06F99793}"/>
              </a:ext>
            </a:extLst>
          </p:cNvPr>
          <p:cNvSpPr txBox="1"/>
          <p:nvPr/>
        </p:nvSpPr>
        <p:spPr>
          <a:xfrm>
            <a:off x="6520543" y="889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FI" sz="1400">
                <a:solidFill>
                  <a:srgbClr val="34B98B"/>
                </a:solidFill>
                <a:latin typeface="Verdana"/>
              </a:rPr>
              <a:t>ATT BEAKTA</a:t>
            </a:r>
            <a:endParaRPr lang="fi-FI"/>
          </a:p>
        </p:txBody>
      </p:sp>
    </p:spTree>
    <p:extLst>
      <p:ext uri="{BB962C8B-B14F-4D97-AF65-F5344CB8AC3E}">
        <p14:creationId xmlns:p14="http://schemas.microsoft.com/office/powerpoint/2010/main" val="2636944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29"/>
            <a:ext cx="10800000" cy="462899"/>
          </a:xfrm>
        </p:spPr>
        <p:txBody>
          <a:bodyPr>
            <a:norm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2000" dirty="0">
                <a:solidFill>
                  <a:schemeClr val="accent6"/>
                </a:solidFill>
              </a:rPr>
              <a:t>BIBLIOTEKETS HÅLLBARHETSLÖFTE OCH ÅTGÄRDER</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3"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2" y="1768951"/>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3"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1" y="127652"/>
            <a:ext cx="2603102"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7FC200"/>
                </a:solidFill>
                <a:latin typeface="Verdana"/>
              </a:rPr>
              <a:t>HÅLLBARHETSLÖFTE </a:t>
            </a:r>
          </a:p>
        </p:txBody>
      </p:sp>
      <p:sp>
        <p:nvSpPr>
          <p:cNvPr id="30" name="Rectangle 29">
            <a:extLst>
              <a:ext uri="{FF2B5EF4-FFF2-40B4-BE49-F238E27FC236}">
                <a16:creationId xmlns:a16="http://schemas.microsoft.com/office/drawing/2014/main" id="{F2D854E2-EF8B-0366-45FC-9FC0E5580F77}"/>
              </a:ext>
            </a:extLst>
          </p:cNvPr>
          <p:cNvSpPr/>
          <p:nvPr/>
        </p:nvSpPr>
        <p:spPr>
          <a:xfrm>
            <a:off x="92432"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600" dirty="0">
                <a:latin typeface="Verdana"/>
                <a:ea typeface="Verdana"/>
              </a:rPr>
              <a:t>Biblioteket är en hemvist för jämlikhet</a:t>
            </a:r>
          </a:p>
        </p:txBody>
      </p:sp>
      <p:sp>
        <p:nvSpPr>
          <p:cNvPr id="28" name="Rectangle 27">
            <a:extLst>
              <a:ext uri="{FF2B5EF4-FFF2-40B4-BE49-F238E27FC236}">
                <a16:creationId xmlns:a16="http://schemas.microsoft.com/office/drawing/2014/main" id="{92D306D7-2011-64DC-1EAF-09A1AFB8FC2E}"/>
              </a:ext>
            </a:extLst>
          </p:cNvPr>
          <p:cNvSpPr/>
          <p:nvPr/>
        </p:nvSpPr>
        <p:spPr>
          <a:xfrm>
            <a:off x="9706336" y="200433"/>
            <a:ext cx="2440660"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800" i="1" dirty="0">
                <a:solidFill>
                  <a:srgbClr val="FFEB44"/>
                </a:solidFill>
                <a:latin typeface="Verdana"/>
              </a:rPr>
              <a:t>BIBLIOTEK OCH ANSVARSPERSONER</a:t>
            </a: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6672" cy="1132997"/>
          </a:xfrm>
          <a:prstGeom prst="rect">
            <a:avLst/>
          </a:prstGeom>
          <a:ln w="38100">
            <a:solidFill>
              <a:schemeClr val="accent4"/>
            </a:solidFill>
          </a:ln>
        </p:spPr>
        <p:txBody>
          <a:bodyPr vert="horz" lIns="0" tIns="0" rIns="0" bIns="0" rtlCol="0" anchor="t">
            <a:no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lnSpc>
                <a:spcPct val="150000"/>
              </a:lnSpc>
              <a:defRPr/>
            </a:pPr>
            <a:endParaRPr lang="sv-FI" sz="1600" dirty="0">
              <a:solidFill>
                <a:srgbClr val="000000"/>
              </a:solidFill>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8" y="2455743"/>
            <a:ext cx="2615935"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KORT </a:t>
            </a:r>
            <a:r>
              <a:rPr lang="sv-FI" sz="800" i="1" dirty="0">
                <a:solidFill>
                  <a:srgbClr val="83C9F0"/>
                </a:solidFill>
                <a:latin typeface="Verdana"/>
              </a:rPr>
              <a:t>GENAST, INOM ETT ÅR</a:t>
            </a: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7"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LÅNG </a:t>
            </a:r>
            <a:r>
              <a:rPr lang="sv-FI" sz="800" i="1" dirty="0">
                <a:solidFill>
                  <a:srgbClr val="83C9F0"/>
                </a:solidFill>
                <a:latin typeface="Verdana"/>
              </a:rPr>
              <a:t>4–10 ÅR</a:t>
            </a: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8" y="2726202"/>
            <a:ext cx="2698559"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MEDELLÅNG </a:t>
            </a:r>
            <a:r>
              <a:rPr lang="sv-FI" sz="800" i="1" dirty="0">
                <a:solidFill>
                  <a:srgbClr val="83C9F0"/>
                </a:solidFill>
                <a:latin typeface="Verdana"/>
              </a:rPr>
              <a:t>1–3 ÅR</a:t>
            </a:r>
          </a:p>
        </p:txBody>
      </p:sp>
      <p:sp>
        <p:nvSpPr>
          <p:cNvPr id="42" name="TextBox 41">
            <a:extLst>
              <a:ext uri="{FF2B5EF4-FFF2-40B4-BE49-F238E27FC236}">
                <a16:creationId xmlns:a16="http://schemas.microsoft.com/office/drawing/2014/main" id="{7FE77C2E-3F5D-8AD7-8DFF-76CBCD817339}"/>
              </a:ext>
            </a:extLst>
          </p:cNvPr>
          <p:cNvSpPr txBox="1"/>
          <p:nvPr/>
        </p:nvSpPr>
        <p:spPr>
          <a:xfrm>
            <a:off x="145901" y="1759513"/>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ÅTGÄRD</a:t>
            </a: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3"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900"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6" y="2264009"/>
            <a:ext cx="198661" cy="340563"/>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5" cy="407735"/>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8" y="2415402"/>
            <a:ext cx="164607"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8" y="2845338"/>
            <a:ext cx="164607"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90" y="2537454"/>
            <a:ext cx="164607"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6" y="2787254"/>
            <a:ext cx="164607"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6" y="3068610"/>
            <a:ext cx="164607"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9" y="1809470"/>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EFFEKT</a:t>
            </a:r>
          </a:p>
        </p:txBody>
      </p:sp>
      <p:sp>
        <p:nvSpPr>
          <p:cNvPr id="56" name="TextBox 55">
            <a:extLst>
              <a:ext uri="{FF2B5EF4-FFF2-40B4-BE49-F238E27FC236}">
                <a16:creationId xmlns:a16="http://schemas.microsoft.com/office/drawing/2014/main" id="{B11F1F18-3541-C58D-9451-F72ADDECB3C3}"/>
              </a:ext>
            </a:extLst>
          </p:cNvPr>
          <p:cNvSpPr txBox="1"/>
          <p:nvPr/>
        </p:nvSpPr>
        <p:spPr>
          <a:xfrm>
            <a:off x="9517906" y="1627926"/>
            <a:ext cx="2615935" cy="523220"/>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TID FÖR GENOMFÖRANDE:</a:t>
            </a: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6" y="3807683"/>
            <a:ext cx="407735" cy="407735"/>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6"/>
            <a:ext cx="164607"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2"/>
            <a:ext cx="164607"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5" cy="407735"/>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2" y="4675533"/>
            <a:ext cx="164607"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2" y="5105470"/>
            <a:ext cx="164607"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5" y="3514251"/>
            <a:ext cx="198661" cy="340563"/>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8" y="4590601"/>
            <a:ext cx="198661" cy="340563"/>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8" y="1766014"/>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1834" y="401988"/>
            <a:ext cx="2329111" cy="1108755"/>
          </a:xfrm>
          <a:prstGeom prst="rect">
            <a:avLst/>
          </a:prstGeom>
          <a:ln w="3175">
            <a:solidFill>
              <a:schemeClr val="accent4"/>
            </a:solidFill>
          </a:ln>
        </p:spPr>
        <p:txBody>
          <a:bodyPr vert="horz" lIns="0" tIns="0" rIns="0" bIns="0" rtlCol="0">
            <a:no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lnSpc>
                <a:spcPct val="150000"/>
              </a:lnSpc>
              <a:defRPr/>
            </a:pPr>
            <a:r>
              <a:rPr lang="sv-FI" sz="1600" dirty="0">
                <a:solidFill>
                  <a:srgbClr val="000000"/>
                </a:solidFill>
                <a:latin typeface="Verdana"/>
              </a:rPr>
              <a:t> </a:t>
            </a:r>
          </a:p>
        </p:txBody>
      </p:sp>
      <p:sp>
        <p:nvSpPr>
          <p:cNvPr id="11" name="TextBox 10">
            <a:extLst>
              <a:ext uri="{FF2B5EF4-FFF2-40B4-BE49-F238E27FC236}">
                <a16:creationId xmlns:a16="http://schemas.microsoft.com/office/drawing/2014/main" id="{0D3AF1CF-CF5A-4005-2639-E627CA6FBFAC}"/>
              </a:ext>
            </a:extLst>
          </p:cNvPr>
          <p:cNvSpPr txBox="1"/>
          <p:nvPr/>
        </p:nvSpPr>
        <p:spPr>
          <a:xfrm>
            <a:off x="6536357" y="471006"/>
            <a:ext cx="3003775" cy="600164"/>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100" dirty="0">
                <a:latin typeface="Verdana" panose="020B0604030504040204" pitchFamily="34" charset="0"/>
                <a:ea typeface="Verdana" panose="020B0604030504040204" pitchFamily="34" charset="0"/>
              </a:rPr>
              <a:t>Biblioteket är för alla, i biblioteket finns en plats där man har möjlighet att lugna ner sig, jämlikhet</a:t>
            </a:r>
          </a:p>
        </p:txBody>
      </p:sp>
      <p:sp>
        <p:nvSpPr>
          <p:cNvPr id="12" name="TextBox 11">
            <a:extLst>
              <a:ext uri="{FF2B5EF4-FFF2-40B4-BE49-F238E27FC236}">
                <a16:creationId xmlns:a16="http://schemas.microsoft.com/office/drawing/2014/main" id="{D09A51C9-1E26-9427-9514-7787B90C5B16}"/>
              </a:ext>
            </a:extLst>
          </p:cNvPr>
          <p:cNvSpPr txBox="1"/>
          <p:nvPr/>
        </p:nvSpPr>
        <p:spPr>
          <a:xfrm>
            <a:off x="9701833" y="437334"/>
            <a:ext cx="2325691" cy="1107996"/>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100" b="1" dirty="0">
                <a:latin typeface="Verdana" panose="020B0604030504040204" pitchFamily="34" charset="0"/>
                <a:ea typeface="Verdana" panose="020B0604030504040204" pitchFamily="34" charset="0"/>
              </a:rPr>
              <a:t>Åbo stadsbibliotek</a:t>
            </a:r>
          </a:p>
          <a:p>
            <a:r>
              <a:rPr lang="sv-FI" sz="1100" dirty="0">
                <a:latin typeface="Verdana" panose="020B0604030504040204" pitchFamily="34" charset="0"/>
                <a:ea typeface="Verdana" panose="020B0604030504040204" pitchFamily="34" charset="0"/>
              </a:rPr>
              <a:t>Ansvariga personer evenemangsinformatiker, kommunikation, Rebekka Pilppula, Kari Pohjola och Jaana Rantala</a:t>
            </a:r>
          </a:p>
        </p:txBody>
      </p:sp>
      <p:sp>
        <p:nvSpPr>
          <p:cNvPr id="13" name="TextBox 12">
            <a:extLst>
              <a:ext uri="{FF2B5EF4-FFF2-40B4-BE49-F238E27FC236}">
                <a16:creationId xmlns:a16="http://schemas.microsoft.com/office/drawing/2014/main" id="{D212F96F-0341-EFE1-4051-C98D02CFD37C}"/>
              </a:ext>
            </a:extLst>
          </p:cNvPr>
          <p:cNvSpPr txBox="1"/>
          <p:nvPr/>
        </p:nvSpPr>
        <p:spPr>
          <a:xfrm>
            <a:off x="145901" y="2181691"/>
            <a:ext cx="5837199" cy="1107996"/>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100" b="1" dirty="0">
                <a:latin typeface="Verdana" panose="020B0604030504040204" pitchFamily="34" charset="0"/>
                <a:ea typeface="Verdana" panose="020B0604030504040204" pitchFamily="34" charset="0"/>
              </a:rPr>
              <a:t>Man informerar om betydelsen av att stanna upp</a:t>
            </a:r>
            <a:br>
              <a:rPr lang="sv-FI" sz="1100" b="1" dirty="0">
                <a:latin typeface="Verdana" panose="020B0604030504040204" pitchFamily="34" charset="0"/>
                <a:ea typeface="Verdana" panose="020B0604030504040204" pitchFamily="34" charset="0"/>
              </a:rPr>
            </a:br>
            <a:r>
              <a:rPr lang="sv-FI" sz="1100" b="1" dirty="0">
                <a:latin typeface="Verdana" panose="020B0604030504040204" pitchFamily="34" charset="0"/>
                <a:ea typeface="Verdana" panose="020B0604030504040204" pitchFamily="34" charset="0"/>
              </a:rPr>
              <a:t>och hur biblioteket möjliggör det för kunderna.</a:t>
            </a:r>
            <a:br>
              <a:rPr lang="sv-FI" sz="1100" b="1" dirty="0">
                <a:latin typeface="Verdana" panose="020B0604030504040204" pitchFamily="34" charset="0"/>
                <a:ea typeface="Verdana" panose="020B0604030504040204" pitchFamily="34" charset="0"/>
              </a:rPr>
            </a:br>
            <a:endParaRPr lang="sv-FI" sz="1100" b="1" dirty="0">
              <a:latin typeface="Verdana" panose="020B0604030504040204" pitchFamily="34" charset="0"/>
              <a:ea typeface="Verdana" panose="020B0604030504040204" pitchFamily="34" charset="0"/>
            </a:endParaRPr>
          </a:p>
          <a:p>
            <a:r>
              <a:rPr lang="sv-FI" sz="1100" dirty="0">
                <a:latin typeface="Verdana"/>
                <a:ea typeface="Verdana"/>
              </a:rPr>
              <a:t>Kommunikationsmaterial i projektet Hållbar utveckling av biblioteken i Sydvästra Finland utnyttjas och lyfter även fram temat i annan kommunikation. Man gör försök med evenemang som uppmuntrar till lugn och koncentration.</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77531" y="2177683"/>
            <a:ext cx="1993716" cy="1277273"/>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46" indent="-171446">
              <a:buFont typeface="Arial" panose="020B0604020202020204" pitchFamily="34" charset="0"/>
              <a:buChar char="•"/>
            </a:pPr>
            <a:r>
              <a:rPr lang="sv-FI" sz="1100" dirty="0">
                <a:latin typeface="Verdana" panose="020B0604030504040204" pitchFamily="34" charset="0"/>
                <a:ea typeface="Verdana" panose="020B0604030504040204" pitchFamily="34" charset="0"/>
              </a:rPr>
              <a:t>Försök / evenemangsinformatiker</a:t>
            </a:r>
          </a:p>
          <a:p>
            <a:pPr marL="171446" indent="-171446">
              <a:buFont typeface="Arial" panose="020B0604020202020204" pitchFamily="34" charset="0"/>
              <a:buChar char="•"/>
            </a:pPr>
            <a:r>
              <a:rPr lang="sv-FI" sz="1100" dirty="0">
                <a:latin typeface="Verdana" panose="020B0604030504040204" pitchFamily="34" charset="0"/>
                <a:ea typeface="Verdana" panose="020B0604030504040204" pitchFamily="34" charset="0"/>
              </a:rPr>
              <a:t>Möjligheterna till uppföljning utreds / Kommunikation</a:t>
            </a:r>
          </a:p>
          <a:p>
            <a:pPr marL="285744" indent="-285744">
              <a:buFont typeface="Arial" panose="020B0604020202020204" pitchFamily="34" charset="0"/>
              <a:buChar char="•"/>
            </a:pPr>
            <a:endParaRPr lang="fi-FI" sz="1100" dirty="0">
              <a:latin typeface="Verdana" panose="020B0604030504040204" pitchFamily="34" charset="0"/>
              <a:ea typeface="Verdana" panose="020B0604030504040204" pitchFamily="34" charset="0"/>
            </a:endParaRPr>
          </a:p>
        </p:txBody>
      </p:sp>
      <p:sp>
        <p:nvSpPr>
          <p:cNvPr id="15" name="TextBox 14">
            <a:extLst>
              <a:ext uri="{FF2B5EF4-FFF2-40B4-BE49-F238E27FC236}">
                <a16:creationId xmlns:a16="http://schemas.microsoft.com/office/drawing/2014/main" id="{AD171C6E-51AE-8778-9084-9DB50C9F63D1}"/>
              </a:ext>
            </a:extLst>
          </p:cNvPr>
          <p:cNvSpPr txBox="1"/>
          <p:nvPr/>
        </p:nvSpPr>
        <p:spPr>
          <a:xfrm>
            <a:off x="134582" y="3313756"/>
            <a:ext cx="5837199" cy="769441"/>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100" b="1" dirty="0">
                <a:latin typeface="Verdana" panose="020B0604030504040204" pitchFamily="34" charset="0"/>
                <a:ea typeface="Verdana" panose="020B0604030504040204" pitchFamily="34" charset="0"/>
              </a:rPr>
              <a:t>Kunderna görs delaktiga i planeringen av lokalerna och verksamheten</a:t>
            </a:r>
          </a:p>
          <a:p>
            <a:endParaRPr lang="fi-FI" sz="1100" dirty="0">
              <a:latin typeface="Verdana" panose="020B0604030504040204" pitchFamily="34" charset="0"/>
              <a:ea typeface="Verdana" panose="020B0604030504040204" pitchFamily="34" charset="0"/>
            </a:endParaRPr>
          </a:p>
          <a:p>
            <a:r>
              <a:rPr lang="sv-FI" sz="1100" dirty="0">
                <a:latin typeface="Verdana" panose="020B0604030504040204" pitchFamily="34" charset="0"/>
                <a:ea typeface="Verdana" panose="020B0604030504040204" pitchFamily="34" charset="0"/>
              </a:rPr>
              <a:t>Man gör försök med olika lokallösningar och ber om kundrespons om dem. Kundresponsen följs upp kontinuerligt.</a:t>
            </a:r>
          </a:p>
        </p:txBody>
      </p:sp>
      <p:sp>
        <p:nvSpPr>
          <p:cNvPr id="16" name="TextBox 15">
            <a:extLst>
              <a:ext uri="{FF2B5EF4-FFF2-40B4-BE49-F238E27FC236}">
                <a16:creationId xmlns:a16="http://schemas.microsoft.com/office/drawing/2014/main" id="{5C1B0F44-9B4D-7EDA-920D-5954ABB1FC6A}"/>
              </a:ext>
            </a:extLst>
          </p:cNvPr>
          <p:cNvSpPr txBox="1"/>
          <p:nvPr/>
        </p:nvSpPr>
        <p:spPr>
          <a:xfrm>
            <a:off x="6084681" y="3312326"/>
            <a:ext cx="1878699" cy="938719"/>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46" indent="-171446">
              <a:buFont typeface="Arial" panose="020B0604020202020204" pitchFamily="34" charset="0"/>
              <a:buChar char="•"/>
            </a:pPr>
            <a:r>
              <a:rPr lang="sv-FI" sz="1100" dirty="0">
                <a:latin typeface="Verdana" panose="020B0604030504040204" pitchFamily="34" charset="0"/>
                <a:ea typeface="Verdana" panose="020B0604030504040204" pitchFamily="34" charset="0"/>
              </a:rPr>
              <a:t>Antal försök /Rebekka Pilppula</a:t>
            </a:r>
          </a:p>
          <a:p>
            <a:pPr marL="171446" indent="-171446">
              <a:buFont typeface="Arial" panose="020B0604020202020204" pitchFamily="34" charset="0"/>
              <a:buChar char="•"/>
            </a:pPr>
            <a:r>
              <a:rPr lang="sv-FI" sz="1100" dirty="0">
                <a:latin typeface="Verdana" panose="020B0604030504040204" pitchFamily="34" charset="0"/>
                <a:ea typeface="Verdana" panose="020B0604030504040204" pitchFamily="34" charset="0"/>
              </a:rPr>
              <a:t>Uppföljning av respons /Kari Pohjola</a:t>
            </a:r>
          </a:p>
          <a:p>
            <a:pPr marL="285744" indent="-285744">
              <a:buFont typeface="Arial" panose="020B0604020202020204" pitchFamily="34" charset="0"/>
              <a:buChar char="•"/>
            </a:pPr>
            <a:endParaRPr lang="fi-FI" sz="1100" dirty="0">
              <a:latin typeface="Verdana" panose="020B0604030504040204" pitchFamily="34" charset="0"/>
              <a:ea typeface="Verdana" panose="020B0604030504040204" pitchFamily="34" charset="0"/>
              <a:cs typeface="Calibri"/>
            </a:endParaRPr>
          </a:p>
        </p:txBody>
      </p:sp>
      <p:sp>
        <p:nvSpPr>
          <p:cNvPr id="17" name="TextBox 16">
            <a:extLst>
              <a:ext uri="{FF2B5EF4-FFF2-40B4-BE49-F238E27FC236}">
                <a16:creationId xmlns:a16="http://schemas.microsoft.com/office/drawing/2014/main" id="{3219DAD5-0A2B-F16C-B35E-9F1D6ED333E6}"/>
              </a:ext>
            </a:extLst>
          </p:cNvPr>
          <p:cNvSpPr txBox="1"/>
          <p:nvPr/>
        </p:nvSpPr>
        <p:spPr>
          <a:xfrm>
            <a:off x="183983" y="4442759"/>
            <a:ext cx="5837199" cy="769441"/>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1100" b="1" dirty="0">
                <a:latin typeface="Verdana" panose="020B0604030504040204" pitchFamily="34" charset="0"/>
                <a:ea typeface="Verdana" panose="020B0604030504040204" pitchFamily="34" charset="0"/>
              </a:rPr>
              <a:t>Kundenkäten riktas även till icke-användare</a:t>
            </a:r>
          </a:p>
          <a:p>
            <a:endParaRPr lang="fi-FI" sz="1100" dirty="0">
              <a:latin typeface="Verdana" panose="020B0604030504040204" pitchFamily="34" charset="0"/>
              <a:ea typeface="Verdana" panose="020B0604030504040204" pitchFamily="34" charset="0"/>
            </a:endParaRPr>
          </a:p>
          <a:p>
            <a:r>
              <a:rPr lang="sv-FI" sz="1100" dirty="0">
                <a:latin typeface="Verdana" panose="020B0604030504040204" pitchFamily="34" charset="0"/>
                <a:ea typeface="Verdana" panose="020B0604030504040204" pitchFamily="34" charset="0"/>
              </a:rPr>
              <a:t>Icke-besökarna kan ge värdefull information om hur bibliotekets tjänster kan utvecklas.</a:t>
            </a:r>
          </a:p>
        </p:txBody>
      </p:sp>
      <p:sp>
        <p:nvSpPr>
          <p:cNvPr id="18" name="TextBox 17">
            <a:extLst>
              <a:ext uri="{FF2B5EF4-FFF2-40B4-BE49-F238E27FC236}">
                <a16:creationId xmlns:a16="http://schemas.microsoft.com/office/drawing/2014/main" id="{500802AA-7412-06D3-7184-A5619C570E45}"/>
              </a:ext>
            </a:extLst>
          </p:cNvPr>
          <p:cNvSpPr txBox="1"/>
          <p:nvPr/>
        </p:nvSpPr>
        <p:spPr>
          <a:xfrm>
            <a:off x="6102280" y="4449281"/>
            <a:ext cx="1878699" cy="769441"/>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44" indent="-285744">
              <a:buFont typeface="Arial" panose="020B0604020202020204" pitchFamily="34" charset="0"/>
              <a:buChar char="•"/>
            </a:pPr>
            <a:r>
              <a:rPr lang="sv-FI" sz="1100" dirty="0">
                <a:latin typeface="Verdana" panose="020B0604030504040204" pitchFamily="34" charset="0"/>
                <a:ea typeface="Verdana" panose="020B0604030504040204" pitchFamily="34" charset="0"/>
              </a:rPr>
              <a:t>Genomförande av enkäten / Jaana Rantala</a:t>
            </a:r>
          </a:p>
          <a:p>
            <a:pPr marL="285744" indent="-285744">
              <a:buFont typeface="Arial" panose="020B0604020202020204" pitchFamily="34" charset="0"/>
              <a:buChar char="•"/>
            </a:pPr>
            <a:endParaRPr lang="fi-FI" sz="11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D95AC5A9-45BB-C62A-5C0F-7E4D411ED3FF}"/>
              </a:ext>
            </a:extLst>
          </p:cNvPr>
          <p:cNvSpPr txBox="1"/>
          <p:nvPr/>
        </p:nvSpPr>
        <p:spPr>
          <a:xfrm>
            <a:off x="9798603" y="2180446"/>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FORTLÖPANDE</a:t>
            </a: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90" y="2268863"/>
            <a:ext cx="164607"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5" y="3593218"/>
            <a:ext cx="2615935"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KORT </a:t>
            </a:r>
            <a:r>
              <a:rPr lang="sv-FI" sz="800" i="1" dirty="0">
                <a:solidFill>
                  <a:srgbClr val="83C9F0"/>
                </a:solidFill>
                <a:latin typeface="Verdana"/>
              </a:rPr>
              <a:t>GENAST, INOM ETT ÅR</a:t>
            </a: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7"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LÅNG </a:t>
            </a:r>
            <a:r>
              <a:rPr lang="sv-FI" sz="800" i="1" dirty="0">
                <a:solidFill>
                  <a:srgbClr val="83C9F0"/>
                </a:solidFill>
                <a:latin typeface="Verdana"/>
              </a:rPr>
              <a:t>4–10 ÅR</a:t>
            </a: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5" y="3863677"/>
            <a:ext cx="2698559"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MEDELLÅNG </a:t>
            </a:r>
            <a:r>
              <a:rPr lang="sv-FI" sz="800" i="1" dirty="0">
                <a:solidFill>
                  <a:srgbClr val="83C9F0"/>
                </a:solidFill>
                <a:latin typeface="Verdana"/>
              </a:rPr>
              <a:t>1–3 ÅR</a:t>
            </a: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7" y="3674930"/>
            <a:ext cx="164607"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3" y="3924729"/>
            <a:ext cx="164607"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3" y="4206086"/>
            <a:ext cx="164607"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50" y="3317921"/>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FORTLÖPANDE</a:t>
            </a: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7" y="3406338"/>
            <a:ext cx="164607"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5" y="4777025"/>
            <a:ext cx="2615935"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KORT </a:t>
            </a:r>
            <a:r>
              <a:rPr lang="sv-FI" sz="800" i="1" dirty="0">
                <a:solidFill>
                  <a:srgbClr val="83C9F0"/>
                </a:solidFill>
                <a:latin typeface="Verdana"/>
              </a:rPr>
              <a:t>GENAST, INOM ETT ÅR</a:t>
            </a: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7"/>
            <a:ext cx="2935027"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LÅNG </a:t>
            </a:r>
            <a:r>
              <a:rPr lang="sv-FI" sz="800" i="1" dirty="0">
                <a:solidFill>
                  <a:srgbClr val="83C9F0"/>
                </a:solidFill>
                <a:latin typeface="Verdana"/>
              </a:rPr>
              <a:t>4–10 ÅR</a:t>
            </a: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5" y="5047483"/>
            <a:ext cx="2698559" cy="369332"/>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800" dirty="0">
                <a:solidFill>
                  <a:srgbClr val="83C9F0"/>
                </a:solidFill>
                <a:latin typeface="Verdana"/>
              </a:rPr>
              <a:t>MEDELLÅNG </a:t>
            </a:r>
            <a:r>
              <a:rPr lang="sv-FI" sz="800" i="1" dirty="0">
                <a:solidFill>
                  <a:srgbClr val="83C9F0"/>
                </a:solidFill>
                <a:latin typeface="Verdana"/>
              </a:rPr>
              <a:t>1–3 ÅR</a:t>
            </a: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7" y="4858735"/>
            <a:ext cx="164607"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3" y="5108534"/>
            <a:ext cx="164607"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3" y="5389891"/>
            <a:ext cx="164607"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50" y="4501728"/>
            <a:ext cx="2615935" cy="30777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defRPr/>
            </a:pPr>
            <a:r>
              <a:rPr lang="sv-FI" sz="1400" dirty="0">
                <a:solidFill>
                  <a:srgbClr val="83C9F0"/>
                </a:solidFill>
                <a:latin typeface="Verdana"/>
              </a:rPr>
              <a:t>FORTLÖPANDE</a:t>
            </a: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7" y="4590145"/>
            <a:ext cx="164607" cy="170703"/>
          </a:xfrm>
          <a:prstGeom prst="rect">
            <a:avLst/>
          </a:prstGeom>
        </p:spPr>
      </p:pic>
      <p:pic>
        <p:nvPicPr>
          <p:cNvPr id="72" name="Graphic 71" descr="Checkmark with solid fill">
            <a:extLst>
              <a:ext uri="{FF2B5EF4-FFF2-40B4-BE49-F238E27FC236}">
                <a16:creationId xmlns:a16="http://schemas.microsoft.com/office/drawing/2014/main" id="{D635FE67-F8C1-66BA-0471-8591787538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30489" y="2696565"/>
            <a:ext cx="341587" cy="341587"/>
          </a:xfrm>
          <a:prstGeom prst="rect">
            <a:avLst/>
          </a:prstGeom>
        </p:spPr>
      </p:pic>
      <p:pic>
        <p:nvPicPr>
          <p:cNvPr id="57" name="Graphic 56" descr="Checkmark with solid fill">
            <a:extLst>
              <a:ext uri="{FF2B5EF4-FFF2-40B4-BE49-F238E27FC236}">
                <a16:creationId xmlns:a16="http://schemas.microsoft.com/office/drawing/2014/main" id="{57BE6491-B584-BF45-973E-DDA93D0E5F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3911" y="4080579"/>
            <a:ext cx="341587" cy="341587"/>
          </a:xfrm>
          <a:prstGeom prst="rect">
            <a:avLst/>
          </a:prstGeom>
        </p:spPr>
      </p:pic>
      <p:pic>
        <p:nvPicPr>
          <p:cNvPr id="31" name="Graphic 30" descr="Checkmark with solid fill">
            <a:extLst>
              <a:ext uri="{FF2B5EF4-FFF2-40B4-BE49-F238E27FC236}">
                <a16:creationId xmlns:a16="http://schemas.microsoft.com/office/drawing/2014/main" id="{DE304146-911F-82E7-04E2-C748D96C38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5664" y="2672883"/>
            <a:ext cx="343605" cy="343605"/>
          </a:xfrm>
          <a:prstGeom prst="rect">
            <a:avLst/>
          </a:prstGeom>
        </p:spPr>
      </p:pic>
      <p:pic>
        <p:nvPicPr>
          <p:cNvPr id="68" name="Graphic 71" descr="Checkmark with solid fill">
            <a:extLst>
              <a:ext uri="{FF2B5EF4-FFF2-40B4-BE49-F238E27FC236}">
                <a16:creationId xmlns:a16="http://schemas.microsoft.com/office/drawing/2014/main" id="{F3CDF4A4-5BAC-F5A6-DA2A-48537A9924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1216" y="3854409"/>
            <a:ext cx="341587" cy="341587"/>
          </a:xfrm>
          <a:prstGeom prst="rect">
            <a:avLst/>
          </a:prstGeom>
        </p:spPr>
      </p:pic>
      <p:pic>
        <p:nvPicPr>
          <p:cNvPr id="70" name="Graphic 71" descr="Checkmark with solid fill">
            <a:extLst>
              <a:ext uri="{FF2B5EF4-FFF2-40B4-BE49-F238E27FC236}">
                <a16:creationId xmlns:a16="http://schemas.microsoft.com/office/drawing/2014/main" id="{FB504F55-FB24-E78E-466F-D1C4B3C343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0357" y="4982175"/>
            <a:ext cx="341587" cy="341587"/>
          </a:xfrm>
          <a:prstGeom prst="rect">
            <a:avLst/>
          </a:prstGeom>
        </p:spPr>
      </p:pic>
      <p:pic>
        <p:nvPicPr>
          <p:cNvPr id="73" name="Graphic 71" descr="Checkmark with solid fill">
            <a:extLst>
              <a:ext uri="{FF2B5EF4-FFF2-40B4-BE49-F238E27FC236}">
                <a16:creationId xmlns:a16="http://schemas.microsoft.com/office/drawing/2014/main" id="{A304EADA-45FB-D881-7A88-3B911D698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1523" y="4993801"/>
            <a:ext cx="341587" cy="341587"/>
          </a:xfrm>
          <a:prstGeom prst="rect">
            <a:avLst/>
          </a:prstGeom>
        </p:spPr>
      </p:pic>
      <p:sp>
        <p:nvSpPr>
          <p:cNvPr id="69" name="TextBox 6">
            <a:extLst>
              <a:ext uri="{FF2B5EF4-FFF2-40B4-BE49-F238E27FC236}">
                <a16:creationId xmlns:a16="http://schemas.microsoft.com/office/drawing/2014/main" id="{50C2A6A6-2143-2DF9-D3AC-4AB1A8720343}"/>
              </a:ext>
            </a:extLst>
          </p:cNvPr>
          <p:cNvSpPr txBox="1"/>
          <p:nvPr/>
        </p:nvSpPr>
        <p:spPr>
          <a:xfrm>
            <a:off x="6104891" y="1622108"/>
            <a:ext cx="2615935" cy="523220"/>
          </a:xfrm>
          <a:prstGeom prst="rect">
            <a:avLst/>
          </a:prstGeom>
          <a:noFill/>
        </p:spPr>
        <p:txBody>
          <a:bodyPr wrap="square" lIns="91440" tIns="45720" rIns="91440" bIns="4572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sv-FI" sz="1400" dirty="0">
                <a:solidFill>
                  <a:srgbClr val="83C9F0"/>
                </a:solidFill>
                <a:latin typeface="Verdana"/>
              </a:rPr>
              <a:t>MÄTARE OCH </a:t>
            </a:r>
          </a:p>
          <a:p>
            <a:pPr>
              <a:defRPr/>
            </a:pPr>
            <a:r>
              <a:rPr lang="sv-FI" sz="1400" dirty="0">
                <a:solidFill>
                  <a:srgbClr val="83C9F0"/>
                </a:solidFill>
                <a:latin typeface="Verdana"/>
              </a:rPr>
              <a:t>ANSVARIG INSTANS</a:t>
            </a:r>
          </a:p>
        </p:txBody>
      </p:sp>
      <p:pic>
        <p:nvPicPr>
          <p:cNvPr id="7" name="Picture 2">
            <a:extLst>
              <a:ext uri="{FF2B5EF4-FFF2-40B4-BE49-F238E27FC236}">
                <a16:creationId xmlns:a16="http://schemas.microsoft.com/office/drawing/2014/main" id="{3D588E82-F9C3-ACE5-1A2F-2DE145994D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887" y="6320612"/>
            <a:ext cx="1036143" cy="48815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285847D0-9836-4531-DDB4-1543DDAA86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5683" y="6291563"/>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5">
            <a:extLst>
              <a:ext uri="{FF2B5EF4-FFF2-40B4-BE49-F238E27FC236}">
                <a16:creationId xmlns:a16="http://schemas.microsoft.com/office/drawing/2014/main" id="{A796AB20-B5BE-4659-842E-D75FD1F544C9}"/>
              </a:ext>
            </a:extLst>
          </p:cNvPr>
          <p:cNvPicPr>
            <a:picLocks noChangeAspect="1"/>
          </p:cNvPicPr>
          <p:nvPr/>
        </p:nvPicPr>
        <p:blipFill>
          <a:blip r:embed="rId9"/>
          <a:srcRect/>
          <a:stretch/>
        </p:blipFill>
        <p:spPr>
          <a:xfrm>
            <a:off x="10405015" y="5858621"/>
            <a:ext cx="1577255" cy="862003"/>
          </a:xfrm>
          <a:prstGeom prst="rect">
            <a:avLst/>
          </a:prstGeom>
        </p:spPr>
      </p:pic>
      <p:sp>
        <p:nvSpPr>
          <p:cNvPr id="25" name="Tekstiruutu 24">
            <a:extLst>
              <a:ext uri="{FF2B5EF4-FFF2-40B4-BE49-F238E27FC236}">
                <a16:creationId xmlns:a16="http://schemas.microsoft.com/office/drawing/2014/main" id="{2F6F208D-2C68-A145-D9E8-0793AF836083}"/>
              </a:ext>
            </a:extLst>
          </p:cNvPr>
          <p:cNvSpPr txBox="1"/>
          <p:nvPr/>
        </p:nvSpPr>
        <p:spPr>
          <a:xfrm>
            <a:off x="6520543" y="97971"/>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FI" sz="1400">
                <a:solidFill>
                  <a:srgbClr val="34B98B"/>
                </a:solidFill>
                <a:latin typeface="Verdana"/>
              </a:rPr>
              <a:t>ATT BEAKTA</a:t>
            </a:r>
            <a:endParaRPr lang="fi-FI"/>
          </a:p>
        </p:txBody>
      </p:sp>
    </p:spTree>
    <p:extLst>
      <p:ext uri="{BB962C8B-B14F-4D97-AF65-F5344CB8AC3E}">
        <p14:creationId xmlns:p14="http://schemas.microsoft.com/office/powerpoint/2010/main" val="59334263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KE">
  <a:themeElements>
    <a:clrScheme name="Mukautettu 24">
      <a:dk1>
        <a:srgbClr val="292929"/>
      </a:dk1>
      <a:lt1>
        <a:sysClr val="window" lastClr="FFFFFF"/>
      </a:lt1>
      <a:dk2>
        <a:srgbClr val="00855F"/>
      </a:dk2>
      <a:lt2>
        <a:srgbClr val="E5E5E5"/>
      </a:lt2>
      <a:accent1>
        <a:srgbClr val="00D084"/>
      </a:accent1>
      <a:accent2>
        <a:srgbClr val="FFF0CD"/>
      </a:accent2>
      <a:accent3>
        <a:srgbClr val="7BDCB5"/>
      </a:accent3>
      <a:accent4>
        <a:srgbClr val="292929"/>
      </a:accent4>
      <a:accent5>
        <a:srgbClr val="CFE9E7"/>
      </a:accent5>
      <a:accent6>
        <a:srgbClr val="FFA578"/>
      </a:accent6>
      <a:hlink>
        <a:srgbClr val="006BB6"/>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KE" id="{354C88C5-3E98-4D7C-A09F-B6AC08F19E3A}" vid="{595E28E2-78A1-440A-B881-B2FFC93C1A9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F92CE87B33D384898ED05B836C426D5" ma:contentTypeVersion="18" ma:contentTypeDescription="Luo uusi asiakirja." ma:contentTypeScope="" ma:versionID="4545a3b3132284f7cba24401e93ef600">
  <xsd:schema xmlns:xsd="http://www.w3.org/2001/XMLSchema" xmlns:xs="http://www.w3.org/2001/XMLSchema" xmlns:p="http://schemas.microsoft.com/office/2006/metadata/properties" xmlns:ns2="d54335ee-452e-4385-9b9c-270f8dade7fd" xmlns:ns3="4a88f5c8-b6f6-434c-a1fc-b31be11cc9aa" targetNamespace="http://schemas.microsoft.com/office/2006/metadata/properties" ma:root="true" ma:fieldsID="1339fcfc6506667c9675b8264a35a731" ns2:_="" ns3:_="">
    <xsd:import namespace="d54335ee-452e-4385-9b9c-270f8dade7fd"/>
    <xsd:import namespace="4a88f5c8-b6f6-434c-a1fc-b31be11cc9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335ee-452e-4385-9b9c-270f8dade7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88f5c8-b6f6-434c-a1fc-b31be11cc9aa"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f0e4a00-0757-42d6-903b-0c3f4412f91d}" ma:internalName="TaxCatchAll" ma:showField="CatchAllData" ma:web="4a88f5c8-b6f6-434c-a1fc-b31be11cc9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54335ee-452e-4385-9b9c-270f8dade7fd">
      <Terms xmlns="http://schemas.microsoft.com/office/infopath/2007/PartnerControls"/>
    </lcf76f155ced4ddcb4097134ff3c332f>
    <TaxCatchAll xmlns="4a88f5c8-b6f6-434c-a1fc-b31be11cc9aa" xsi:nil="true"/>
  </documentManagement>
</p:properties>
</file>

<file path=customXml/itemProps1.xml><?xml version="1.0" encoding="utf-8"?>
<ds:datastoreItem xmlns:ds="http://schemas.openxmlformats.org/officeDocument/2006/customXml" ds:itemID="{296E0697-05AF-48AC-8812-BDD233E5A9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4335ee-452e-4385-9b9c-270f8dade7fd"/>
    <ds:schemaRef ds:uri="4a88f5c8-b6f6-434c-a1fc-b31be11cc9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EEB8DF-B66E-4D1C-97F8-C40E9684B730}">
  <ds:schemaRefs>
    <ds:schemaRef ds:uri="http://schemas.microsoft.com/sharepoint/v3/contenttype/forms"/>
  </ds:schemaRefs>
</ds:datastoreItem>
</file>

<file path=customXml/itemProps3.xml><?xml version="1.0" encoding="utf-8"?>
<ds:datastoreItem xmlns:ds="http://schemas.openxmlformats.org/officeDocument/2006/customXml" ds:itemID="{CEEF559B-12EC-4B0E-B4DE-35BC4DAED775}">
  <ds:schemaRefs>
    <ds:schemaRef ds:uri="http://schemas.microsoft.com/office/infopath/2007/PartnerControls"/>
    <ds:schemaRef ds:uri="4a88f5c8-b6f6-434c-a1fc-b31be11cc9aa"/>
    <ds:schemaRef ds:uri="http://schemas.microsoft.com/office/2006/metadata/properties"/>
    <ds:schemaRef ds:uri="http://purl.org/dc/terms/"/>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d54335ee-452e-4385-9b9c-270f8dade7fd"/>
  </ds:schemaRefs>
</ds:datastoreItem>
</file>

<file path=docProps/app.xml><?xml version="1.0" encoding="utf-8"?>
<Properties xmlns="http://schemas.openxmlformats.org/officeDocument/2006/extended-properties" xmlns:vt="http://schemas.openxmlformats.org/officeDocument/2006/docPropsVTypes">
  <TotalTime>4</TotalTime>
  <Words>1616</Words>
  <Application>Microsoft Office PowerPoint</Application>
  <PresentationFormat>Laajakuva</PresentationFormat>
  <Paragraphs>277</Paragraphs>
  <Slides>9</Slides>
  <Notes>0</Notes>
  <HiddenSlides>0</HiddenSlides>
  <MMClips>0</MMClips>
  <ScaleCrop>false</ScaleCrop>
  <HeadingPairs>
    <vt:vector size="4" baseType="variant">
      <vt:variant>
        <vt:lpstr>Teema</vt:lpstr>
      </vt:variant>
      <vt:variant>
        <vt:i4>2</vt:i4>
      </vt:variant>
      <vt:variant>
        <vt:lpstr>Dian otsikot</vt:lpstr>
      </vt:variant>
      <vt:variant>
        <vt:i4>9</vt:i4>
      </vt:variant>
    </vt:vector>
  </HeadingPairs>
  <TitlesOfParts>
    <vt:vector size="11" baseType="lpstr">
      <vt:lpstr>Office-teema</vt:lpstr>
      <vt:lpstr>AKE</vt:lpstr>
      <vt:lpstr>Kimitoön  Färdplan för hållbar utveckling av  biblioteken i Sydvästra Finland</vt:lpstr>
      <vt:lpstr>BIBLIOTEKETS HÅLLBARHETSLÖFTE OCH ÅTGÄRDER</vt:lpstr>
      <vt:lpstr>BIBLIOTEKETS HÅLLBARHETSLÖFTE OCH ÅTGÄRDER</vt:lpstr>
      <vt:lpstr>BIBLIOTEKETS HÅLLBARHETSLÖFTE OCH ÅTGÄRDER</vt:lpstr>
      <vt:lpstr>Åbo  Färdplan för hållbar utveckling av  biblioteken i Sydvästra Finland</vt:lpstr>
      <vt:lpstr>BIBLIOTEKETS HÅLLBARHETSLÖFTE OCH ÅTGÄRDER</vt:lpstr>
      <vt:lpstr>BIBLIOTEKETS HÅLLBARHETSLÖFTE OCH ÅTGÄRDER</vt:lpstr>
      <vt:lpstr>BIBLIOTEKETS HÅLLBARHETSLÖFTE OCH ÅTGÄRDER</vt:lpstr>
      <vt:lpstr>BIBLIOTEKETS HÅLLBARHETSLÖFTE OCH ÅTGÄRDER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BIBLIOTEKETS HÅLLBARHETSLÖFTE OCH ÅTGÄRDER</dc:title>
  <dc:creator>Metsälä Ella</dc:creator>
  <cp:lastModifiedBy>Metsälä Ella</cp:lastModifiedBy>
  <cp:revision>40</cp:revision>
  <dcterms:created xsi:type="dcterms:W3CDTF">2024-07-03T09:12:46Z</dcterms:created>
  <dcterms:modified xsi:type="dcterms:W3CDTF">2024-08-28T12:59:26Z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0x0101008F92CE87B33D384898ED05B836C426D5</vt:lpwstr>
  </property>
  <property fmtid="{D5CDD505-2E9C-101B-9397-08002B2CF9AE}" pid="3" name="MediaServiceImageTags">
    <vt:lpwstr/>
  </property>
</Properties>
</file>