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78" r:id="rId5"/>
  </p:sldMasterIdLst>
  <p:notesMasterIdLst>
    <p:notesMasterId r:id="rId15"/>
  </p:notesMasterIdLst>
  <p:sldIdLst>
    <p:sldId id="256" r:id="rId6"/>
    <p:sldId id="259" r:id="rId7"/>
    <p:sldId id="277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11">
          <p15:clr>
            <a:srgbClr val="A4A3A4"/>
          </p15:clr>
        </p15:guide>
        <p15:guide id="2" orient="horz" pos="239">
          <p15:clr>
            <a:srgbClr val="A4A3A4"/>
          </p15:clr>
        </p15:guide>
        <p15:guide id="3" orient="horz" pos="2783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865">
          <p15:clr>
            <a:srgbClr val="A4A3A4"/>
          </p15:clr>
        </p15:guide>
        <p15:guide id="6" pos="5291">
          <p15:clr>
            <a:srgbClr val="A4A3A4"/>
          </p15:clr>
        </p15:guide>
        <p15:guide id="7" pos="2879">
          <p15:clr>
            <a:srgbClr val="A4A3A4"/>
          </p15:clr>
        </p15:guide>
        <p15:guide id="8" pos="557">
          <p15:clr>
            <a:srgbClr val="A4A3A4"/>
          </p15:clr>
        </p15:guide>
      </p15:sldGuideLst>
    </p:ex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28" roundtripDataSignature="AMtx7mgAiMQlfheego2yb1gQXyrUF6Wc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CFFF"/>
    <a:srgbClr val="BED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7F572-7506-254F-41E1-AFA97C1C0636}" v="211" dt="2024-11-20T14:45:19.977"/>
    <p1510:client id="{60733DB4-4253-C5E9-1ABD-386124A44AE0}" v="7" dt="2024-11-20T13:56:33.779"/>
    <p1510:client id="{6BC5459B-354E-F3B9-0654-CA2A03E714FE}" v="27" dt="2024-11-20T13:45:54.465"/>
  </p1510:revLst>
</p1510:revInfo>
</file>

<file path=ppt/tableStyles.xml><?xml version="1.0" encoding="utf-8"?>
<a:tblStyleLst xmlns:a="http://schemas.openxmlformats.org/drawingml/2006/main" def="{BF4C1F59-D404-495B-9A6D-38853E4E455B}">
  <a:tblStyle styleId="{BF4C1F59-D404-495B-9A6D-38853E4E4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711"/>
        <p:guide orient="horz" pos="239"/>
        <p:guide orient="horz" pos="2783"/>
        <p:guide orient="horz" pos="1026"/>
        <p:guide pos="865"/>
        <p:guide pos="5291"/>
        <p:guide pos="2879"/>
        <p:guide pos="55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8" Type="http://customschemas.google.com/relationships/presentationmetadata" Target="metadata"/><Relationship Id="rId10" Type="http://schemas.openxmlformats.org/officeDocument/2006/relationships/slide" Target="slides/slide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314023012a3_2_2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g314023012a3_2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2d3fffa2161_0_47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g2d3fffa2161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314023012a3_4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g314023012a3_4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g2d3fffa2161_0_5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g2d3fffa2161_0_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314023012a3_2_28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g314023012a3_2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oitusdia">
  <p:cSld name="Aloitusdia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836" y="795806"/>
            <a:ext cx="152360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 txBox="1">
            <a:spLocks noGrp="1"/>
          </p:cNvSpPr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7"/>
          <p:cNvSpPr txBox="1">
            <a:spLocks noGrp="1"/>
          </p:cNvSpPr>
          <p:nvPr>
            <p:ph type="body" idx="2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kollaasi (3 kuvaa)">
  <p:cSld name="Kuvakollaasi (3 kuvaa)"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9"/>
          <p:cNvSpPr>
            <a:spLocks noGrp="1"/>
          </p:cNvSpPr>
          <p:nvPr>
            <p:ph type="pic" idx="2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9"/>
          <p:cNvSpPr txBox="1">
            <a:spLocks noGrp="1"/>
          </p:cNvSpPr>
          <p:nvPr>
            <p:ph type="body" idx="1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>
            <a:spLocks noGrp="1"/>
          </p:cNvSpPr>
          <p:nvPr>
            <p:ph type="pic" idx="3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39"/>
          <p:cNvSpPr txBox="1">
            <a:spLocks noGrp="1"/>
          </p:cNvSpPr>
          <p:nvPr>
            <p:ph type="body" idx="4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9"/>
          <p:cNvSpPr>
            <a:spLocks noGrp="1"/>
          </p:cNvSpPr>
          <p:nvPr>
            <p:ph type="pic" idx="5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9"/>
          <p:cNvSpPr txBox="1">
            <a:spLocks noGrp="1"/>
          </p:cNvSpPr>
          <p:nvPr>
            <p:ph type="body" idx="6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so kuva + kuvateksti väritaustalla">
  <p:cSld name="Iso kuva + kuvateksti väritaustall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0"/>
          <p:cNvSpPr txBox="1">
            <a:spLocks noGrp="1"/>
          </p:cNvSpPr>
          <p:nvPr>
            <p:ph type="body" idx="1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" rIns="0" bIns="14400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27051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40"/>
          <p:cNvSpPr txBox="1">
            <a:spLocks noGrp="1"/>
          </p:cNvSpPr>
          <p:nvPr>
            <p:ph type="body" idx="3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ysymykset">
  <p:cSld name="Kysymykse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>
            <a:spLocks noGrp="1"/>
          </p:cNvSpPr>
          <p:nvPr>
            <p:ph type="ctrTitle"/>
          </p:nvPr>
        </p:nvSpPr>
        <p:spPr>
          <a:xfrm>
            <a:off x="527423" y="307927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dia kuva">
  <p:cSld name="Lopetusdia kuva"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2"/>
          <p:cNvSpPr txBox="1">
            <a:spLocks noGrp="1"/>
          </p:cNvSpPr>
          <p:nvPr>
            <p:ph type="body" idx="1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ogan">
  <p:cSld name="Sloga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3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iitos">
  <p:cSld name="Kii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 txBox="1">
            <a:spLocks noGrp="1"/>
          </p:cNvSpPr>
          <p:nvPr>
            <p:ph type="title"/>
          </p:nvPr>
        </p:nvSpPr>
        <p:spPr>
          <a:xfrm>
            <a:off x="865921" y="2627869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Aloitusdia">
  <p:cSld name="1_Aloitusdia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836" y="795806"/>
            <a:ext cx="166253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5"/>
          <p:cNvSpPr txBox="1">
            <a:spLocks noGrp="1"/>
          </p:cNvSpPr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5"/>
          <p:cNvSpPr txBox="1">
            <a:spLocks noGrp="1"/>
          </p:cNvSpPr>
          <p:nvPr>
            <p:ph type="subTitle" idx="1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45"/>
          <p:cNvSpPr txBox="1">
            <a:spLocks noGrp="1"/>
          </p:cNvSpPr>
          <p:nvPr>
            <p:ph type="body" idx="2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8" name="Google Shape;88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29693" y="89370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Aloitusdia + kuva">
  <p:cSld name="1_Aloitusdia + kuva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6"/>
          <p:cNvSpPr txBox="1">
            <a:spLocks noGrp="1"/>
          </p:cNvSpPr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subTitle" idx="1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46"/>
          <p:cNvSpPr txBox="1">
            <a:spLocks noGrp="1"/>
          </p:cNvSpPr>
          <p:nvPr>
            <p:ph type="body" idx="2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46"/>
          <p:cNvSpPr>
            <a:spLocks noGrp="1"/>
          </p:cNvSpPr>
          <p:nvPr>
            <p:ph type="pic" idx="3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46"/>
          <p:cNvSpPr txBox="1">
            <a:spLocks noGrp="1"/>
          </p:cNvSpPr>
          <p:nvPr>
            <p:ph type="body" idx="4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5" name="Google Shape;95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5355" y="608696"/>
            <a:ext cx="1808361" cy="851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34443" y="751602"/>
            <a:ext cx="1961146" cy="562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so väliotsikko väritaustalla">
  <p:cSld name="1_Iso väliotsikko väritaustalla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7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9" name="Google Shape;99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8467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 Iso väliotsikko kuvan päällä">
  <p:cSld name="1_ Iso väliotsikko kuvan päällä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48"/>
          <p:cNvSpPr txBox="1">
            <a:spLocks noGrp="1"/>
          </p:cNvSpPr>
          <p:nvPr>
            <p:ph type="body" idx="1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8"/>
          <p:cNvSpPr txBox="1">
            <a:spLocks noGrp="1"/>
          </p:cNvSpPr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52000" tIns="252000" rIns="72000" bIns="180000" anchor="ctr" anchorCtr="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+ teksti">
  <p:cSld name="Otsikko + teksti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>
            <a:spLocks noGrp="1"/>
          </p:cNvSpPr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body" idx="1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marL="914400" lvl="1" indent="-32385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marL="1371600" lvl="2" indent="-274319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marL="1828800" lvl="3" indent="-304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marL="2286000" lvl="4" indent="-2921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marL="2743200" lvl="5" indent="-3429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 + kuva">
  <p:cSld name="1_Otsikko + teksti + kuva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9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9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49"/>
          <p:cNvSpPr>
            <a:spLocks noGrp="1"/>
          </p:cNvSpPr>
          <p:nvPr>
            <p:ph type="pic" idx="2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49"/>
          <p:cNvSpPr txBox="1">
            <a:spLocks noGrp="1"/>
          </p:cNvSpPr>
          <p:nvPr>
            <p:ph type="body" idx="3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 + 2 kuvaa">
  <p:cSld name="1_Otsikko + teksti + 2 kuvaa"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0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50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50"/>
          <p:cNvSpPr>
            <a:spLocks noGrp="1"/>
          </p:cNvSpPr>
          <p:nvPr>
            <p:ph type="pic" idx="2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50"/>
          <p:cNvSpPr txBox="1">
            <a:spLocks noGrp="1"/>
          </p:cNvSpPr>
          <p:nvPr>
            <p:ph type="body" idx="3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50"/>
          <p:cNvSpPr>
            <a:spLocks noGrp="1"/>
          </p:cNvSpPr>
          <p:nvPr>
            <p:ph type="pic" idx="4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50"/>
          <p:cNvSpPr txBox="1">
            <a:spLocks noGrp="1"/>
          </p:cNvSpPr>
          <p:nvPr>
            <p:ph type="body" idx="5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uvakollaasi (3 kuvaa)">
  <p:cSld name="1_Kuvakollaasi (3 kuvaa)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1"/>
          <p:cNvSpPr>
            <a:spLocks noGrp="1"/>
          </p:cNvSpPr>
          <p:nvPr>
            <p:ph type="pic" idx="2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51"/>
          <p:cNvSpPr txBox="1">
            <a:spLocks noGrp="1"/>
          </p:cNvSpPr>
          <p:nvPr>
            <p:ph type="body" idx="1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51"/>
          <p:cNvSpPr>
            <a:spLocks noGrp="1"/>
          </p:cNvSpPr>
          <p:nvPr>
            <p:ph type="pic" idx="3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51"/>
          <p:cNvSpPr txBox="1">
            <a:spLocks noGrp="1"/>
          </p:cNvSpPr>
          <p:nvPr>
            <p:ph type="body" idx="4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51"/>
          <p:cNvSpPr>
            <a:spLocks noGrp="1"/>
          </p:cNvSpPr>
          <p:nvPr>
            <p:ph type="pic" idx="5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51"/>
          <p:cNvSpPr txBox="1">
            <a:spLocks noGrp="1"/>
          </p:cNvSpPr>
          <p:nvPr>
            <p:ph type="body" idx="6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so kuva + kuvateksti väritaustalla">
  <p:cSld name="1_Iso kuva + kuvateksti väritaustalla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2"/>
          <p:cNvSpPr txBox="1">
            <a:spLocks noGrp="1"/>
          </p:cNvSpPr>
          <p:nvPr>
            <p:ph type="body" idx="1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" rIns="0" bIns="14400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27051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5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52"/>
          <p:cNvSpPr txBox="1">
            <a:spLocks noGrp="1"/>
          </p:cNvSpPr>
          <p:nvPr>
            <p:ph type="body" idx="3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8" name="Google Shape;128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ysymykset">
  <p:cSld name="1_Kysymykse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>
            <a:spLocks noGrp="1"/>
          </p:cNvSpPr>
          <p:nvPr>
            <p:ph type="ctrTitle"/>
          </p:nvPr>
        </p:nvSpPr>
        <p:spPr>
          <a:xfrm>
            <a:off x="527423" y="172068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Lopetusdia kuva">
  <p:cSld name="1_Lopetusdia kuva"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54"/>
          <p:cNvSpPr txBox="1">
            <a:spLocks noGrp="1"/>
          </p:cNvSpPr>
          <p:nvPr>
            <p:ph type="body" idx="1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ogan">
  <p:cSld name="1_Slogan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5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5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kautettu asettelu">
  <p:cSld name="Mukautettu asettelu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6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56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7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7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5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5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0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body" idx="1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8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5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5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5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0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60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6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6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6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61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p6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6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2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62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89" name="Google Shape;189;p62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62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91" name="Google Shape;191;p62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2" name="Google Shape;192;p6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6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6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6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4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202" name="Google Shape;202;p64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203" name="Google Shape;203;p6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6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65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209" name="Google Shape;209;p65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210" name="Google Shape;210;p6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6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6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6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6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6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6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67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67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2" name="Google Shape;222;p6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6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6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">
  <p:cSld name="1_Otsikko + teksti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1"/>
          <p:cNvSpPr txBox="1">
            <a:spLocks noGrp="1"/>
          </p:cNvSpPr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body" idx="1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marL="914400" lvl="1" indent="-32385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marL="1371600" lvl="2" indent="-274319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marL="1828800" lvl="3" indent="-304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marL="2286000" lvl="4" indent="-2921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marL="2743200" lvl="5" indent="-3429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iitos">
  <p:cSld name="1_Kiito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4"/>
          <p:cNvSpPr txBox="1">
            <a:spLocks noGrp="1"/>
          </p:cNvSpPr>
          <p:nvPr>
            <p:ph type="title"/>
          </p:nvPr>
        </p:nvSpPr>
        <p:spPr>
          <a:xfrm>
            <a:off x="865921" y="1525005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" name="Google Shape;37;p34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oitusdia + kuva">
  <p:cSld name="Aloitusdia + kuv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5"/>
          <p:cNvSpPr txBox="1">
            <a:spLocks noGrp="1"/>
          </p:cNvSpPr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5"/>
          <p:cNvSpPr txBox="1">
            <a:spLocks noGrp="1"/>
          </p:cNvSpPr>
          <p:nvPr>
            <p:ph type="subTitle" idx="1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35"/>
          <p:cNvSpPr txBox="1">
            <a:spLocks noGrp="1"/>
          </p:cNvSpPr>
          <p:nvPr>
            <p:ph type="body" idx="2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>
            <a:spLocks noGrp="1"/>
          </p:cNvSpPr>
          <p:nvPr>
            <p:ph type="pic" idx="3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35"/>
          <p:cNvSpPr txBox="1">
            <a:spLocks noGrp="1"/>
          </p:cNvSpPr>
          <p:nvPr>
            <p:ph type="body" idx="4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045" y="754481"/>
            <a:ext cx="1611320" cy="75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so väliotsikko väritaustalla">
  <p:cSld name="Iso väliotsikko väritaustalla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6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651" y="4543366"/>
            <a:ext cx="960174" cy="452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7643" y="4543366"/>
            <a:ext cx="1365779" cy="391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Iso väliotsikko kuvan päällä">
  <p:cSld name=" Iso väliotsikko kuvan päällä"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52000" tIns="252000" rIns="72000" bIns="180000" anchor="ctr" anchorCtr="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+ teksti + 2 kuvaa">
  <p:cSld name="Otsikko + teksti + 2 kuvaa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8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>
            <a:spLocks noGrp="1"/>
          </p:cNvSpPr>
          <p:nvPr>
            <p:ph type="pic" idx="2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38"/>
          <p:cNvSpPr txBox="1">
            <a:spLocks noGrp="1"/>
          </p:cNvSpPr>
          <p:nvPr>
            <p:ph type="body" idx="3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>
            <a:spLocks noGrp="1"/>
          </p:cNvSpPr>
          <p:nvPr>
            <p:ph type="pic" idx="4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38"/>
          <p:cNvSpPr txBox="1">
            <a:spLocks noGrp="1"/>
          </p:cNvSpPr>
          <p:nvPr>
            <p:ph type="body" idx="5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body" idx="1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3369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20"/>
              <a:buFont typeface="Courier New"/>
              <a:buChar char="o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3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s-kirjastot.fi/wp-content/uploads/2024/08/Kestavan-kehityksen-tiekartt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/>
          <p:cNvSpPr txBox="1">
            <a:spLocks noGrp="1"/>
          </p:cNvSpPr>
          <p:nvPr>
            <p:ph type="ctrTitle"/>
          </p:nvPr>
        </p:nvSpPr>
        <p:spPr>
          <a:xfrm>
            <a:off x="675765" y="1956473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fi-FI" sz="4800"/>
              <a:t>Lounais-Suomen kirjastojen kestävän kehityksen tiekartta</a:t>
            </a:r>
            <a:endParaRPr/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endParaRPr sz="4800"/>
          </a:p>
        </p:txBody>
      </p:sp>
      <p:sp>
        <p:nvSpPr>
          <p:cNvPr id="230" name="Google Shape;230;p1"/>
          <p:cNvSpPr txBox="1">
            <a:spLocks noGrp="1"/>
          </p:cNvSpPr>
          <p:nvPr>
            <p:ph type="subTitle" idx="1"/>
          </p:nvPr>
        </p:nvSpPr>
        <p:spPr>
          <a:xfrm>
            <a:off x="673278" y="4090571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i-FI"/>
              <a:t>Pomarkun kunnankirjaston toimenpidesuunnitelma</a:t>
            </a:r>
            <a:endParaRPr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E48D1D1-E2F3-BABF-1DDA-3DAE59ACF89B}"/>
              </a:ext>
            </a:extLst>
          </p:cNvPr>
          <p:cNvSpPr txBox="1"/>
          <p:nvPr/>
        </p:nvSpPr>
        <p:spPr>
          <a:xfrm>
            <a:off x="6085115" y="159203"/>
            <a:ext cx="305616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i="1" err="1">
                <a:solidFill>
                  <a:schemeClr val="bg1"/>
                </a:solidFill>
              </a:rPr>
              <a:t>Tutustu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err="1">
                <a:solidFill>
                  <a:schemeClr val="bg1"/>
                </a:solidFill>
              </a:rPr>
              <a:t>koko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err="1">
                <a:solidFill>
                  <a:schemeClr val="bg1"/>
                </a:solidFill>
              </a:rPr>
              <a:t>tiekarttaan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>
                <a:solidFill>
                  <a:srgbClr val="4AC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tästä linkistä.</a:t>
            </a:r>
            <a:r>
              <a:rPr lang="en-US" sz="1200" i="1" dirty="0">
                <a:solidFill>
                  <a:srgbClr val="4ACFFF"/>
                </a:solidFill>
              </a:rPr>
              <a:t> </a:t>
            </a:r>
            <a:endParaRPr lang="fi-FI" sz="1200" i="1">
              <a:solidFill>
                <a:srgbClr val="4AC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483713" y="299765"/>
            <a:ext cx="8258321" cy="1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fi-FI" sz="2800" dirty="0"/>
              <a:t>Kestävyystyömme pohjautuu Lounais-Suomen kirjastojen kestävän kehityksen tiekartan painopisteisiin</a:t>
            </a:r>
            <a:endParaRPr dirty="0"/>
          </a:p>
        </p:txBody>
      </p:sp>
      <p:sp>
        <p:nvSpPr>
          <p:cNvPr id="260" name="Google Shape;260;p14"/>
          <p:cNvSpPr txBox="1"/>
          <p:nvPr/>
        </p:nvSpPr>
        <p:spPr>
          <a:xfrm>
            <a:off x="1285561" y="1639770"/>
            <a:ext cx="6237993" cy="342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28600" marR="0" lvl="0" indent="-2286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äärelle. 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 tunnistetaan helposti lähestyttävänä tahona, joka opastaa oikean tiedon äärelle sekä neuvoo ja tukee lähdekriittisyydessä ja media- ja monilukutaidossa.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toimii kestävyyden ja kiertotalouden esimerkkinä.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Kirjastotoiminta tuottaa monenlaista positiivista kädenjälkeä ja toimii kiertotalouden esimerkkinä. Kiertotalouden merkitys tulee tulevaisuudessa vahvistumaan.</a:t>
            </a:r>
            <a:endParaRPr sz="12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merkittävä kulttuurisen kestävyyden tekijä.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Kirjaston keskeinen tehtävä on kulttuurin, sivistyksen, kirjallisuuden ja lukutaidon vaaliminen.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Kirjastossa on tilaa rauhoittua. </a:t>
            </a:r>
            <a:br>
              <a:rPr lang="fi-FI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toimii rauhoittumisen ja keskittymisen paikkana. Kirjastosta saa tukea näiden taitojen opetteluun ja aivohyvinvoinnin edistämiseen.</a:t>
            </a: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yhdenvertaisuuden turvasatama - nyt ja tulevaisuudessa. </a:t>
            </a:r>
            <a:br>
              <a:rPr lang="fi-FI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Kuka vain voi tulla kirjastoon milloin vain ja löytää kirjastosta itselleen sopivaa sisältöä.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" name="Google Shape;261;p14" descr="Kuva, joka sisältää kohteen piirros, luonnos, clipart, Piirrokset&#10;&#10;Kuvaus luotu automaattisesti"/>
          <p:cNvPicPr preferRelativeResize="0"/>
          <p:nvPr/>
        </p:nvPicPr>
        <p:blipFill rotWithShape="1">
          <a:blip r:embed="rId3">
            <a:alphaModFix/>
          </a:blip>
          <a:srcRect l="4658" t="5347" r="41925" b="4964"/>
          <a:stretch/>
        </p:blipFill>
        <p:spPr>
          <a:xfrm>
            <a:off x="409649" y="1604687"/>
            <a:ext cx="751955" cy="3529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DF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458D1D-0212-462D-805D-C5B5233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65" y="477905"/>
            <a:ext cx="7751066" cy="1003838"/>
          </a:xfrm>
        </p:spPr>
        <p:txBody>
          <a:bodyPr/>
          <a:lstStyle/>
          <a:p>
            <a:r>
              <a:rPr lang="fi-FI" b="1" i="0">
                <a:solidFill>
                  <a:srgbClr val="00855F"/>
                </a:solidFill>
                <a:effectLst/>
              </a:rPr>
              <a:t>Kestävän kehityksen lupauksemme</a:t>
            </a:r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26EDDD3-3ABB-4CB0-9DC4-89CEB82574D2}"/>
              </a:ext>
            </a:extLst>
          </p:cNvPr>
          <p:cNvSpPr txBox="1"/>
          <p:nvPr/>
        </p:nvSpPr>
        <p:spPr>
          <a:xfrm>
            <a:off x="1471494" y="1822292"/>
            <a:ext cx="73420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b="0" i="0">
                <a:solidFill>
                  <a:srgbClr val="00855F"/>
                </a:solidFill>
                <a:effectLst/>
              </a:rPr>
              <a:t>Kirjasto tukee monilukutaitoa, auttaa löytämään luotettavaa tietoa ja kannustaa aktiiviseen osallistumiseen yhteiskunnassa.</a:t>
            </a:r>
            <a:endParaRPr lang="fi-FI" sz="1600" b="1">
              <a:solidFill>
                <a:schemeClr val="bg2"/>
              </a:solidFill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758F37F-45FD-4EB5-86BB-F49C57407DF3}"/>
              </a:ext>
            </a:extLst>
          </p:cNvPr>
          <p:cNvSpPr txBox="1"/>
          <p:nvPr/>
        </p:nvSpPr>
        <p:spPr>
          <a:xfrm>
            <a:off x="1471494" y="3019878"/>
            <a:ext cx="72191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b="0" i="0">
                <a:solidFill>
                  <a:srgbClr val="00855F"/>
                </a:solidFill>
                <a:effectLst/>
              </a:rPr>
              <a:t>Kirjasto on kiertotalouden edelläkävijä ja kestävyyden tukena.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B4EFBD85-83EF-49A0-81E0-0C51D6CFE2AB}"/>
              </a:ext>
            </a:extLst>
          </p:cNvPr>
          <p:cNvSpPr txBox="1"/>
          <p:nvPr/>
        </p:nvSpPr>
        <p:spPr>
          <a:xfrm>
            <a:off x="1471494" y="3909688"/>
            <a:ext cx="71115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sz="2000" i="0" u="none" strike="noStrike" cap="none">
                <a:solidFill>
                  <a:schemeClr val="bg2"/>
                </a:solidFill>
              </a:rPr>
              <a:t>Kirjasto tarjoaa tilan rauhoittumiselle ja keskittymiselle.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348437F1-2BF0-4B21-91F8-98FC72FD1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95" y="1503915"/>
            <a:ext cx="638655" cy="638655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1C572529-42BC-4031-AD71-390910254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92" y="2196506"/>
            <a:ext cx="667344" cy="667344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063F7D6B-0A89-4A14-A8AD-597658E95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36" y="2896861"/>
            <a:ext cx="638655" cy="638655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8463439A-D250-4337-8A62-08C4F7F933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36" y="3578613"/>
            <a:ext cx="638655" cy="638655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F82056E2-7520-41FB-A03A-FC15EDD13A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235" y="4260365"/>
            <a:ext cx="638655" cy="638655"/>
          </a:xfrm>
          <a:prstGeom prst="rect">
            <a:avLst/>
          </a:prstGeom>
        </p:spPr>
      </p:pic>
      <p:pic>
        <p:nvPicPr>
          <p:cNvPr id="22" name="Google Shape;964;g314023012a3_2_282">
            <a:extLst>
              <a:ext uri="{FF2B5EF4-FFF2-40B4-BE49-F238E27FC236}">
                <a16:creationId xmlns:a16="http://schemas.microsoft.com/office/drawing/2014/main" id="{46B7318E-E6CE-48A5-89A8-FFD77520F2EE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051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6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895" cy="364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539" name="Google Shape;539;p16"/>
          <p:cNvCxnSpPr/>
          <p:nvPr/>
        </p:nvCxnSpPr>
        <p:spPr>
          <a:xfrm>
            <a:off x="69324" y="1635614"/>
            <a:ext cx="8784355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0" name="Google Shape;540;p16"/>
          <p:cNvCxnSpPr/>
          <p:nvPr/>
        </p:nvCxnSpPr>
        <p:spPr>
          <a:xfrm rot="10800000">
            <a:off x="4549981" y="1352303"/>
            <a:ext cx="689" cy="3124457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1" name="Google Shape;541;p16"/>
          <p:cNvCxnSpPr/>
          <p:nvPr/>
        </p:nvCxnSpPr>
        <p:spPr>
          <a:xfrm rot="10800000">
            <a:off x="6047125" y="1354479"/>
            <a:ext cx="92" cy="3152862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42" name="Google Shape;542;p16"/>
          <p:cNvSpPr txBox="1"/>
          <p:nvPr/>
        </p:nvSpPr>
        <p:spPr>
          <a:xfrm>
            <a:off x="33705" y="87210"/>
            <a:ext cx="1592103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16"/>
          <p:cNvSpPr/>
          <p:nvPr/>
        </p:nvSpPr>
        <p:spPr>
          <a:xfrm>
            <a:off x="69324" y="327371"/>
            <a:ext cx="4707734" cy="853263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fi-FI" b="1"/>
              <a:t>Kirjasto tukee monilukutaitoa, auttaa löytämään luotettavaa tietoa ja kannustaa aktiiviseen osallistumiseen yhteiskunnassa</a:t>
            </a:r>
            <a:endParaRPr lang="fi-FI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544" name="Google Shape;544;p16"/>
          <p:cNvSpPr/>
          <p:nvPr/>
        </p:nvSpPr>
        <p:spPr>
          <a:xfrm>
            <a:off x="7199868" y="127004"/>
            <a:ext cx="1839934" cy="2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16"/>
          <p:cNvSpPr txBox="1"/>
          <p:nvPr/>
        </p:nvSpPr>
        <p:spPr>
          <a:xfrm>
            <a:off x="4895465" y="327826"/>
            <a:ext cx="2261816" cy="831566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Aktiivinen kansalaisuus alkaa</a:t>
            </a: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kirjastosta – tule, löydä ja vaikuta!</a:t>
            </a:r>
            <a:endParaRPr sz="10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546" name="Google Shape;546;p16"/>
          <p:cNvSpPr txBox="1"/>
          <p:nvPr/>
        </p:nvSpPr>
        <p:spPr>
          <a:xfrm>
            <a:off x="7366963" y="1863133"/>
            <a:ext cx="155251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6"/>
          <p:cNvSpPr txBox="1"/>
          <p:nvPr/>
        </p:nvSpPr>
        <p:spPr>
          <a:xfrm>
            <a:off x="7366962" y="2258145"/>
            <a:ext cx="144637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16"/>
          <p:cNvSpPr txBox="1"/>
          <p:nvPr/>
        </p:nvSpPr>
        <p:spPr>
          <a:xfrm>
            <a:off x="7366963" y="2070241"/>
            <a:ext cx="150359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16"/>
          <p:cNvSpPr txBox="1"/>
          <p:nvPr/>
        </p:nvSpPr>
        <p:spPr>
          <a:xfrm>
            <a:off x="92365" y="1370813"/>
            <a:ext cx="1961951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0" name="Google Shape;550;p16"/>
          <p:cNvCxnSpPr/>
          <p:nvPr/>
        </p:nvCxnSpPr>
        <p:spPr>
          <a:xfrm>
            <a:off x="69324" y="2493073"/>
            <a:ext cx="8743207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1" name="Google Shape;551;p16"/>
          <p:cNvCxnSpPr/>
          <p:nvPr/>
        </p:nvCxnSpPr>
        <p:spPr>
          <a:xfrm>
            <a:off x="109425" y="3365936"/>
            <a:ext cx="8703106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2" name="Google Shape;55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58" name="Google Shape;558;p16"/>
          <p:cNvSpPr txBox="1"/>
          <p:nvPr/>
        </p:nvSpPr>
        <p:spPr>
          <a:xfrm>
            <a:off x="6085381" y="1378428"/>
            <a:ext cx="99807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16"/>
          <p:cNvSpPr txBox="1"/>
          <p:nvPr/>
        </p:nvSpPr>
        <p:spPr>
          <a:xfrm>
            <a:off x="7186680" y="1366885"/>
            <a:ext cx="131794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0" name="Google Shape;560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4" name="Google Shape;564;p16"/>
          <p:cNvCxnSpPr/>
          <p:nvPr/>
        </p:nvCxnSpPr>
        <p:spPr>
          <a:xfrm rot="10800000">
            <a:off x="7158658" y="1350100"/>
            <a:ext cx="689" cy="3124457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65" name="Google Shape;565;p16"/>
          <p:cNvSpPr txBox="1"/>
          <p:nvPr/>
        </p:nvSpPr>
        <p:spPr>
          <a:xfrm>
            <a:off x="4579444" y="1365189"/>
            <a:ext cx="1288093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16"/>
          <p:cNvSpPr txBox="1"/>
          <p:nvPr/>
        </p:nvSpPr>
        <p:spPr>
          <a:xfrm>
            <a:off x="7275689" y="327081"/>
            <a:ext cx="1747520" cy="831566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16"/>
          <p:cNvSpPr txBox="1"/>
          <p:nvPr/>
        </p:nvSpPr>
        <p:spPr>
          <a:xfrm>
            <a:off x="7275693" y="360195"/>
            <a:ext cx="1775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16"/>
          <p:cNvSpPr txBox="1"/>
          <p:nvPr/>
        </p:nvSpPr>
        <p:spPr>
          <a:xfrm>
            <a:off x="109425" y="1775652"/>
            <a:ext cx="43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Kirjasto järjestää kaiken ikäisille suunnattuja tapahtumia, jotka innostavat lukemaan ja tukevat monilukutaitoa.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569" name="Google Shape;569;p16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Osallistujamäärä</a:t>
            </a:r>
            <a:endParaRPr sz="900"/>
          </a:p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SzPts val="900"/>
              <a:buChar char="•"/>
            </a:pPr>
            <a:r>
              <a:rPr lang="fi-FI" sz="900"/>
              <a:t>Tapahtumien määrä</a:t>
            </a:r>
            <a:endParaRPr sz="900"/>
          </a:p>
        </p:txBody>
      </p:sp>
      <p:sp>
        <p:nvSpPr>
          <p:cNvPr id="570" name="Google Shape;570;p16"/>
          <p:cNvSpPr txBox="1"/>
          <p:nvPr/>
        </p:nvSpPr>
        <p:spPr>
          <a:xfrm>
            <a:off x="111086" y="2583027"/>
            <a:ext cx="4377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>
                <a:solidFill>
                  <a:schemeClr val="dk1"/>
                </a:solidFill>
              </a:rPr>
              <a:t>Kirjasto toteuttaa tapahtumia, jotka kiinnostavat myös niitä, jotka eivät yleensä käy kirjastossa.</a:t>
            </a:r>
            <a:endParaRPr sz="1050">
              <a:solidFill>
                <a:srgbClr val="000000"/>
              </a:solidFill>
            </a:endParaRPr>
          </a:p>
        </p:txBody>
      </p:sp>
      <p:sp>
        <p:nvSpPr>
          <p:cNvPr id="571" name="Google Shape;571;p16"/>
          <p:cNvSpPr txBox="1"/>
          <p:nvPr/>
        </p:nvSpPr>
        <p:spPr>
          <a:xfrm>
            <a:off x="114134" y="3447108"/>
            <a:ext cx="4377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>
                <a:solidFill>
                  <a:schemeClr val="dk1"/>
                </a:solidFill>
              </a:rPr>
              <a:t>Kirjasto tarjoaa jatkuvaa digitukea ja apua asiakkaille sähköisten palveluiden ja laitteiden käytössä.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572" name="Google Shape;572;p16"/>
          <p:cNvSpPr txBox="1"/>
          <p:nvPr/>
        </p:nvSpPr>
        <p:spPr>
          <a:xfrm>
            <a:off x="4576700" y="3412833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lvl="0" indent="-21399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Osallistujamäärä</a:t>
            </a:r>
            <a:endParaRPr sz="900"/>
          </a:p>
        </p:txBody>
      </p:sp>
      <p:sp>
        <p:nvSpPr>
          <p:cNvPr id="573" name="Google Shape;573;p16"/>
          <p:cNvSpPr txBox="1"/>
          <p:nvPr/>
        </p:nvSpPr>
        <p:spPr>
          <a:xfrm>
            <a:off x="7353216" y="1660924"/>
            <a:ext cx="1531195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4" name="Google Shape;57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75" name="Google Shape;575;p16"/>
          <p:cNvSpPr txBox="1"/>
          <p:nvPr/>
        </p:nvSpPr>
        <p:spPr>
          <a:xfrm>
            <a:off x="7376373" y="2716239"/>
            <a:ext cx="153545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16"/>
          <p:cNvSpPr txBox="1"/>
          <p:nvPr/>
        </p:nvSpPr>
        <p:spPr>
          <a:xfrm>
            <a:off x="7376372" y="3119779"/>
            <a:ext cx="145490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16"/>
          <p:cNvSpPr txBox="1"/>
          <p:nvPr/>
        </p:nvSpPr>
        <p:spPr>
          <a:xfrm>
            <a:off x="7376373" y="2927611"/>
            <a:ext cx="1473744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8" name="Google Shape;57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1" name="Google Shape;581;p16"/>
          <p:cNvSpPr txBox="1"/>
          <p:nvPr/>
        </p:nvSpPr>
        <p:spPr>
          <a:xfrm>
            <a:off x="7354098" y="2522559"/>
            <a:ext cx="1514133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2" name="Google Shape;58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16"/>
          <p:cNvSpPr txBox="1"/>
          <p:nvPr/>
        </p:nvSpPr>
        <p:spPr>
          <a:xfrm>
            <a:off x="7383273" y="3604093"/>
            <a:ext cx="1531194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16"/>
          <p:cNvSpPr txBox="1"/>
          <p:nvPr/>
        </p:nvSpPr>
        <p:spPr>
          <a:xfrm>
            <a:off x="7383272" y="3994841"/>
            <a:ext cx="1459173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16"/>
          <p:cNvSpPr txBox="1"/>
          <p:nvPr/>
        </p:nvSpPr>
        <p:spPr>
          <a:xfrm>
            <a:off x="7383273" y="3806938"/>
            <a:ext cx="1465214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6" name="Google Shape;586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7" name="Google Shape;587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8" name="Google Shape;58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9" name="Google Shape;589;p16"/>
          <p:cNvSpPr txBox="1"/>
          <p:nvPr/>
        </p:nvSpPr>
        <p:spPr>
          <a:xfrm>
            <a:off x="7369526" y="3401885"/>
            <a:ext cx="136059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0" name="Google Shape;590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507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Google Shape;596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p16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p16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6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599" name="Google Shape;599;p16"/>
          <p:cNvSpPr txBox="1"/>
          <p:nvPr/>
        </p:nvSpPr>
        <p:spPr>
          <a:xfrm>
            <a:off x="4818951" y="95739"/>
            <a:ext cx="95410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0" name="Google Shape;600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16"/>
          <p:cNvSpPr txBox="1"/>
          <p:nvPr/>
        </p:nvSpPr>
        <p:spPr>
          <a:xfrm>
            <a:off x="4563511" y="2533686"/>
            <a:ext cx="1409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lvl="0" indent="-21399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Osallistujamäärä</a:t>
            </a:r>
            <a:endParaRPr sz="900">
              <a:solidFill>
                <a:schemeClr val="dk1"/>
              </a:solidFill>
            </a:endParaRPr>
          </a:p>
          <a:p>
            <a:pPr marL="213995" lvl="0" indent="-21399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Tapahtumien määrä</a:t>
            </a: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</a:endParaRPr>
          </a:p>
        </p:txBody>
      </p:sp>
      <p:pic>
        <p:nvPicPr>
          <p:cNvPr id="602" name="Google Shape;602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1646647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19928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5070" y="29473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6308" y="24903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36908" y="28502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208" y="3389696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1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2220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314023012a3_2_215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614" name="Google Shape;614;g314023012a3_2_215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5" name="Google Shape;615;g314023012a3_2_215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6" name="Google Shape;616;g314023012a3_2_215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7" name="Google Shape;617;g314023012a3_2_215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g314023012a3_2_215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b="1"/>
              <a:t>Kirjasto tukee monilukutaitoa, auttaa löytämään luotettavaa tietoa ja kannustaa aktiiviseen osallistumiseen yhteiskunnassa</a:t>
            </a:r>
            <a:endParaRPr lang="fi-FI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619" name="Google Shape;619;g314023012a3_2_215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g314023012a3_2_215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Kirjasto – avain oppimiseen ja oivalluksiin!</a:t>
            </a: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</p:txBody>
      </p:sp>
      <p:sp>
        <p:nvSpPr>
          <p:cNvPr id="621" name="Google Shape;621;g314023012a3_2_215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g314023012a3_2_215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g314023012a3_2_215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g314023012a3_2_215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5" name="Google Shape;625;g314023012a3_2_215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6" name="Google Shape;626;g314023012a3_2_215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27" name="Google Shape;627;g314023012a3_2_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2" name="Google Shape;632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633" name="Google Shape;633;g314023012a3_2_215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g314023012a3_2_215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5" name="Google Shape;635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6" name="Google Shape;636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7" name="Google Shape;637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8" name="Google Shape;638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9" name="Google Shape;639;g314023012a3_2_215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0" name="Google Shape;640;g314023012a3_2_215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g314023012a3_2_215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g314023012a3_2_215"/>
          <p:cNvSpPr txBox="1"/>
          <p:nvPr/>
        </p:nvSpPr>
        <p:spPr>
          <a:xfrm>
            <a:off x="7275693" y="360195"/>
            <a:ext cx="1775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g314023012a3_2_215"/>
          <p:cNvSpPr txBox="1"/>
          <p:nvPr/>
        </p:nvSpPr>
        <p:spPr>
          <a:xfrm>
            <a:off x="109425" y="1775652"/>
            <a:ext cx="4377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Kirjasto viestii aktiivisesti e-kirjastosta ja e-aineistosta sekä niiden käytön mahdollisuuksista</a:t>
            </a:r>
            <a:endParaRPr sz="1050"/>
          </a:p>
        </p:txBody>
      </p:sp>
      <p:sp>
        <p:nvSpPr>
          <p:cNvPr id="644" name="Google Shape;644;g314023012a3_2_215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Toteutunut viestintä</a:t>
            </a:r>
            <a:endParaRPr sz="900">
              <a:solidFill>
                <a:schemeClr val="dk1"/>
              </a:solidFill>
            </a:endParaRPr>
          </a:p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E-lainojen määrä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645" name="Google Shape;645;g314023012a3_2_215"/>
          <p:cNvSpPr txBox="1"/>
          <p:nvPr/>
        </p:nvSpPr>
        <p:spPr>
          <a:xfrm>
            <a:off x="111086" y="2583027"/>
            <a:ext cx="4377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>
                <a:solidFill>
                  <a:schemeClr val="dk1"/>
                </a:solidFill>
              </a:rPr>
              <a:t>Asiakkaita kannustetaan tekemään hankintaehdotuksia kirjaston kokoelman monipuolistamiseksi.</a:t>
            </a:r>
            <a:endParaRPr sz="1050">
              <a:solidFill>
                <a:srgbClr val="000000"/>
              </a:solidFill>
            </a:endParaRPr>
          </a:p>
        </p:txBody>
      </p:sp>
      <p:sp>
        <p:nvSpPr>
          <p:cNvPr id="646" name="Google Shape;646;g314023012a3_2_215"/>
          <p:cNvSpPr txBox="1"/>
          <p:nvPr/>
        </p:nvSpPr>
        <p:spPr>
          <a:xfrm>
            <a:off x="114134" y="3447108"/>
            <a:ext cx="4377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314023012a3_2_215"/>
          <p:cNvSpPr txBox="1"/>
          <p:nvPr/>
        </p:nvSpPr>
        <p:spPr>
          <a:xfrm>
            <a:off x="4576700" y="3412833"/>
            <a:ext cx="14091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648" name="Google Shape;648;g314023012a3_2_215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9" name="Google Shape;649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650" name="Google Shape;650;g314023012a3_2_215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g314023012a3_2_215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g314023012a3_2_215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3" name="Google Shape;653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4" name="Google Shape;654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5" name="Google Shape;655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656" name="Google Shape;656;g314023012a3_2_215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7" name="Google Shape;657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658" name="Google Shape;658;g314023012a3_2_215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g314023012a3_2_215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g314023012a3_2_215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1" name="Google Shape;661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g314023012a3_2_215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5" name="Google Shape;665;g314023012a3_2_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g314023012a3_2_21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83095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g314023012a3_2_2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g314023012a3_2_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g314023012a3_2_2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314023012a3_2_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314023012a3_2_2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314023012a3_2_215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314023012a3_2_215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674" name="Google Shape;674;g314023012a3_2_215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5" name="Google Shape;675;g314023012a3_2_2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676" name="Google Shape;676;g314023012a3_2_215"/>
          <p:cNvSpPr txBox="1"/>
          <p:nvPr/>
        </p:nvSpPr>
        <p:spPr>
          <a:xfrm>
            <a:off x="4563499" y="2533675"/>
            <a:ext cx="14736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Hankintaehdotusten määrä</a:t>
            </a: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</a:endParaRPr>
          </a:p>
        </p:txBody>
      </p:sp>
      <p:pic>
        <p:nvPicPr>
          <p:cNvPr id="677" name="Google Shape;677;g314023012a3_2_21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20460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314023012a3_2_21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6520" y="29473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314023012a3_2_21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36895" y="2909059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2d3fffa2161_0_476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685" name="Google Shape;685;g2d3fffa2161_0_476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6" name="Google Shape;686;g2d3fffa2161_0_476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7" name="Google Shape;687;g2d3fffa2161_0_476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8" name="Google Shape;688;g2d3fffa2161_0_476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g2d3fffa2161_0_476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/>
              <a:t>Kirjasto on kiertotalouden edelläkävijä ja kestävyyden tukena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90" name="Google Shape;690;g2d3fffa2161_0_476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g2d3fffa2161_0_476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Kestävä kirjasto: jalanjäljen pienentäjä, kädenjäljen suurentaja!</a:t>
            </a:r>
            <a:endParaRPr sz="10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692" name="Google Shape;692;g2d3fffa2161_0_476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g2d3fffa2161_0_476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g2d3fffa2161_0_476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g2d3fffa2161_0_476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6" name="Google Shape;696;g2d3fffa2161_0_476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7" name="Google Shape;697;g2d3fffa2161_0_476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98" name="Google Shape;698;g2d3fffa2161_0_4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04" name="Google Shape;704;g2d3fffa2161_0_476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g2d3fffa2161_0_476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6" name="Google Shape;706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8" name="Google Shape;708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9" name="Google Shape;709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0" name="Google Shape;710;g2d3fffa2161_0_476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1" name="Google Shape;711;g2d3fffa2161_0_476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g2d3fffa2161_0_476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g2d3fffa2161_0_476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g2d3fffa2161_0_476"/>
          <p:cNvSpPr txBox="1"/>
          <p:nvPr/>
        </p:nvSpPr>
        <p:spPr>
          <a:xfrm>
            <a:off x="109425" y="1775652"/>
            <a:ext cx="43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Kirjasto järjestää tapahtumia, jotka edistävät kiertotalouden periaatteita ja kestävää kulutusta.</a:t>
            </a:r>
            <a:endParaRPr sz="105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</p:txBody>
      </p:sp>
      <p:sp>
        <p:nvSpPr>
          <p:cNvPr id="715" name="Google Shape;715;g2d3fffa2161_0_476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Tapahtumien määrä </a:t>
            </a:r>
            <a:endParaRPr sz="900"/>
          </a:p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SzPts val="900"/>
              <a:buChar char="•"/>
            </a:pPr>
            <a:r>
              <a:rPr lang="fi-FI" sz="900"/>
              <a:t>Osallistujamäärä</a:t>
            </a:r>
            <a:endParaRPr sz="900"/>
          </a:p>
        </p:txBody>
      </p:sp>
      <p:sp>
        <p:nvSpPr>
          <p:cNvPr id="716" name="Google Shape;716;g2d3fffa2161_0_476"/>
          <p:cNvSpPr txBox="1"/>
          <p:nvPr/>
        </p:nvSpPr>
        <p:spPr>
          <a:xfrm>
            <a:off x="100936" y="2576502"/>
            <a:ext cx="43779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i-FI" sz="1050">
                <a:solidFill>
                  <a:schemeClr val="dk1"/>
                </a:solidFill>
              </a:rPr>
              <a:t>Kirjasto päivittää lainattavien esineiden kokoelmaa asiakaskyselyn ja palautteen perusteella yhteistyössä muiden toimijoiden kanssa. Tavoitteena on tarjota asiakkaille mahdollisuus käyttää esineitä ilman tarpeetonta ostamista.</a:t>
            </a:r>
            <a:endParaRPr sz="1050"/>
          </a:p>
        </p:txBody>
      </p:sp>
      <p:sp>
        <p:nvSpPr>
          <p:cNvPr id="717" name="Google Shape;717;g2d3fffa2161_0_476"/>
          <p:cNvSpPr txBox="1"/>
          <p:nvPr/>
        </p:nvSpPr>
        <p:spPr>
          <a:xfrm>
            <a:off x="114134" y="3447108"/>
            <a:ext cx="4377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Kirjasto perustaa asiakkaiden yhteisen vaihtohyllyn, jossa voi kierrättää kirjoja ja pieniä esineitä.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718" name="Google Shape;718;g2d3fffa2161_0_476"/>
          <p:cNvSpPr txBox="1"/>
          <p:nvPr/>
        </p:nvSpPr>
        <p:spPr>
          <a:xfrm>
            <a:off x="4576710" y="3412822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Hyllyn perustaminen ja viestintä</a:t>
            </a:r>
            <a:endParaRPr sz="900"/>
          </a:p>
        </p:txBody>
      </p:sp>
      <p:sp>
        <p:nvSpPr>
          <p:cNvPr id="719" name="Google Shape;719;g2d3fffa2161_0_476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0" name="Google Shape;720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21" name="Google Shape;721;g2d3fffa2161_0_476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g2d3fffa2161_0_476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g2d3fffa2161_0_476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4" name="Google Shape;724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27" name="Google Shape;727;g2d3fffa2161_0_476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8" name="Google Shape;728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Google Shape;729;g2d3fffa2161_0_476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g2d3fffa2161_0_476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g2d3fffa2161_0_476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2" name="Google Shape;732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35" name="Google Shape;735;g2d3fffa2161_0_476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6" name="Google Shape;736;g2d3fffa2161_0_4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 l="-9590" t="-132440" r="9590" b="132440"/>
          <a:stretch/>
        </p:blipFill>
        <p:spPr>
          <a:xfrm>
            <a:off x="6255070" y="17390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g2d3fffa2161_0_4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g2d3fffa2161_0_4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g2d3fffa2161_0_4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1" name="Google Shape;741;g2d3fffa2161_0_4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2" name="Google Shape;742;g2d3fffa2161_0_4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g2d3fffa2161_0_476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g2d3fffa2161_0_476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745" name="Google Shape;745;g2d3fffa2161_0_476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6" name="Google Shape;746;g2d3fffa2161_0_47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747" name="Google Shape;747;g2d3fffa2161_0_476"/>
          <p:cNvSpPr txBox="1"/>
          <p:nvPr/>
        </p:nvSpPr>
        <p:spPr>
          <a:xfrm>
            <a:off x="4563511" y="2533686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Lainavalikoiman määrä</a:t>
            </a:r>
            <a:endParaRPr sz="900"/>
          </a:p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Char char="•"/>
            </a:pPr>
            <a:r>
              <a:rPr lang="fi-FI" sz="900"/>
              <a:t>Lainojen määrä</a:t>
            </a:r>
            <a:endParaRPr sz="900"/>
          </a:p>
        </p:txBody>
      </p:sp>
      <p:pic>
        <p:nvPicPr>
          <p:cNvPr id="748" name="Google Shape;748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5070" y="376180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9" name="Google Shape;749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2220" y="345450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0" name="Google Shape;750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8758" y="20460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36895" y="28619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6520" y="2926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36895" y="376180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g2d3fffa2161_0_476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5070" y="2090272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314023012a3_4_5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760" name="Google Shape;760;g314023012a3_4_5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1" name="Google Shape;761;g314023012a3_4_5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2" name="Google Shape;762;g314023012a3_4_5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63" name="Google Shape;763;g314023012a3_4_5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314023012a3_4_5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/>
              <a:t>Kirjasto on kiertotalouden edelläkävijä ja kestävyyden tukena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endParaRPr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765" name="Google Shape;765;g314023012a3_4_5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g314023012a3_4_5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Jakamistalouden sydän – kirjastossa tieto ja kulttuuri kiertävät!</a:t>
            </a:r>
            <a:endParaRPr sz="10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767" name="Google Shape;767;g314023012a3_4_5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g314023012a3_4_5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g314023012a3_4_5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g314023012a3_4_5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1" name="Google Shape;771;g314023012a3_4_5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2" name="Google Shape;772;g314023012a3_4_5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773" name="Google Shape;773;g314023012a3_4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79" name="Google Shape;779;g314023012a3_4_5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g314023012a3_4_5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1" name="Google Shape;781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5" name="Google Shape;785;g314023012a3_4_5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86" name="Google Shape;786;g314023012a3_4_5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g314023012a3_4_5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g314023012a3_4_5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g314023012a3_4_5"/>
          <p:cNvSpPr txBox="1"/>
          <p:nvPr/>
        </p:nvSpPr>
        <p:spPr>
          <a:xfrm>
            <a:off x="109425" y="1775652"/>
            <a:ext cx="437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Poistokirjojen uusiokäyttö asiakkaille ja luoviin tarkoituksiin.</a:t>
            </a:r>
            <a:endParaRPr sz="1050"/>
          </a:p>
        </p:txBody>
      </p:sp>
      <p:sp>
        <p:nvSpPr>
          <p:cNvPr id="790" name="Google Shape;790;g314023012a3_4_5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Mainoskampanjan toteuttaminen</a:t>
            </a:r>
            <a:endParaRPr sz="900"/>
          </a:p>
        </p:txBody>
      </p:sp>
      <p:sp>
        <p:nvSpPr>
          <p:cNvPr id="791" name="Google Shape;791;g314023012a3_4_5"/>
          <p:cNvSpPr txBox="1"/>
          <p:nvPr/>
        </p:nvSpPr>
        <p:spPr>
          <a:xfrm>
            <a:off x="100936" y="2576502"/>
            <a:ext cx="437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314023012a3_4_5"/>
          <p:cNvSpPr txBox="1"/>
          <p:nvPr/>
        </p:nvSpPr>
        <p:spPr>
          <a:xfrm>
            <a:off x="114134" y="3447108"/>
            <a:ext cx="4377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314023012a3_4_5"/>
          <p:cNvSpPr txBox="1"/>
          <p:nvPr/>
        </p:nvSpPr>
        <p:spPr>
          <a:xfrm>
            <a:off x="4576710" y="3412822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794" name="Google Shape;794;g314023012a3_4_5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5" name="Google Shape;795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796" name="Google Shape;796;g314023012a3_4_5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g314023012a3_4_5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g314023012a3_4_5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Google Shape;801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02" name="Google Shape;802;g314023012a3_4_5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3" name="Google Shape;803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04" name="Google Shape;804;g314023012a3_4_5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314023012a3_4_5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g314023012a3_4_5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7" name="Google Shape;807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8" name="Google Shape;808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9" name="Google Shape;809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10" name="Google Shape;810;g314023012a3_4_5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1" name="Google Shape;811;g314023012a3_4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g314023012a3_4_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5070" y="17390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3" name="Google Shape;813;g314023012a3_4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4" name="Google Shape;814;g314023012a3_4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g314023012a3_4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g314023012a3_4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7" name="Google Shape;817;g314023012a3_4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8" name="Google Shape;818;g314023012a3_4_5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" name="Google Shape;819;g314023012a3_4_5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820" name="Google Shape;820;g314023012a3_4_5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1" name="Google Shape;821;g314023012a3_4_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822" name="Google Shape;822;g314023012a3_4_5"/>
          <p:cNvSpPr txBox="1"/>
          <p:nvPr/>
        </p:nvSpPr>
        <p:spPr>
          <a:xfrm>
            <a:off x="4563511" y="2533686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pic>
        <p:nvPicPr>
          <p:cNvPr id="823" name="Google Shape;823;g314023012a3_4_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208" y="20111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4" name="Google Shape;824;g314023012a3_4_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9870" y="1818797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g2d3fffa2161_0_543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830" name="Google Shape;830;g2d3fffa2161_0_543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1" name="Google Shape;831;g2d3fffa2161_0_543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2" name="Google Shape;832;g2d3fffa2161_0_543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3" name="Google Shape;833;g2d3fffa2161_0_543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g2d3fffa2161_0_543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b="1"/>
              <a:t>Kirjasto tarjoaa tilan rauhoittumiselle ja keskittymiselle</a:t>
            </a:r>
            <a:endParaRPr lang="fi-FI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835" name="Google Shape;835;g2d3fffa2161_0_543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6" name="Google Shape;836;g2d3fffa2161_0_543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Kirjasto: tila rauhalle, tiedolle ja tasavertaisuudelle!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g2d3fffa2161_0_543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g2d3fffa2161_0_543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g2d3fffa2161_0_543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g2d3fffa2161_0_543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1" name="Google Shape;841;g2d3fffa2161_0_543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2" name="Google Shape;842;g2d3fffa2161_0_543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43" name="Google Shape;843;g2d3fffa2161_0_5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4" name="Google Shape;844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5" name="Google Shape;845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6" name="Google Shape;846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7" name="Google Shape;847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8" name="Google Shape;848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49" name="Google Shape;849;g2d3fffa2161_0_543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g2d3fffa2161_0_543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1" name="Google Shape;851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2" name="Google Shape;852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5" name="Google Shape;855;g2d3fffa2161_0_543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6" name="Google Shape;856;g2d3fffa2161_0_543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d3fffa2161_0_543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g2d3fffa2161_0_543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9" name="Google Shape;859;g2d3fffa2161_0_543"/>
          <p:cNvSpPr txBox="1"/>
          <p:nvPr/>
        </p:nvSpPr>
        <p:spPr>
          <a:xfrm>
            <a:off x="109425" y="1775652"/>
            <a:ext cx="43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Järjestetään kirjastoon rauhallinen tila lukemista ja rauhoittumista varten.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</p:txBody>
      </p:sp>
      <p:sp>
        <p:nvSpPr>
          <p:cNvPr id="860" name="Google Shape;860;g2d3fffa2161_0_543"/>
          <p:cNvSpPr txBox="1"/>
          <p:nvPr/>
        </p:nvSpPr>
        <p:spPr>
          <a:xfrm>
            <a:off x="4572001" y="1681657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Tila on valmiina 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d3fffa2161_0_543"/>
          <p:cNvSpPr txBox="1"/>
          <p:nvPr/>
        </p:nvSpPr>
        <p:spPr>
          <a:xfrm>
            <a:off x="100936" y="2576502"/>
            <a:ext cx="4377900" cy="14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Järjestetään kirjastossa rauhoittumiseen ja rentoutumiseen keskittyviä tapahtuma, kuten lukuretriitti sekä aiheeseen liittyvän luennon (esimerkiksi</a:t>
            </a:r>
            <a:r>
              <a:rPr lang="fi-FI" sz="1150"/>
              <a:t> </a:t>
            </a:r>
            <a:r>
              <a:rPr lang="fi-FI" sz="1100">
                <a:solidFill>
                  <a:schemeClr val="dk1"/>
                </a:solidFill>
              </a:rPr>
              <a:t>aivohyvinvoinnin edistämisestä</a:t>
            </a:r>
            <a:r>
              <a:rPr lang="fi-FI" sz="1000">
                <a:solidFill>
                  <a:schemeClr val="dk1"/>
                </a:solidFill>
              </a:rPr>
              <a:t>)</a:t>
            </a:r>
            <a:endParaRPr sz="10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</a:endParaRPr>
          </a:p>
        </p:txBody>
      </p:sp>
      <p:sp>
        <p:nvSpPr>
          <p:cNvPr id="862" name="Google Shape;862;g2d3fffa2161_0_543"/>
          <p:cNvSpPr txBox="1"/>
          <p:nvPr/>
        </p:nvSpPr>
        <p:spPr>
          <a:xfrm>
            <a:off x="146159" y="3389396"/>
            <a:ext cx="43779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>
                <a:solidFill>
                  <a:schemeClr val="dk1"/>
                </a:solidFill>
              </a:rPr>
              <a:t>Tarjotaan erilaisia rauhoittumista edesauttavia juttuja lukemisen lisäksi (kuten värityskuvat, palapelit, käsityöt)</a:t>
            </a:r>
            <a:endParaRPr sz="1250"/>
          </a:p>
        </p:txBody>
      </p:sp>
      <p:sp>
        <p:nvSpPr>
          <p:cNvPr id="863" name="Google Shape;863;g2d3fffa2161_0_543"/>
          <p:cNvSpPr txBox="1"/>
          <p:nvPr/>
        </p:nvSpPr>
        <p:spPr>
          <a:xfrm>
            <a:off x="4576710" y="3412822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Toteutunut viestintä</a:t>
            </a:r>
            <a:endParaRPr/>
          </a:p>
        </p:txBody>
      </p:sp>
      <p:sp>
        <p:nvSpPr>
          <p:cNvPr id="864" name="Google Shape;864;g2d3fffa2161_0_543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5" name="Google Shape;865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66" name="Google Shape;866;g2d3fffa2161_0_543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7" name="Google Shape;867;g2d3fffa2161_0_543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8" name="Google Shape;868;g2d3fffa2161_0_543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9" name="Google Shape;869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72" name="Google Shape;872;g2d3fffa2161_0_543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3" name="Google Shape;873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74" name="Google Shape;874;g2d3fffa2161_0_543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d3fffa2161_0_543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d3fffa2161_0_543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7" name="Google Shape;877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8" name="Google Shape;878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9" name="Google Shape;879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880" name="Google Shape;880;g2d3fffa2161_0_543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1" name="Google Shape;881;g2d3fffa2161_0_5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2" name="Google Shape;882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21058" y="20358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3" name="Google Shape;883;g2d3fffa2161_0_5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4" name="Google Shape;884;g2d3fffa2161_0_5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5" name="Google Shape;885;g2d3fffa2161_0_5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6" name="Google Shape;886;g2d3fffa2161_0_5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7" name="Google Shape;887;g2d3fffa2161_0_5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8" name="Google Shape;888;g2d3fffa2161_0_543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9" name="Google Shape;889;g2d3fffa2161_0_543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Google Shape;890;g2d3fffa2161_0_543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1" name="Google Shape;891;g2d3fffa2161_0_54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892" name="Google Shape;892;g2d3fffa2161_0_543"/>
          <p:cNvSpPr txBox="1"/>
          <p:nvPr/>
        </p:nvSpPr>
        <p:spPr>
          <a:xfrm>
            <a:off x="4563511" y="2533686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Tapahtumien määrä (1/vuosi)</a:t>
            </a:r>
            <a:endParaRPr sz="900"/>
          </a:p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Char char="•"/>
            </a:pPr>
            <a:r>
              <a:rPr lang="fi-FI" sz="900"/>
              <a:t>Osallistujien määrä</a:t>
            </a:r>
            <a:endParaRPr sz="900"/>
          </a:p>
        </p:txBody>
      </p:sp>
      <p:pic>
        <p:nvPicPr>
          <p:cNvPr id="893" name="Google Shape;893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3270" y="20111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4" name="Google Shape;894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7195" y="29261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5" name="Google Shape;895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68445" y="28501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2220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7" name="Google Shape;897;g2d3fffa2161_0_543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3270" y="3804747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314023012a3_2_282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903" name="Google Shape;903;g314023012a3_2_282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4" name="Google Shape;904;g314023012a3_2_282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5" name="Google Shape;905;g314023012a3_2_282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06" name="Google Shape;906;g314023012a3_2_282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7" name="Google Shape;907;g314023012a3_2_282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fi-FI" b="1"/>
              <a:t>Kirjasto tarjoaa tilan rauhoittumiselle ja keskittymiselle</a:t>
            </a:r>
            <a:endParaRPr lang="fi-FI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908" name="Google Shape;908;g314023012a3_2_282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g314023012a3_2_282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Kirjastossa kasvaa aivohyvinvointi ja yhteinen ymmärrys!</a:t>
            </a:r>
            <a:endParaRPr sz="1050">
              <a:solidFill>
                <a:schemeClr val="dk1"/>
              </a:solidFill>
            </a:endParaRPr>
          </a:p>
        </p:txBody>
      </p:sp>
      <p:sp>
        <p:nvSpPr>
          <p:cNvPr id="910" name="Google Shape;910;g314023012a3_2_282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g314023012a3_2_282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g314023012a3_2_282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g314023012a3_2_282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4" name="Google Shape;914;g314023012a3_2_282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5" name="Google Shape;915;g314023012a3_2_282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16" name="Google Shape;916;g314023012a3_2_2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7" name="Google Shape;917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8" name="Google Shape;918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9" name="Google Shape;919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0" name="Google Shape;920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2" y="21235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922" name="Google Shape;922;g314023012a3_2_282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g314023012a3_2_282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4" name="Google Shape;924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5" name="Google Shape;925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6" name="Google Shape;926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7" name="Google Shape;927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8" name="Google Shape;928;g314023012a3_2_282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9" name="Google Shape;929;g314023012a3_2_282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g314023012a3_2_282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314023012a3_2_282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/>
              <a:t>Pomarkun kunnankirjasto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g314023012a3_2_282"/>
          <p:cNvSpPr txBox="1"/>
          <p:nvPr/>
        </p:nvSpPr>
        <p:spPr>
          <a:xfrm>
            <a:off x="109425" y="1775652"/>
            <a:ext cx="4377900" cy="5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>
                <a:solidFill>
                  <a:schemeClr val="dk1"/>
                </a:solidFill>
              </a:rPr>
              <a:t>Nostetaan säännöllisesti esille aiheeseen sopivaa aineistoa.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rgbClr val="000000"/>
              </a:solidFill>
            </a:endParaRPr>
          </a:p>
        </p:txBody>
      </p:sp>
      <p:sp>
        <p:nvSpPr>
          <p:cNvPr id="933" name="Google Shape;933;g314023012a3_2_282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Kirjanäyttelyiden lukumäärä</a:t>
            </a:r>
            <a:endParaRPr sz="900"/>
          </a:p>
        </p:txBody>
      </p:sp>
      <p:sp>
        <p:nvSpPr>
          <p:cNvPr id="934" name="Google Shape;934;g314023012a3_2_282"/>
          <p:cNvSpPr txBox="1"/>
          <p:nvPr/>
        </p:nvSpPr>
        <p:spPr>
          <a:xfrm>
            <a:off x="100925" y="2576501"/>
            <a:ext cx="4377900" cy="4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i-FI" sz="1050">
                <a:solidFill>
                  <a:schemeClr val="dk1"/>
                </a:solidFill>
              </a:rPr>
              <a:t>Toteutetaan lupausta myös antamalla aikaa asiakkaiden kohtaamiseen.</a:t>
            </a:r>
            <a:endParaRPr sz="400">
              <a:solidFill>
                <a:schemeClr val="dk1"/>
              </a:solidFill>
            </a:endParaRPr>
          </a:p>
        </p:txBody>
      </p:sp>
      <p:sp>
        <p:nvSpPr>
          <p:cNvPr id="935" name="Google Shape;935;g314023012a3_2_282"/>
          <p:cNvSpPr txBox="1"/>
          <p:nvPr/>
        </p:nvSpPr>
        <p:spPr>
          <a:xfrm>
            <a:off x="146159" y="3430858"/>
            <a:ext cx="43779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/>
              <a:t>Viestitään rauhoittumisen tärkeydestä ja sen positiivisista vaikutuksista, sekä </a:t>
            </a:r>
            <a:r>
              <a:rPr lang="fi-FI" sz="1100">
                <a:solidFill>
                  <a:schemeClr val="dk1"/>
                </a:solidFill>
              </a:rPr>
              <a:t>siitä, miten kirjasto mahdollistaa sen asiakkaalle.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936" name="Google Shape;936;g314023012a3_2_282"/>
          <p:cNvSpPr txBox="1"/>
          <p:nvPr/>
        </p:nvSpPr>
        <p:spPr>
          <a:xfrm>
            <a:off x="4576710" y="3412822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Toteutunut viestintä</a:t>
            </a:r>
            <a:endParaRPr/>
          </a:p>
        </p:txBody>
      </p:sp>
      <p:sp>
        <p:nvSpPr>
          <p:cNvPr id="937" name="Google Shape;937;g314023012a3_2_282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8" name="Google Shape;938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939" name="Google Shape;939;g314023012a3_2_282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0" name="Google Shape;940;g314023012a3_2_282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1" name="Google Shape;941;g314023012a3_2_282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2" name="Google Shape;942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3" name="Google Shape;943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4" name="Google Shape;944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945" name="Google Shape;945;g314023012a3_2_282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6" name="Google Shape;946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947" name="Google Shape;947;g314023012a3_2_282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8" name="Google Shape;948;g314023012a3_2_282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9" name="Google Shape;949;g314023012a3_2_282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0" name="Google Shape;950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1" name="Google Shape;951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2" name="Google Shape;952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953" name="Google Shape;953;g314023012a3_2_282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4" name="Google Shape;954;g314023012a3_2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5" name="Google Shape;955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85745" y="20690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6" name="Google Shape;956;g314023012a3_2_2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7" name="Google Shape;957;g314023012a3_2_2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8" name="Google Shape;958;g314023012a3_2_2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9" name="Google Shape;959;g314023012a3_2_2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0" name="Google Shape;960;g314023012a3_2_2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61" name="Google Shape;961;g314023012a3_2_282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2" name="Google Shape;962;g314023012a3_2_282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963" name="Google Shape;963;g314023012a3_2_282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4" name="Google Shape;964;g314023012a3_2_28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21200" y="4385600"/>
            <a:ext cx="590625" cy="5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965" name="Google Shape;965;g314023012a3_2_282"/>
          <p:cNvSpPr txBox="1"/>
          <p:nvPr/>
        </p:nvSpPr>
        <p:spPr>
          <a:xfrm>
            <a:off x="4563511" y="2533686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fi-FI" sz="900">
                <a:solidFill>
                  <a:schemeClr val="dk1"/>
                </a:solidFill>
              </a:rPr>
              <a:t>Suora palaute</a:t>
            </a: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pic>
        <p:nvPicPr>
          <p:cNvPr id="966" name="Google Shape;966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20460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7" name="Google Shape;967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354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8" name="Google Shape;968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22245" y="25093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9" name="Google Shape;969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32220" y="3750721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0" name="Google Shape;970;g314023012a3_2_282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22308" y="3733746"/>
            <a:ext cx="256190" cy="25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KE">
  <a:themeElements>
    <a:clrScheme name="Mukautettu 24">
      <a:dk1>
        <a:srgbClr val="292929"/>
      </a:dk1>
      <a:lt1>
        <a:srgbClr val="FFFFFF"/>
      </a:lt1>
      <a:dk2>
        <a:srgbClr val="00855F"/>
      </a:dk2>
      <a:lt2>
        <a:srgbClr val="E5E5E5"/>
      </a:lt2>
      <a:accent1>
        <a:srgbClr val="00D084"/>
      </a:accent1>
      <a:accent2>
        <a:srgbClr val="FFF0CD"/>
      </a:accent2>
      <a:accent3>
        <a:srgbClr val="7BDCB5"/>
      </a:accent3>
      <a:accent4>
        <a:srgbClr val="292929"/>
      </a:accent4>
      <a:accent5>
        <a:srgbClr val="CFE9E7"/>
      </a:accent5>
      <a:accent6>
        <a:srgbClr val="FFA578"/>
      </a:accent6>
      <a:hlink>
        <a:srgbClr val="006BB6"/>
      </a:hlink>
      <a:folHlink>
        <a:srgbClr val="5353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F92CE87B33D384898ED05B836C426D5" ma:contentTypeVersion="18" ma:contentTypeDescription="Luo uusi asiakirja." ma:contentTypeScope="" ma:versionID="4545a3b3132284f7cba24401e93ef600">
  <xsd:schema xmlns:xsd="http://www.w3.org/2001/XMLSchema" xmlns:xs="http://www.w3.org/2001/XMLSchema" xmlns:p="http://schemas.microsoft.com/office/2006/metadata/properties" xmlns:ns2="d54335ee-452e-4385-9b9c-270f8dade7fd" xmlns:ns3="4a88f5c8-b6f6-434c-a1fc-b31be11cc9aa" targetNamespace="http://schemas.microsoft.com/office/2006/metadata/properties" ma:root="true" ma:fieldsID="1339fcfc6506667c9675b8264a35a731" ns2:_="" ns3:_="">
    <xsd:import namespace="d54335ee-452e-4385-9b9c-270f8dade7fd"/>
    <xsd:import namespace="4a88f5c8-b6f6-434c-a1fc-b31be11cc9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335ee-452e-4385-9b9c-270f8dade7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5fb9b281-25f8-4ed3-b6e8-f02703d6e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8f5c8-b6f6-434c-a1fc-b31be11cc9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f0e4a00-0757-42d6-903b-0c3f4412f91d}" ma:internalName="TaxCatchAll" ma:showField="CatchAllData" ma:web="4a88f5c8-b6f6-434c-a1fc-b31be11cc9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4335ee-452e-4385-9b9c-270f8dade7fd">
      <Terms xmlns="http://schemas.microsoft.com/office/infopath/2007/PartnerControls"/>
    </lcf76f155ced4ddcb4097134ff3c332f>
    <TaxCatchAll xmlns="4a88f5c8-b6f6-434c-a1fc-b31be11cc9aa"/>
  </documentManagement>
</p:properties>
</file>

<file path=customXml/itemProps1.xml><?xml version="1.0" encoding="utf-8"?>
<ds:datastoreItem xmlns:ds="http://schemas.openxmlformats.org/officeDocument/2006/customXml" ds:itemID="{0338B50C-2124-4C92-AA89-00A4C5AFFCC2}">
  <ds:schemaRefs>
    <ds:schemaRef ds:uri="4a88f5c8-b6f6-434c-a1fc-b31be11cc9aa"/>
    <ds:schemaRef ds:uri="d54335ee-452e-4385-9b9c-270f8dade7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0FCF6B4-D58F-4CA9-BC80-EFFC510BB2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480F28-B25B-4AD3-9336-2E40D0AE4F09}">
  <ds:schemaRefs>
    <ds:schemaRef ds:uri="4a88f5c8-b6f6-434c-a1fc-b31be11cc9aa"/>
    <ds:schemaRef ds:uri="d54335ee-452e-4385-9b9c-270f8dade7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Näytössä katseltava esitys (16:9)</PresentationFormat>
  <Slides>9</Slides>
  <Notes>8</Notes>
  <HiddenSlides>0</HiddenSlide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1" baseType="lpstr">
      <vt:lpstr>AKE</vt:lpstr>
      <vt:lpstr>Office Theme</vt:lpstr>
      <vt:lpstr>Lounais-Suomen kirjastojen kestävän kehityksen tiekartta </vt:lpstr>
      <vt:lpstr>Kestävyystyömme pohjautuu Lounais-Suomen kirjastojen kestävän kehityksen tiekartan painopisteisiin</vt:lpstr>
      <vt:lpstr>Kestävän kehityksen lupauksemme</vt:lpstr>
      <vt:lpstr>Kirjaston kestävyyslupaus ja toimenpiteet</vt:lpstr>
      <vt:lpstr>Kirjaston kestävyyslupaus ja toimenpiteet</vt:lpstr>
      <vt:lpstr>Kirjaston kestävyyslupaus ja toimenpiteet</vt:lpstr>
      <vt:lpstr>Kirjaston kestävyyslupaus ja toimenpiteet</vt:lpstr>
      <vt:lpstr>Kirjaston kestävyyslupaus ja toimenpiteet</vt:lpstr>
      <vt:lpstr>Kirjaston kestävyyslupaus ja toimenpiteet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Lounais-Suomen kirjastojen kestävän kehityksen tiekartta</dc:title>
  <dc:creator>Mia Thon</dc:creator>
  <cp:revision>49</cp:revision>
  <dcterms:created xsi:type="dcterms:W3CDTF">2023-08-21T08:02:30Z</dcterms:created>
  <dcterms:modified xsi:type="dcterms:W3CDTF">2024-11-20T14:45:40Z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0x0101008F92CE87B33D384898ED05B836C426D5</vt:lpwstr>
  </property>
  <property fmtid="{D5CDD505-2E9C-101B-9397-08002B2CF9AE}" pid="3" name="MediaServiceImageTags">
    <vt:lpwstr/>
  </property>
</Properties>
</file>