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1"/>
  </p:notesMasterIdLst>
  <p:sldIdLst>
    <p:sldId id="256" r:id="rId6"/>
    <p:sldId id="259" r:id="rId7"/>
    <p:sldId id="277" r:id="rId8"/>
    <p:sldId id="309" r:id="rId9"/>
    <p:sldId id="310"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älä Ella" initials="ME" lastIdx="2" clrIdx="0">
    <p:extLst>
      <p:ext uri="{19B8F6BF-5375-455C-9EA6-DF929625EA0E}">
        <p15:presenceInfo xmlns:p15="http://schemas.microsoft.com/office/powerpoint/2012/main" userId="S::ella.metsala@turku.fi::0f52c4a5-4ec4-4475-a2f9-df1639c01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254F5-6E8F-3B9C-C1D1-338D3D202146}" v="38" dt="2024-11-26T09:28:50.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sälä Ella" userId="S::ella.metsala@turku.fi::0f52c4a5-4ec4-4475-a2f9-df1639c014a5" providerId="AD" clId="Web-{542254F5-6E8F-3B9C-C1D1-338D3D202146}"/>
    <pc:docChg chg="addSld delSld modSld sldOrd">
      <pc:chgData name="Metsälä Ella" userId="S::ella.metsala@turku.fi::0f52c4a5-4ec4-4475-a2f9-df1639c014a5" providerId="AD" clId="Web-{542254F5-6E8F-3B9C-C1D1-338D3D202146}" dt="2024-11-26T09:28:50.309" v="27" actId="20577"/>
      <pc:docMkLst>
        <pc:docMk/>
      </pc:docMkLst>
      <pc:sldChg chg="modSp add">
        <pc:chgData name="Metsälä Ella" userId="S::ella.metsala@turku.fi::0f52c4a5-4ec4-4475-a2f9-df1639c014a5" providerId="AD" clId="Web-{542254F5-6E8F-3B9C-C1D1-338D3D202146}" dt="2024-11-26T09:28:50.309" v="27" actId="20577"/>
        <pc:sldMkLst>
          <pc:docMk/>
          <pc:sldMk cId="0" sldId="256"/>
        </pc:sldMkLst>
        <pc:spChg chg="mod">
          <ac:chgData name="Metsälä Ella" userId="S::ella.metsala@turku.fi::0f52c4a5-4ec4-4475-a2f9-df1639c014a5" providerId="AD" clId="Web-{542254F5-6E8F-3B9C-C1D1-338D3D202146}" dt="2024-11-26T09:28:50.309" v="27" actId="20577"/>
          <ac:spMkLst>
            <pc:docMk/>
            <pc:sldMk cId="0" sldId="256"/>
            <ac:spMk id="230" creationId="{00000000-0000-0000-0000-000000000000}"/>
          </ac:spMkLst>
        </pc:spChg>
      </pc:sldChg>
      <pc:sldChg chg="add">
        <pc:chgData name="Metsälä Ella" userId="S::ella.metsala@turku.fi::0f52c4a5-4ec4-4475-a2f9-df1639c014a5" providerId="AD" clId="Web-{542254F5-6E8F-3B9C-C1D1-338D3D202146}" dt="2024-11-26T09:17:02.647" v="3"/>
        <pc:sldMkLst>
          <pc:docMk/>
          <pc:sldMk cId="0" sldId="259"/>
        </pc:sldMkLst>
      </pc:sldChg>
      <pc:sldChg chg="delSp modSp add">
        <pc:chgData name="Metsälä Ella" userId="S::ella.metsala@turku.fi::0f52c4a5-4ec4-4475-a2f9-df1639c014a5" providerId="AD" clId="Web-{542254F5-6E8F-3B9C-C1D1-338D3D202146}" dt="2024-11-26T09:18:20.149" v="22" actId="20577"/>
        <pc:sldMkLst>
          <pc:docMk/>
          <pc:sldMk cId="2060516540" sldId="277"/>
        </pc:sldMkLst>
        <pc:spChg chg="mod">
          <ac:chgData name="Metsälä Ella" userId="S::ella.metsala@turku.fi::0f52c4a5-4ec4-4475-a2f9-df1639c014a5" providerId="AD" clId="Web-{542254F5-6E8F-3B9C-C1D1-338D3D202146}" dt="2024-11-26T09:17:52.148" v="10" actId="20577"/>
          <ac:spMkLst>
            <pc:docMk/>
            <pc:sldMk cId="2060516540" sldId="277"/>
            <ac:spMk id="5" creationId="{A26EDDD3-3ABB-4CB0-9DC4-89CEB82574D2}"/>
          </ac:spMkLst>
        </pc:spChg>
        <pc:spChg chg="del">
          <ac:chgData name="Metsälä Ella" userId="S::ella.metsala@turku.fi::0f52c4a5-4ec4-4475-a2f9-df1639c014a5" providerId="AD" clId="Web-{542254F5-6E8F-3B9C-C1D1-338D3D202146}" dt="2024-11-26T09:17:59.836" v="11"/>
          <ac:spMkLst>
            <pc:docMk/>
            <pc:sldMk cId="2060516540" sldId="277"/>
            <ac:spMk id="10" creationId="{E758F37F-45FD-4EB5-86BB-F49C57407DF3}"/>
          </ac:spMkLst>
        </pc:spChg>
        <pc:spChg chg="mod">
          <ac:chgData name="Metsälä Ella" userId="S::ella.metsala@turku.fi::0f52c4a5-4ec4-4475-a2f9-df1639c014a5" providerId="AD" clId="Web-{542254F5-6E8F-3B9C-C1D1-338D3D202146}" dt="2024-11-26T09:18:20.149" v="22" actId="20577"/>
          <ac:spMkLst>
            <pc:docMk/>
            <pc:sldMk cId="2060516540" sldId="277"/>
            <ac:spMk id="12" creationId="{B4EFBD85-83EF-49A0-81E0-0C51D6CFE2AB}"/>
          </ac:spMkLst>
        </pc:spChg>
      </pc:sldChg>
      <pc:sldChg chg="ord">
        <pc:chgData name="Metsälä Ella" userId="S::ella.metsala@turku.fi::0f52c4a5-4ec4-4475-a2f9-df1639c014a5" providerId="AD" clId="Web-{542254F5-6E8F-3B9C-C1D1-338D3D202146}" dt="2024-11-26T09:17:37.617" v="5"/>
        <pc:sldMkLst>
          <pc:docMk/>
          <pc:sldMk cId="331170867" sldId="309"/>
        </pc:sldMkLst>
      </pc:sldChg>
      <pc:sldChg chg="del">
        <pc:chgData name="Metsälä Ella" userId="S::ella.metsala@turku.fi::0f52c4a5-4ec4-4475-a2f9-df1639c014a5" providerId="AD" clId="Web-{542254F5-6E8F-3B9C-C1D1-338D3D202146}" dt="2024-11-26T09:16:46.552" v="1"/>
        <pc:sldMkLst>
          <pc:docMk/>
          <pc:sldMk cId="2919051151" sldId="1974"/>
        </pc:sldMkLst>
      </pc:sldChg>
      <pc:sldChg chg="del">
        <pc:chgData name="Metsälä Ella" userId="S::ella.metsala@turku.fi::0f52c4a5-4ec4-4475-a2f9-df1639c014a5" providerId="AD" clId="Web-{542254F5-6E8F-3B9C-C1D1-338D3D202146}" dt="2024-11-26T09:16:45.287" v="0"/>
        <pc:sldMkLst>
          <pc:docMk/>
          <pc:sldMk cId="487396064" sldId="1975"/>
        </pc:sldMkLst>
      </pc:sldChg>
      <pc:sldMasterChg chg="addSldLayout">
        <pc:chgData name="Metsälä Ella" userId="S::ella.metsala@turku.fi::0f52c4a5-4ec4-4475-a2f9-df1639c014a5" providerId="AD" clId="Web-{542254F5-6E8F-3B9C-C1D1-338D3D202146}" dt="2024-11-26T09:17:02.678" v="4"/>
        <pc:sldMasterMkLst>
          <pc:docMk/>
          <pc:sldMasterMk cId="1034520112" sldId="2147483648"/>
        </pc:sldMasterMkLst>
        <pc:sldLayoutChg chg="add">
          <pc:chgData name="Metsälä Ella" userId="S::ella.metsala@turku.fi::0f52c4a5-4ec4-4475-a2f9-df1639c014a5" providerId="AD" clId="Web-{542254F5-6E8F-3B9C-C1D1-338D3D202146}" dt="2024-11-26T09:17:02.678" v="4"/>
          <pc:sldLayoutMkLst>
            <pc:docMk/>
            <pc:sldMasterMk cId="1034520112" sldId="2147483648"/>
            <pc:sldLayoutMk cId="1399891244" sldId="2147483690"/>
          </pc:sldLayoutMkLst>
        </pc:sldLayoutChg>
      </pc:sldMasterChg>
      <pc:sldMasterChg chg="addSldLayout">
        <pc:chgData name="Metsälä Ella" userId="S::ella.metsala@turku.fi::0f52c4a5-4ec4-4475-a2f9-df1639c014a5" providerId="AD" clId="Web-{542254F5-6E8F-3B9C-C1D1-338D3D202146}" dt="2024-11-26T09:17:02.647" v="3"/>
        <pc:sldMasterMkLst>
          <pc:docMk/>
          <pc:sldMasterMk cId="360702819" sldId="2147483660"/>
        </pc:sldMasterMkLst>
        <pc:sldLayoutChg chg="add">
          <pc:chgData name="Metsälä Ella" userId="S::ella.metsala@turku.fi::0f52c4a5-4ec4-4475-a2f9-df1639c014a5" providerId="AD" clId="Web-{542254F5-6E8F-3B9C-C1D1-338D3D202146}" dt="2024-11-26T09:17:02.459" v="2"/>
          <pc:sldLayoutMkLst>
            <pc:docMk/>
            <pc:sldMasterMk cId="360702819" sldId="2147483660"/>
            <pc:sldLayoutMk cId="3824510646" sldId="2147483689"/>
          </pc:sldLayoutMkLst>
        </pc:sldLayoutChg>
        <pc:sldLayoutChg chg="add">
          <pc:chgData name="Metsälä Ella" userId="S::ella.metsala@turku.fi::0f52c4a5-4ec4-4475-a2f9-df1639c014a5" providerId="AD" clId="Web-{542254F5-6E8F-3B9C-C1D1-338D3D202146}" dt="2024-11-26T09:17:02.459" v="2"/>
          <pc:sldLayoutMkLst>
            <pc:docMk/>
            <pc:sldMasterMk cId="360702819" sldId="2147483660"/>
            <pc:sldLayoutMk cId="1598723808" sldId="2147483691"/>
          </pc:sldLayoutMkLst>
        </pc:sldLayoutChg>
        <pc:sldLayoutChg chg="add">
          <pc:chgData name="Metsälä Ella" userId="S::ella.metsala@turku.fi::0f52c4a5-4ec4-4475-a2f9-df1639c014a5" providerId="AD" clId="Web-{542254F5-6E8F-3B9C-C1D1-338D3D202146}" dt="2024-11-26T09:17:02.459" v="2"/>
          <pc:sldLayoutMkLst>
            <pc:docMk/>
            <pc:sldMasterMk cId="360702819" sldId="2147483660"/>
            <pc:sldLayoutMk cId="26920624" sldId="2147483692"/>
          </pc:sldLayoutMkLst>
        </pc:sldLayoutChg>
        <pc:sldLayoutChg chg="add">
          <pc:chgData name="Metsälä Ella" userId="S::ella.metsala@turku.fi::0f52c4a5-4ec4-4475-a2f9-df1639c014a5" providerId="AD" clId="Web-{542254F5-6E8F-3B9C-C1D1-338D3D202146}" dt="2024-11-26T09:17:02.459" v="2"/>
          <pc:sldLayoutMkLst>
            <pc:docMk/>
            <pc:sldMasterMk cId="360702819" sldId="2147483660"/>
            <pc:sldLayoutMk cId="317756398" sldId="2147483693"/>
          </pc:sldLayoutMkLst>
        </pc:sldLayoutChg>
        <pc:sldLayoutChg chg="add">
          <pc:chgData name="Metsälä Ella" userId="S::ella.metsala@turku.fi::0f52c4a5-4ec4-4475-a2f9-df1639c014a5" providerId="AD" clId="Web-{542254F5-6E8F-3B9C-C1D1-338D3D202146}" dt="2024-11-26T09:17:02.647" v="3"/>
          <pc:sldLayoutMkLst>
            <pc:docMk/>
            <pc:sldMasterMk cId="360702819" sldId="2147483660"/>
            <pc:sldLayoutMk cId="26920624" sldId="2147483694"/>
          </pc:sldLayoutMkLst>
        </pc:sldLayoutChg>
        <pc:sldLayoutChg chg="add">
          <pc:chgData name="Metsälä Ella" userId="S::ella.metsala@turku.fi::0f52c4a5-4ec4-4475-a2f9-df1639c014a5" providerId="AD" clId="Web-{542254F5-6E8F-3B9C-C1D1-338D3D202146}" dt="2024-11-26T09:17:02.647" v="3"/>
          <pc:sldLayoutMkLst>
            <pc:docMk/>
            <pc:sldMasterMk cId="360702819" sldId="2147483660"/>
            <pc:sldLayoutMk cId="317756398"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EB68D-34BD-4F66-910B-081BB2537CB3}" type="datetimeFigureOut">
              <a:t>26.11.2024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5237E-F459-47D8-84C7-F0F9AEAE88C8}" type="slidenum">
              <a:t>‹#›</a:t>
            </a:fld>
            <a:endParaRPr lang="fi-FI"/>
          </a:p>
        </p:txBody>
      </p:sp>
    </p:spTree>
    <p:extLst>
      <p:ext uri="{BB962C8B-B14F-4D97-AF65-F5344CB8AC3E}">
        <p14:creationId xmlns:p14="http://schemas.microsoft.com/office/powerpoint/2010/main" val="30083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800">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451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Aloitusdia">
  <p:cSld name="Aloitusdia">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978449" y="1061075"/>
            <a:ext cx="2031473" cy="957077"/>
          </a:xfrm>
          <a:prstGeom prst="rect">
            <a:avLst/>
          </a:prstGeom>
          <a:noFill/>
          <a:ln>
            <a:noFill/>
          </a:ln>
        </p:spPr>
      </p:pic>
      <p:sp>
        <p:nvSpPr>
          <p:cNvPr id="14" name="Google Shape;14;p27"/>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16" name="Google Shape;16;p27"/>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27"/>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extLst>
      <p:ext uri="{BB962C8B-B14F-4D97-AF65-F5344CB8AC3E}">
        <p14:creationId xmlns:p14="http://schemas.microsoft.com/office/powerpoint/2010/main" val="1598723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26.11.2024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26.11.2024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26.11.2024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677025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989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94" r:id="rId25"/>
    <p:sldLayoutId id="2147483692" r:id="rId26"/>
    <p:sldLayoutId id="2147483685" r:id="rId27"/>
    <p:sldLayoutId id="2147483686" r:id="rId28"/>
    <p:sldLayoutId id="2147483695" r:id="rId29"/>
    <p:sldLayoutId id="2147483693" r:id="rId30"/>
    <p:sldLayoutId id="2147483689" r:id="rId31"/>
    <p:sldLayoutId id="2147483691" r:id="rId32"/>
    <p:sldLayoutId id="2147483687" r:id="rId33"/>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26.11.2024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s-kirjastot.fi/wp-content/uploads/2024/08/Kestavan-kehityksen-tiekartta.pdf"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901021" y="2608631"/>
            <a:ext cx="10311633" cy="18385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lt1"/>
              </a:buClr>
              <a:buSzPts val="4800"/>
              <a:buFont typeface="Arial"/>
              <a:buNone/>
            </a:pPr>
            <a:r>
              <a:rPr lang="fi-FI" sz="6400" b="1">
                <a:solidFill>
                  <a:schemeClr val="bg1"/>
                </a:solidFill>
              </a:rPr>
              <a:t>Lounais-Suomen kirjastojen kestävän kehityksen tiekartta</a:t>
            </a:r>
            <a:endParaRPr lang="fi-FI" sz="1850" b="1">
              <a:solidFill>
                <a:schemeClr val="bg1"/>
              </a:solidFill>
            </a:endParaRPr>
          </a:p>
          <a:p>
            <a:pPr marL="0" lvl="0" indent="0" algn="l" rtl="0">
              <a:lnSpc>
                <a:spcPct val="85000"/>
              </a:lnSpc>
              <a:spcBef>
                <a:spcPts val="0"/>
              </a:spcBef>
              <a:spcAft>
                <a:spcPts val="0"/>
              </a:spcAft>
              <a:buClr>
                <a:schemeClr val="lt1"/>
              </a:buClr>
              <a:buSzPts val="4800"/>
              <a:buFont typeface="Arial"/>
              <a:buNone/>
            </a:pPr>
            <a:endParaRPr sz="6400" b="1">
              <a:solidFill>
                <a:schemeClr val="bg1"/>
              </a:solidFill>
            </a:endParaRPr>
          </a:p>
        </p:txBody>
      </p:sp>
      <p:sp>
        <p:nvSpPr>
          <p:cNvPr id="230" name="Google Shape;230;p1"/>
          <p:cNvSpPr txBox="1">
            <a:spLocks noGrp="1"/>
          </p:cNvSpPr>
          <p:nvPr>
            <p:ph type="subTitle" idx="1"/>
          </p:nvPr>
        </p:nvSpPr>
        <p:spPr>
          <a:xfrm>
            <a:off x="897704" y="5454096"/>
            <a:ext cx="10310736" cy="585081"/>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Clr>
                <a:schemeClr val="lt1"/>
              </a:buClr>
            </a:pPr>
            <a:r>
              <a:rPr lang="fi-FI" sz="3200" b="1" dirty="0">
                <a:solidFill>
                  <a:schemeClr val="bg1"/>
                </a:solidFill>
              </a:rPr>
              <a:t>Marttilan kirjaston toimenpidesuunnitelma</a:t>
            </a:r>
          </a:p>
        </p:txBody>
      </p:sp>
      <p:sp>
        <p:nvSpPr>
          <p:cNvPr id="2" name="Tekstiruutu 4">
            <a:extLst>
              <a:ext uri="{FF2B5EF4-FFF2-40B4-BE49-F238E27FC236}">
                <a16:creationId xmlns:a16="http://schemas.microsoft.com/office/drawing/2014/main" id="{6E48D1D1-E2F3-BABF-1DDA-3DAE59ACF89B}"/>
              </a:ext>
            </a:extLst>
          </p:cNvPr>
          <p:cNvSpPr txBox="1"/>
          <p:nvPr/>
        </p:nvSpPr>
        <p:spPr>
          <a:xfrm>
            <a:off x="8652329" y="186417"/>
            <a:ext cx="413566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err="1">
                <a:solidFill>
                  <a:schemeClr val="bg1"/>
                </a:solidFill>
              </a:rPr>
              <a:t>Tutustu</a:t>
            </a:r>
            <a:r>
              <a:rPr lang="en-US" b="1" i="1" dirty="0">
                <a:solidFill>
                  <a:schemeClr val="bg1"/>
                </a:solidFill>
              </a:rPr>
              <a:t> </a:t>
            </a:r>
            <a:r>
              <a:rPr lang="en-US" b="1" i="1" err="1">
                <a:solidFill>
                  <a:schemeClr val="bg1"/>
                </a:solidFill>
              </a:rPr>
              <a:t>koko</a:t>
            </a:r>
            <a:r>
              <a:rPr lang="en-US" b="1" i="1" dirty="0">
                <a:solidFill>
                  <a:schemeClr val="bg1"/>
                </a:solidFill>
              </a:rPr>
              <a:t> </a:t>
            </a:r>
            <a:r>
              <a:rPr lang="en-US" b="1" i="1" err="1">
                <a:solidFill>
                  <a:schemeClr val="bg1"/>
                </a:solidFill>
              </a:rPr>
              <a:t>tiekarttaan</a:t>
            </a:r>
            <a:r>
              <a:rPr lang="en-US" b="1" i="1" dirty="0">
                <a:solidFill>
                  <a:schemeClr val="bg1"/>
                </a:solidFill>
              </a:rPr>
              <a:t> </a:t>
            </a:r>
            <a:r>
              <a:rPr lang="en-US" b="1" i="1" dirty="0">
                <a:solidFill>
                  <a:srgbClr val="4ACFFF"/>
                </a:solidFill>
                <a:hlinkClick r:id="rId3">
                  <a:extLst>
                    <a:ext uri="{A12FA001-AC4F-418D-AE19-62706E023703}">
                      <ahyp:hlinkClr xmlns:ahyp="http://schemas.microsoft.com/office/drawing/2018/hyperlinkcolor" val="tx"/>
                    </a:ext>
                  </a:extLst>
                </a:hlinkClick>
              </a:rPr>
              <a:t>tästä linkistä.</a:t>
            </a:r>
            <a:r>
              <a:rPr lang="en-US" i="1" dirty="0">
                <a:solidFill>
                  <a:srgbClr val="4ACFFF"/>
                </a:solidFill>
              </a:rPr>
              <a:t> </a:t>
            </a:r>
            <a:endParaRPr lang="fi-FI" i="1">
              <a:solidFill>
                <a:srgbClr val="4AC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44951" y="399687"/>
            <a:ext cx="11011095" cy="17211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dk2"/>
              </a:buClr>
              <a:buSzPts val="2800"/>
              <a:buFont typeface="Arial"/>
              <a:buNone/>
            </a:pPr>
            <a:r>
              <a:rPr lang="fi-FI" sz="3700" b="1">
                <a:solidFill>
                  <a:schemeClr val="tx2"/>
                </a:solidFill>
              </a:rPr>
              <a:t>Kestävyystyömme pohjautuu Lounais-Suomen kirjastojen kestävän kehityksen tiekartan painopisteisiin</a:t>
            </a:r>
          </a:p>
        </p:txBody>
      </p:sp>
      <p:sp>
        <p:nvSpPr>
          <p:cNvPr id="260" name="Google Shape;260;p14"/>
          <p:cNvSpPr txBox="1"/>
          <p:nvPr/>
        </p:nvSpPr>
        <p:spPr>
          <a:xfrm>
            <a:off x="1714082" y="2186361"/>
            <a:ext cx="8317324" cy="4570020"/>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marR="0" lvl="0" indent="-304792" algn="l" rtl="0">
              <a:lnSpc>
                <a:spcPct val="107000"/>
              </a:lnSpc>
              <a:spcBef>
                <a:spcPts val="0"/>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tukee monilukutaitoa ja ohjaa oikean tiedon äärelle. </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 tunnistetaan helposti lähestyttävänä tahona, joka opastaa oikean tiedon äärelle sekä neuvoo ja tukee lähdekriittisyydessä ja media- ja monilukutaidossa.</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toimii kestävyyden ja kiertotalouden esimerkkinä.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Kirjastotoiminta tuottaa monenlaista positiivista kädenjälkeä ja toimii kiertotalouden esimerkkinä. Kiertotalouden merkitys tulee tulevaisuudessa vahvistumaan.</a:t>
            </a:r>
            <a:endParaRPr sz="1600" b="1">
              <a:solidFill>
                <a:schemeClr val="dk2"/>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merkittävä kulttuurisen kestävyyden tekijä.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Kirjaston keskeinen tehtävä on kulttuurin, sivistyksen, kirjallisuuden ja lukutaidon vaaliminen.</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Kirjastossa on tilaa rauhoittua.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Kirjasto toimii rauhoittumisen ja keskittymisen paikkana. Kirjastosta saa tukea näiden taitojen opetteluun ja aivohyvinvoinnin edistämiseen.</a:t>
            </a:r>
            <a:endParaRPr sz="1600" b="1">
              <a:solidFill>
                <a:schemeClr val="dk1"/>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yhdenvertaisuuden turvasatama - nyt ja tulevaisuudessa.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Kuka vain voi tulla kirjastoon milloin vain ja löytää kirjastosta itselleen sopivaa sisältöä.</a:t>
            </a:r>
            <a:endParaRPr sz="1600">
              <a:solidFill>
                <a:schemeClr val="dk1"/>
              </a:solidFill>
              <a:latin typeface="Arial"/>
              <a:ea typeface="Arial"/>
              <a:cs typeface="Arial"/>
              <a:sym typeface="Arial"/>
            </a:endParaRPr>
          </a:p>
        </p:txBody>
      </p:sp>
      <p:pic>
        <p:nvPicPr>
          <p:cNvPr id="261" name="Google Shape;261;p14" descr="Kuva, joka sisältää kohteen piirros, luonnos, clipart, Piirrokset&#10;&#10;Kuvaus luotu automaattisesti"/>
          <p:cNvPicPr preferRelativeResize="0"/>
          <p:nvPr/>
        </p:nvPicPr>
        <p:blipFill rotWithShape="1">
          <a:blip r:embed="rId3">
            <a:alphaModFix/>
          </a:blip>
          <a:srcRect l="4658" t="5347" r="41925" b="4964"/>
          <a:stretch/>
        </p:blipFill>
        <p:spPr>
          <a:xfrm>
            <a:off x="546199" y="2139583"/>
            <a:ext cx="1002607" cy="4705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F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58D1D-0212-462D-805D-C5B5233C1EF7}"/>
              </a:ext>
            </a:extLst>
          </p:cNvPr>
          <p:cNvSpPr>
            <a:spLocks noGrp="1"/>
          </p:cNvSpPr>
          <p:nvPr>
            <p:ph type="title"/>
          </p:nvPr>
        </p:nvSpPr>
        <p:spPr>
          <a:xfrm>
            <a:off x="535953" y="637207"/>
            <a:ext cx="10334755" cy="133845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4800" b="1" i="0">
                <a:solidFill>
                  <a:srgbClr val="00855F"/>
                </a:solidFill>
                <a:effectLst/>
              </a:rPr>
              <a:t>Kestävän kehityksen lupauksemme</a:t>
            </a:r>
            <a:endParaRPr lang="fi-FI" sz="4800">
              <a:solidFill>
                <a:srgbClr val="00855F"/>
              </a:solidFill>
            </a:endParaRPr>
          </a:p>
        </p:txBody>
      </p:sp>
      <p:sp>
        <p:nvSpPr>
          <p:cNvPr id="5" name="Tekstiruutu 4">
            <a:extLst>
              <a:ext uri="{FF2B5EF4-FFF2-40B4-BE49-F238E27FC236}">
                <a16:creationId xmlns:a16="http://schemas.microsoft.com/office/drawing/2014/main" id="{A26EDDD3-3ABB-4CB0-9DC4-89CEB82574D2}"/>
              </a:ext>
            </a:extLst>
          </p:cNvPr>
          <p:cNvSpPr txBox="1"/>
          <p:nvPr/>
        </p:nvSpPr>
        <p:spPr>
          <a:xfrm>
            <a:off x="1961993" y="2429723"/>
            <a:ext cx="9789457" cy="500137"/>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dirty="0">
                <a:solidFill>
                  <a:srgbClr val="00855F"/>
                </a:solidFill>
                <a:effectLst/>
                <a:ea typeface="Verdana"/>
              </a:rPr>
              <a:t>Kirjasto </a:t>
            </a:r>
            <a:r>
              <a:rPr lang="fi-FI" sz="2650" dirty="0">
                <a:solidFill>
                  <a:srgbClr val="00855F"/>
                </a:solidFill>
                <a:ea typeface="Verdana"/>
              </a:rPr>
              <a:t>edistää kaikenikäisten lukutaitoa </a:t>
            </a:r>
            <a:r>
              <a:rPr lang="fi-FI" sz="2650" i="0" dirty="0">
                <a:solidFill>
                  <a:srgbClr val="00855F"/>
                </a:solidFill>
                <a:effectLst/>
                <a:ea typeface="Verdana"/>
              </a:rPr>
              <a:t>ja </a:t>
            </a:r>
            <a:r>
              <a:rPr lang="fi-FI" sz="2650" dirty="0">
                <a:solidFill>
                  <a:srgbClr val="00855F"/>
                </a:solidFill>
                <a:ea typeface="Verdana"/>
              </a:rPr>
              <a:t>hyvinvointia.</a:t>
            </a:r>
          </a:p>
        </p:txBody>
      </p:sp>
      <p:sp>
        <p:nvSpPr>
          <p:cNvPr id="12" name="Tekstiruutu 11">
            <a:extLst>
              <a:ext uri="{FF2B5EF4-FFF2-40B4-BE49-F238E27FC236}">
                <a16:creationId xmlns:a16="http://schemas.microsoft.com/office/drawing/2014/main" id="{B4EFBD85-83EF-49A0-81E0-0C51D6CFE2AB}"/>
              </a:ext>
            </a:extLst>
          </p:cNvPr>
          <p:cNvSpPr txBox="1"/>
          <p:nvPr/>
        </p:nvSpPr>
        <p:spPr>
          <a:xfrm>
            <a:off x="1961992" y="3815917"/>
            <a:ext cx="9482096" cy="172354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u="none" strike="noStrike" cap="none" dirty="0">
                <a:solidFill>
                  <a:srgbClr val="00855F"/>
                </a:solidFill>
              </a:rPr>
              <a:t>Kirjasto </a:t>
            </a:r>
            <a:r>
              <a:rPr lang="fi-FI" sz="2650" dirty="0">
                <a:solidFill>
                  <a:srgbClr val="00855F"/>
                </a:solidFill>
              </a:rPr>
              <a:t>pitää huolta käyttäjien yhdenvertaisuudesta</a:t>
            </a:r>
            <a:r>
              <a:rPr lang="fi-FI" sz="2650" i="0" u="none" strike="noStrike" cap="none" dirty="0">
                <a:solidFill>
                  <a:srgbClr val="00855F"/>
                </a:solidFill>
              </a:rPr>
              <a:t>.</a:t>
            </a:r>
            <a:r>
              <a:rPr lang="fi-FI" sz="2650" dirty="0">
                <a:solidFill>
                  <a:srgbClr val="00855F"/>
                </a:solidFill>
              </a:rPr>
              <a:t> Digitaalisia kanavia ja välineitä voidaan käyttää apukeinona saavutettavuuden lisäämiseen, mutta fyysiset kirjat, palvelut ja asiakaskohtaamiset säilyttävät merkityksellisyytensä.</a:t>
            </a:r>
            <a:endParaRPr lang="fi-FI" dirty="0"/>
          </a:p>
        </p:txBody>
      </p:sp>
      <p:pic>
        <p:nvPicPr>
          <p:cNvPr id="16" name="Kuva 15">
            <a:extLst>
              <a:ext uri="{FF2B5EF4-FFF2-40B4-BE49-F238E27FC236}">
                <a16:creationId xmlns:a16="http://schemas.microsoft.com/office/drawing/2014/main" id="{348437F1-2BF0-4B21-91F8-98FC72FD187C}"/>
              </a:ext>
            </a:extLst>
          </p:cNvPr>
          <p:cNvPicPr>
            <a:picLocks noChangeAspect="1"/>
          </p:cNvPicPr>
          <p:nvPr/>
        </p:nvPicPr>
        <p:blipFill>
          <a:blip r:embed="rId2"/>
          <a:stretch>
            <a:fillRect/>
          </a:stretch>
        </p:blipFill>
        <p:spPr>
          <a:xfrm>
            <a:off x="613194" y="2005221"/>
            <a:ext cx="851540" cy="851540"/>
          </a:xfrm>
          <a:prstGeom prst="rect">
            <a:avLst/>
          </a:prstGeom>
        </p:spPr>
      </p:pic>
      <p:pic>
        <p:nvPicPr>
          <p:cNvPr id="18" name="Kuva 17">
            <a:extLst>
              <a:ext uri="{FF2B5EF4-FFF2-40B4-BE49-F238E27FC236}">
                <a16:creationId xmlns:a16="http://schemas.microsoft.com/office/drawing/2014/main" id="{1C572529-42BC-4031-AD71-3909102547E3}"/>
              </a:ext>
            </a:extLst>
          </p:cNvPr>
          <p:cNvPicPr>
            <a:picLocks noChangeAspect="1"/>
          </p:cNvPicPr>
          <p:nvPr/>
        </p:nvPicPr>
        <p:blipFill>
          <a:blip r:embed="rId3"/>
          <a:stretch>
            <a:fillRect/>
          </a:stretch>
        </p:blipFill>
        <p:spPr>
          <a:xfrm>
            <a:off x="611856" y="2928675"/>
            <a:ext cx="889792" cy="889792"/>
          </a:xfrm>
          <a:prstGeom prst="rect">
            <a:avLst/>
          </a:prstGeom>
        </p:spPr>
      </p:pic>
      <p:pic>
        <p:nvPicPr>
          <p:cNvPr id="19" name="Kuva 18">
            <a:extLst>
              <a:ext uri="{FF2B5EF4-FFF2-40B4-BE49-F238E27FC236}">
                <a16:creationId xmlns:a16="http://schemas.microsoft.com/office/drawing/2014/main" id="{063F7D6B-0A89-4A14-A8AD-597658E953EE}"/>
              </a:ext>
            </a:extLst>
          </p:cNvPr>
          <p:cNvPicPr>
            <a:picLocks noChangeAspect="1"/>
          </p:cNvPicPr>
          <p:nvPr/>
        </p:nvPicPr>
        <p:blipFill>
          <a:blip r:embed="rId4"/>
          <a:stretch>
            <a:fillRect/>
          </a:stretch>
        </p:blipFill>
        <p:spPr>
          <a:xfrm>
            <a:off x="630982" y="3862482"/>
            <a:ext cx="851540" cy="851540"/>
          </a:xfrm>
          <a:prstGeom prst="rect">
            <a:avLst/>
          </a:prstGeom>
        </p:spPr>
      </p:pic>
      <p:pic>
        <p:nvPicPr>
          <p:cNvPr id="20" name="Kuva 19">
            <a:extLst>
              <a:ext uri="{FF2B5EF4-FFF2-40B4-BE49-F238E27FC236}">
                <a16:creationId xmlns:a16="http://schemas.microsoft.com/office/drawing/2014/main" id="{8463439A-D250-4337-8A62-08C4F7F9338A}"/>
              </a:ext>
            </a:extLst>
          </p:cNvPr>
          <p:cNvPicPr>
            <a:picLocks noChangeAspect="1"/>
          </p:cNvPicPr>
          <p:nvPr/>
        </p:nvPicPr>
        <p:blipFill>
          <a:blip r:embed="rId5"/>
          <a:stretch>
            <a:fillRect/>
          </a:stretch>
        </p:blipFill>
        <p:spPr>
          <a:xfrm>
            <a:off x="630982" y="4771485"/>
            <a:ext cx="851540" cy="851540"/>
          </a:xfrm>
          <a:prstGeom prst="rect">
            <a:avLst/>
          </a:prstGeom>
        </p:spPr>
      </p:pic>
      <p:pic>
        <p:nvPicPr>
          <p:cNvPr id="21" name="Kuva 20">
            <a:extLst>
              <a:ext uri="{FF2B5EF4-FFF2-40B4-BE49-F238E27FC236}">
                <a16:creationId xmlns:a16="http://schemas.microsoft.com/office/drawing/2014/main" id="{F82056E2-7520-41FB-A03A-FC15EDD13A99}"/>
              </a:ext>
            </a:extLst>
          </p:cNvPr>
          <p:cNvPicPr>
            <a:picLocks noChangeAspect="1"/>
          </p:cNvPicPr>
          <p:nvPr/>
        </p:nvPicPr>
        <p:blipFill>
          <a:blip r:embed="rId6"/>
          <a:stretch>
            <a:fillRect/>
          </a:stretch>
        </p:blipFill>
        <p:spPr>
          <a:xfrm>
            <a:off x="630981" y="5680487"/>
            <a:ext cx="851540" cy="851540"/>
          </a:xfrm>
          <a:prstGeom prst="rect">
            <a:avLst/>
          </a:prstGeom>
        </p:spPr>
      </p:pic>
    </p:spTree>
    <p:extLst>
      <p:ext uri="{BB962C8B-B14F-4D97-AF65-F5344CB8AC3E}">
        <p14:creationId xmlns:p14="http://schemas.microsoft.com/office/powerpoint/2010/main" val="206051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dirty="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edistää kaikenikäisten lukutaitoa ja hyvinvointia</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5753"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98186" y="401988"/>
            <a:ext cx="2332757"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43119" y="544359"/>
            <a:ext cx="2968148" cy="707886"/>
          </a:xfrm>
          <a:prstGeom prst="rect">
            <a:avLst/>
          </a:prstGeom>
          <a:noFill/>
        </p:spPr>
        <p:txBody>
          <a:bodyPr wrap="square" lIns="91440" tIns="45720" rIns="91440" bIns="45720" rtlCol="0" anchor="t">
            <a:spAutoFit/>
          </a:bodyPr>
          <a:lstStyle/>
          <a:p>
            <a:pPr>
              <a:defRPr/>
            </a:pPr>
            <a:r>
              <a:rPr lang="fi-FI" sz="1000" dirty="0">
                <a:solidFill>
                  <a:prstClr val="black"/>
                </a:solidFill>
                <a:latin typeface="Verdana"/>
                <a:ea typeface="Verdana"/>
              </a:rPr>
              <a:t>Kirjaston vaikuttavuus ihmisen elämän ajalta</a:t>
            </a:r>
            <a:r>
              <a:rPr kumimoji="0" lang="fi-FI" sz="1000" b="0" i="0" u="none" strike="noStrike" kern="1200" cap="none" spc="0" normalizeH="0" baseline="0" noProof="0" dirty="0">
                <a:ln>
                  <a:noFill/>
                </a:ln>
                <a:solidFill>
                  <a:prstClr val="black"/>
                </a:solidFill>
                <a:effectLst/>
                <a:uLnTx/>
                <a:uFillTx/>
                <a:latin typeface="Verdana"/>
                <a:ea typeface="Verdana"/>
              </a:rPr>
              <a:t> olisi kiinnostava tutkimusaihe. Samoin kuinka hyvä lukutaito näkyy yhteiskunnassa </a:t>
            </a:r>
            <a:r>
              <a:rPr lang="fi-FI" sz="1000" dirty="0">
                <a:solidFill>
                  <a:prstClr val="black"/>
                </a:solidFill>
                <a:latin typeface="Verdana"/>
                <a:ea typeface="Verdana"/>
              </a:rPr>
              <a:t>–</a:t>
            </a:r>
            <a:r>
              <a:rPr kumimoji="0" lang="fi-FI" sz="1000" b="0" i="0" u="none" strike="noStrike" kern="1200" cap="none" spc="0" normalizeH="0" baseline="0" noProof="0" dirty="0">
                <a:ln>
                  <a:noFill/>
                </a:ln>
                <a:solidFill>
                  <a:prstClr val="black"/>
                </a:solidFill>
                <a:effectLst/>
                <a:uLnTx/>
                <a:uFillTx/>
                <a:latin typeface="Verdana"/>
                <a:ea typeface="Verdana"/>
              </a:rPr>
              <a:t> </a:t>
            </a:r>
            <a:r>
              <a:rPr lang="fi-FI" sz="1000" dirty="0">
                <a:solidFill>
                  <a:prstClr val="black"/>
                </a:solidFill>
                <a:latin typeface="Verdana"/>
                <a:ea typeface="Verdana"/>
              </a:rPr>
              <a:t>väärä</a:t>
            </a:r>
            <a:r>
              <a:rPr kumimoji="0" lang="fi-FI" sz="1000" b="0" i="0" u="none" strike="noStrike" kern="1200" cap="none" spc="0" normalizeH="0" baseline="0" noProof="0" dirty="0">
                <a:ln>
                  <a:noFill/>
                </a:ln>
                <a:solidFill>
                  <a:prstClr val="black"/>
                </a:solidFill>
                <a:effectLst/>
                <a:uLnTx/>
                <a:uFillTx/>
                <a:latin typeface="Verdana"/>
                <a:ea typeface="Verdana"/>
              </a:rPr>
              <a:t> tieto ei leviä...</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39992" y="385811"/>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Marttilan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34580" y="2153419"/>
            <a:ext cx="583719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Tarjotaan eri asiakasryhmille sopivaa lukutaitoa edistävää ohjelmaa (esimerkiksi satutunnit, kirjavinkkaukset, luokkavierailut, kirjailijat kouluun ja lukupiirit)</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96001" y="2180072"/>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tapahtumien määrä (tyyppi/teema)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304960"/>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Kirjaston tiloissa voi solmia sosiaalisia kontakteja, vaihtaa ajatuksia ja saada neuvontaa eri asioissa.</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3865" y="3295952"/>
            <a:ext cx="187869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neuvontakertojen laskenta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465768"/>
            <a:ext cx="58371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Hankitaan erilaisia aineistoja, jotta kaikille olisi mielenkiinnonkohteita. Järjestetään tapahtumia ja palveluja, joiden avulla kirjastoon saadaan kävijöitä, jotka eivät ole vielä lukemisen harrastajia.</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102280" y="4408680"/>
            <a:ext cx="1878698"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uudet lainaajat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lainausten määrän kasvu</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6" name="Picture 65">
            <a:extLst>
              <a:ext uri="{FF2B5EF4-FFF2-40B4-BE49-F238E27FC236}">
                <a16:creationId xmlns:a16="http://schemas.microsoft.com/office/drawing/2014/main" id="{E74B8D5F-DD48-6D4B-332B-48A5BE34897F}"/>
              </a:ext>
            </a:extLst>
          </p:cNvPr>
          <p:cNvPicPr>
            <a:picLocks noChangeAspect="1"/>
          </p:cNvPicPr>
          <p:nvPr/>
        </p:nvPicPr>
        <p:blipFill>
          <a:blip r:embed="rId5"/>
          <a:stretch>
            <a:fillRect/>
          </a:stretch>
        </p:blipFill>
        <p:spPr>
          <a:xfrm>
            <a:off x="9698186" y="6231288"/>
            <a:ext cx="2375843" cy="604353"/>
          </a:xfrm>
          <a:prstGeom prst="rect">
            <a:avLst/>
          </a:prstGeom>
        </p:spPr>
      </p:pic>
      <p:pic>
        <p:nvPicPr>
          <p:cNvPr id="67" name="Graphic 66" descr="Checkmark with solid fill">
            <a:extLst>
              <a:ext uri="{FF2B5EF4-FFF2-40B4-BE49-F238E27FC236}">
                <a16:creationId xmlns:a16="http://schemas.microsoft.com/office/drawing/2014/main" id="{BDC47126-DCF7-3B21-18FB-D13ECE0D0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1032" y="2715976"/>
            <a:ext cx="341586" cy="341586"/>
          </a:xfrm>
          <a:prstGeom prst="rect">
            <a:avLst/>
          </a:prstGeom>
        </p:spPr>
      </p:pic>
      <p:pic>
        <p:nvPicPr>
          <p:cNvPr id="68" name="Graphic 67" descr="Checkmark with solid fill">
            <a:extLst>
              <a:ext uri="{FF2B5EF4-FFF2-40B4-BE49-F238E27FC236}">
                <a16:creationId xmlns:a16="http://schemas.microsoft.com/office/drawing/2014/main" id="{50E78C92-0792-23B0-A57C-1D7A6EFE6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5802" y="2379035"/>
            <a:ext cx="341586" cy="341586"/>
          </a:xfrm>
          <a:prstGeom prst="rect">
            <a:avLst/>
          </a:prstGeom>
        </p:spPr>
      </p:pic>
      <p:pic>
        <p:nvPicPr>
          <p:cNvPr id="69" name="Kuva 68">
            <a:extLst>
              <a:ext uri="{FF2B5EF4-FFF2-40B4-BE49-F238E27FC236}">
                <a16:creationId xmlns:a16="http://schemas.microsoft.com/office/drawing/2014/main" id="{AC7F51C0-2894-39B9-8FB6-2594EA137228}"/>
              </a:ext>
            </a:extLst>
          </p:cNvPr>
          <p:cNvPicPr>
            <a:picLocks noChangeAspect="1"/>
          </p:cNvPicPr>
          <p:nvPr/>
        </p:nvPicPr>
        <p:blipFill>
          <a:blip r:embed="rId8"/>
          <a:stretch>
            <a:fillRect/>
          </a:stretch>
        </p:blipFill>
        <p:spPr>
          <a:xfrm>
            <a:off x="8389198" y="3844155"/>
            <a:ext cx="341406" cy="341406"/>
          </a:xfrm>
          <a:prstGeom prst="rect">
            <a:avLst/>
          </a:prstGeom>
        </p:spPr>
      </p:pic>
      <p:pic>
        <p:nvPicPr>
          <p:cNvPr id="70" name="Kuva 69">
            <a:extLst>
              <a:ext uri="{FF2B5EF4-FFF2-40B4-BE49-F238E27FC236}">
                <a16:creationId xmlns:a16="http://schemas.microsoft.com/office/drawing/2014/main" id="{8FA373DB-7F22-1677-133F-AAB3845FAC6B}"/>
              </a:ext>
            </a:extLst>
          </p:cNvPr>
          <p:cNvPicPr>
            <a:picLocks noChangeAspect="1"/>
          </p:cNvPicPr>
          <p:nvPr/>
        </p:nvPicPr>
        <p:blipFill>
          <a:blip r:embed="rId8"/>
          <a:stretch>
            <a:fillRect/>
          </a:stretch>
        </p:blipFill>
        <p:spPr>
          <a:xfrm>
            <a:off x="8356716" y="5002982"/>
            <a:ext cx="341406" cy="341406"/>
          </a:xfrm>
          <a:prstGeom prst="rect">
            <a:avLst/>
          </a:prstGeom>
        </p:spPr>
      </p:pic>
      <p:pic>
        <p:nvPicPr>
          <p:cNvPr id="71" name="Kuva 70">
            <a:extLst>
              <a:ext uri="{FF2B5EF4-FFF2-40B4-BE49-F238E27FC236}">
                <a16:creationId xmlns:a16="http://schemas.microsoft.com/office/drawing/2014/main" id="{D0CC009B-BA2E-4F99-D702-84D1C1FB1C65}"/>
              </a:ext>
            </a:extLst>
          </p:cNvPr>
          <p:cNvPicPr>
            <a:picLocks noChangeAspect="1"/>
          </p:cNvPicPr>
          <p:nvPr/>
        </p:nvPicPr>
        <p:blipFill>
          <a:blip r:embed="rId8"/>
          <a:stretch>
            <a:fillRect/>
          </a:stretch>
        </p:blipFill>
        <p:spPr>
          <a:xfrm>
            <a:off x="9623406" y="3314966"/>
            <a:ext cx="341406" cy="341406"/>
          </a:xfrm>
          <a:prstGeom prst="rect">
            <a:avLst/>
          </a:prstGeom>
        </p:spPr>
      </p:pic>
      <p:pic>
        <p:nvPicPr>
          <p:cNvPr id="72" name="Kuva 71">
            <a:extLst>
              <a:ext uri="{FF2B5EF4-FFF2-40B4-BE49-F238E27FC236}">
                <a16:creationId xmlns:a16="http://schemas.microsoft.com/office/drawing/2014/main" id="{18372759-4681-5B1E-2C63-44003716DCA8}"/>
              </a:ext>
            </a:extLst>
          </p:cNvPr>
          <p:cNvPicPr>
            <a:picLocks noChangeAspect="1"/>
          </p:cNvPicPr>
          <p:nvPr/>
        </p:nvPicPr>
        <p:blipFill>
          <a:blip r:embed="rId8"/>
          <a:stretch>
            <a:fillRect/>
          </a:stretch>
        </p:blipFill>
        <p:spPr>
          <a:xfrm>
            <a:off x="9621866" y="5284312"/>
            <a:ext cx="341406" cy="341406"/>
          </a:xfrm>
          <a:prstGeom prst="rect">
            <a:avLst/>
          </a:prstGeom>
        </p:spPr>
      </p:pic>
      <p:pic>
        <p:nvPicPr>
          <p:cNvPr id="57" name="Picture 2">
            <a:extLst>
              <a:ext uri="{FF2B5EF4-FFF2-40B4-BE49-F238E27FC236}">
                <a16:creationId xmlns:a16="http://schemas.microsoft.com/office/drawing/2014/main" id="{0BC95F8F-799F-ADE3-B9AF-5E4006DDC4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74BDE748-D6F2-54C1-6A89-9E0297BA45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31" name="Tekstiruutu 30">
            <a:extLst>
              <a:ext uri="{FF2B5EF4-FFF2-40B4-BE49-F238E27FC236}">
                <a16:creationId xmlns:a16="http://schemas.microsoft.com/office/drawing/2014/main" id="{E8E62FD5-E75C-6EF9-8341-4A02E972625E}"/>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34B98B"/>
                </a:solidFill>
                <a:latin typeface="Verdana"/>
              </a:rPr>
              <a:t>HUOMIOITA</a:t>
            </a:r>
            <a:endParaRPr lang="fi-FI" dirty="0"/>
          </a:p>
        </p:txBody>
      </p:sp>
      <p:sp>
        <p:nvSpPr>
          <p:cNvPr id="49"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33117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dirty="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a:ea typeface="Verdana"/>
                <a:cs typeface="+mn-cs"/>
              </a:rPr>
              <a:t>Kirjasto pitää huolta käyttäjien yhdenvertaisuudesta. </a:t>
            </a:r>
            <a:r>
              <a:rPr kumimoji="0" lang="fi-FI" sz="1400" i="0" u="none" strike="noStrike" kern="1200" cap="none" spc="0" normalizeH="0" baseline="0" noProof="0" dirty="0">
                <a:ln>
                  <a:noFill/>
                </a:ln>
                <a:solidFill>
                  <a:prstClr val="black"/>
                </a:solidFill>
                <a:effectLst/>
                <a:uLnTx/>
                <a:uFillTx/>
                <a:latin typeface="Verdana"/>
                <a:ea typeface="Verdana"/>
                <a:cs typeface="+mn-cs"/>
              </a:rPr>
              <a:t>Digitaalisia kanavia ja välineitä voidaan käyttää apukeinona saavutettavuuden lisäämiseen, mutta fyysiset kirjat, palvelut ja asiakaskohtaamiset säilyttävät merkityksellisyytensä.</a:t>
            </a:r>
            <a:endParaRPr lang="fi-FI" sz="1400"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98186" y="401988"/>
            <a:ext cx="2332757"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98186" y="400517"/>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Marttilan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899" y="2129470"/>
            <a:ext cx="58371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Kirjasarjat koululaisille, etäluennot*, ympäristökasvatus, laitteet yhteiskäytössä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*luennot kirjastolla, jolloin saavutettavaa monille</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2840" y="2164980"/>
            <a:ext cx="187869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kirjasarjojen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Lainausmäärät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määrä/v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Osallistujamäärä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5" name="TextBox 14">
            <a:extLst>
              <a:ext uri="{FF2B5EF4-FFF2-40B4-BE49-F238E27FC236}">
                <a16:creationId xmlns:a16="http://schemas.microsoft.com/office/drawing/2014/main" id="{AD171C6E-51AE-8778-9084-9DB50C9F63D1}"/>
              </a:ext>
            </a:extLst>
          </p:cNvPr>
          <p:cNvSpPr txBox="1"/>
          <p:nvPr/>
        </p:nvSpPr>
        <p:spPr>
          <a:xfrm>
            <a:off x="145899" y="4466922"/>
            <a:ext cx="5837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Kirjastossa toteutetaan säännöllisesti laitteiden käytön ohjausta.</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46437" y="4409909"/>
            <a:ext cx="1878698" cy="64633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rPr>
              <a:t>Ohjaukseen osallistuneiden määrä</a:t>
            </a: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1184" y="3291720"/>
            <a:ext cx="583719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Kirjasto tarjoaa asiakkailleen mahdollisuuden käyttää lainalaitteita. Tämä edistää sellaisten asiakkaiden yhdenvertaisuutta, jotka eivät omista laitteita itse.</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0428" y="3309937"/>
            <a:ext cx="18786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Laitteiden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Lainauskerrat</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7128" y="3843032"/>
            <a:ext cx="341586" cy="341586"/>
          </a:xfrm>
          <a:prstGeom prst="rect">
            <a:avLst/>
          </a:prstGeom>
        </p:spPr>
      </p:pic>
      <p:pic>
        <p:nvPicPr>
          <p:cNvPr id="66" name="Picture 65">
            <a:extLst>
              <a:ext uri="{FF2B5EF4-FFF2-40B4-BE49-F238E27FC236}">
                <a16:creationId xmlns:a16="http://schemas.microsoft.com/office/drawing/2014/main" id="{E74B8D5F-DD48-6D4B-332B-48A5BE34897F}"/>
              </a:ext>
            </a:extLst>
          </p:cNvPr>
          <p:cNvPicPr>
            <a:picLocks noChangeAspect="1"/>
          </p:cNvPicPr>
          <p:nvPr/>
        </p:nvPicPr>
        <p:blipFill>
          <a:blip r:embed="rId7"/>
          <a:stretch>
            <a:fillRect/>
          </a:stretch>
        </p:blipFill>
        <p:spPr>
          <a:xfrm>
            <a:off x="9698186" y="6231288"/>
            <a:ext cx="2375843" cy="604353"/>
          </a:xfrm>
          <a:prstGeom prst="rect">
            <a:avLst/>
          </a:prstGeom>
        </p:spPr>
      </p:pic>
      <p:pic>
        <p:nvPicPr>
          <p:cNvPr id="67" name="Graphic 66" descr="Checkmark with solid fill">
            <a:extLst>
              <a:ext uri="{FF2B5EF4-FFF2-40B4-BE49-F238E27FC236}">
                <a16:creationId xmlns:a16="http://schemas.microsoft.com/office/drawing/2014/main" id="{BDC47126-DCF7-3B21-18FB-D13ECE0D04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032" y="2715976"/>
            <a:ext cx="341586" cy="341586"/>
          </a:xfrm>
          <a:prstGeom prst="rect">
            <a:avLst/>
          </a:prstGeom>
        </p:spPr>
      </p:pic>
      <p:pic>
        <p:nvPicPr>
          <p:cNvPr id="68" name="Graphic 67" descr="Checkmark with solid fill">
            <a:extLst>
              <a:ext uri="{FF2B5EF4-FFF2-40B4-BE49-F238E27FC236}">
                <a16:creationId xmlns:a16="http://schemas.microsoft.com/office/drawing/2014/main" id="{50E78C92-0792-23B0-A57C-1D7A6EFE63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5802" y="2379035"/>
            <a:ext cx="341586" cy="341586"/>
          </a:xfrm>
          <a:prstGeom prst="rect">
            <a:avLst/>
          </a:prstGeom>
        </p:spPr>
      </p:pic>
      <p:pic>
        <p:nvPicPr>
          <p:cNvPr id="57" name="Graphic 48" descr="Checkmark with solid fill">
            <a:extLst>
              <a:ext uri="{FF2B5EF4-FFF2-40B4-BE49-F238E27FC236}">
                <a16:creationId xmlns:a16="http://schemas.microsoft.com/office/drawing/2014/main" id="{604ACD4E-A4B4-5E18-0D83-80D06EDB4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7127" y="4967888"/>
            <a:ext cx="341586" cy="341586"/>
          </a:xfrm>
          <a:prstGeom prst="rect">
            <a:avLst/>
          </a:prstGeom>
        </p:spPr>
      </p:pic>
      <p:pic>
        <p:nvPicPr>
          <p:cNvPr id="69" name="Graphic 48" descr="Checkmark with solid fill">
            <a:extLst>
              <a:ext uri="{FF2B5EF4-FFF2-40B4-BE49-F238E27FC236}">
                <a16:creationId xmlns:a16="http://schemas.microsoft.com/office/drawing/2014/main" id="{A73720FF-C084-C46D-0B66-2FB273F163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3413" y="3298746"/>
            <a:ext cx="341586" cy="341586"/>
          </a:xfrm>
          <a:prstGeom prst="rect">
            <a:avLst/>
          </a:prstGeom>
        </p:spPr>
      </p:pic>
      <p:pic>
        <p:nvPicPr>
          <p:cNvPr id="70" name="Graphic 48" descr="Checkmark with solid fill">
            <a:extLst>
              <a:ext uri="{FF2B5EF4-FFF2-40B4-BE49-F238E27FC236}">
                <a16:creationId xmlns:a16="http://schemas.microsoft.com/office/drawing/2014/main" id="{20EE68B6-347D-A86B-9ACC-845249495B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0842" y="4484079"/>
            <a:ext cx="341586" cy="341586"/>
          </a:xfrm>
          <a:prstGeom prst="rect">
            <a:avLst/>
          </a:prstGeom>
        </p:spPr>
      </p:pic>
      <p:pic>
        <p:nvPicPr>
          <p:cNvPr id="11" name="Picture 2">
            <a:extLst>
              <a:ext uri="{FF2B5EF4-FFF2-40B4-BE49-F238E27FC236}">
                <a16:creationId xmlns:a16="http://schemas.microsoft.com/office/drawing/2014/main" id="{7A52DF18-DC4E-089A-F691-A4D0B457DA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65FC2BF8-AF9B-B24F-A1A2-BF6B87C457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71" name="Tekstiruutu 70">
            <a:extLst>
              <a:ext uri="{FF2B5EF4-FFF2-40B4-BE49-F238E27FC236}">
                <a16:creationId xmlns:a16="http://schemas.microsoft.com/office/drawing/2014/main" id="{303AC66D-C90B-EAD5-088A-0B8572048285}"/>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34B98B"/>
                </a:solidFill>
                <a:latin typeface="Verdana"/>
              </a:rPr>
              <a:t>HUOMIOITA</a:t>
            </a:r>
            <a:endParaRPr lang="fi-FI" dirty="0"/>
          </a:p>
        </p:txBody>
      </p:sp>
      <p:sp>
        <p:nvSpPr>
          <p:cNvPr id="72"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081698728"/>
      </p:ext>
    </p:extLst>
  </p:cSld>
  <p:clrMapOvr>
    <a:masterClrMapping/>
  </p:clrMapOvr>
</p:sld>
</file>

<file path=ppt/theme/theme1.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88f5c8-b6f6-434c-a1fc-b31be11cc9aa" xsi:nil="true"/>
    <lcf76f155ced4ddcb4097134ff3c332f xmlns="d54335ee-452e-4385-9b9c-270f8dade7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1B3B09-8780-4B0E-BED7-57B0F3BA1682}">
  <ds:schemaRefs>
    <ds:schemaRef ds:uri="4a88f5c8-b6f6-434c-a1fc-b31be11cc9aa"/>
    <ds:schemaRef ds:uri="d54335ee-452e-4385-9b9c-270f8dade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2B2A32-678A-4EE7-8795-BA9FE12EC64E}">
  <ds:schemaRefs>
    <ds:schemaRef ds:uri="http://schemas.microsoft.com/sharepoint/v3/contenttype/forms"/>
  </ds:schemaRefs>
</ds:datastoreItem>
</file>

<file path=customXml/itemProps3.xml><?xml version="1.0" encoding="utf-8"?>
<ds:datastoreItem xmlns:ds="http://schemas.openxmlformats.org/officeDocument/2006/customXml" ds:itemID="{328653FD-6005-44CB-8F65-F884DADE8745}">
  <ds:schemaRefs>
    <ds:schemaRef ds:uri="0b8332ea-1f3b-45bf-84ec-e4637d2c60fa"/>
    <ds:schemaRef ds:uri="4a88f5c8-b6f6-434c-a1fc-b31be11cc9aa"/>
    <ds:schemaRef ds:uri="8b3bde76-a64b-4162-9cbd-81e89f42c551"/>
    <ds:schemaRef ds:uri="d54335ee-452e-4385-9b9c-270f8dade7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Laajakuva</PresentationFormat>
  <Paragraphs>73</Paragraphs>
  <Slides>5</Slides>
  <Notes>2</Notes>
  <HiddenSlides>0</HiddenSlides>
  <MMClips>0</MMClips>
  <ScaleCrop>false</ScaleCrop>
  <HeadingPairs>
    <vt:vector size="4" baseType="variant">
      <vt:variant>
        <vt:lpstr>Teema</vt:lpstr>
      </vt:variant>
      <vt:variant>
        <vt:i4>2</vt:i4>
      </vt:variant>
      <vt:variant>
        <vt:lpstr>Dian otsikot</vt:lpstr>
      </vt:variant>
      <vt:variant>
        <vt:i4>5</vt:i4>
      </vt:variant>
    </vt:vector>
  </HeadingPairs>
  <TitlesOfParts>
    <vt:vector size="7" baseType="lpstr">
      <vt:lpstr>AKE</vt:lpstr>
      <vt:lpstr>Office-teema</vt:lpstr>
      <vt:lpstr>Lounais-Suomen kirjastojen kestävän kehityksen tiekartta </vt:lpstr>
      <vt:lpstr>Kestävyystyömme pohjautuu Lounais-Suomen kirjastojen kestävän kehityksen tiekartan painopisteisiin</vt:lpstr>
      <vt:lpstr>Kestävän kehityksen lupauksemme</vt:lpstr>
      <vt:lpstr>KIRJASTON KESTÄVYYSLUPAUS JA TOIMENPITEET</vt:lpstr>
      <vt:lpstr>KIRJASTON KESTÄVYYSLUPAUS JA 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KIRJASTON KESTÄVYYSLUPAUS JA TOIMENPITEET</dc:title>
  <dc:creator>Tanja Oksa</dc:creator>
  <cp:lastModifiedBy>Metsälä Ella</cp:lastModifiedBy>
  <cp:revision>126</cp:revision>
  <dcterms:created xsi:type="dcterms:W3CDTF">2024-04-30T06:28:39Z</dcterms:created>
  <dcterms:modified xsi:type="dcterms:W3CDTF">2024-11-26T09:28:51Z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