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660" r:id="rId5"/>
    <p:sldMasterId id="2147483648" r:id="rId6"/>
  </p:sldMasterIdLst>
  <p:sldIdLst>
    <p:sldId id="1975" r:id="rId7"/>
    <p:sldId id="1984" r:id="rId8"/>
    <p:sldId id="302" r:id="rId9"/>
    <p:sldId id="277" r:id="rId10"/>
    <p:sldId id="303" r:id="rId11"/>
    <p:sldId id="1974" r:id="rId12"/>
    <p:sldId id="309" r:id="rId13"/>
    <p:sldId id="310" r:id="rId14"/>
    <p:sldId id="1977" r:id="rId15"/>
    <p:sldId id="1985" r:id="rId16"/>
    <p:sldId id="1986" r:id="rId17"/>
    <p:sldId id="1987" r:id="rId18"/>
    <p:sldId id="1981" r:id="rId19"/>
    <p:sldId id="1988" r:id="rId20"/>
    <p:sldId id="1989" r:id="rId21"/>
    <p:sldId id="1976" r:id="rId22"/>
    <p:sldId id="296" r:id="rId23"/>
    <p:sldId id="297" r:id="rId24"/>
    <p:sldId id="298" r:id="rId25"/>
    <p:sldId id="1971" r:id="rId26"/>
    <p:sldId id="270" r:id="rId27"/>
    <p:sldId id="272" r:id="rId28"/>
    <p:sldId id="274" r:id="rId29"/>
    <p:sldId id="273" r:id="rId30"/>
    <p:sldId id="1970" r:id="rId31"/>
    <p:sldId id="267" r:id="rId32"/>
    <p:sldId id="268" r:id="rId33"/>
    <p:sldId id="269" r:id="rId34"/>
    <p:sldId id="271"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älä Ella" initials="ME" lastIdx="2" clrIdx="0">
    <p:extLst>
      <p:ext uri="{19B8F6BF-5375-455C-9EA6-DF929625EA0E}">
        <p15:presenceInfo xmlns:p15="http://schemas.microsoft.com/office/powerpoint/2012/main" userId="S::ella.metsala@turku.fi::0f52c4a5-4ec4-4475-a2f9-df1639c014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09B57-8A9B-8EBA-ACAE-3C67753D1BB6}" v="157" dt="2024-08-28T12:32:47.686"/>
    <p1510:client id="{DC8F785C-241C-AAA0-019E-A5FEAC88A6EC}" v="349" dt="2024-08-28T12:25:06.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4F3D-E7D5-3B62-3969-6DE55F40E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E451BE40-1EBD-DA1E-460D-AB6786BD3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F7275885-3BCC-C589-76D2-F5F8037B3B8B}"/>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5" name="Footer Placeholder 4">
            <a:extLst>
              <a:ext uri="{FF2B5EF4-FFF2-40B4-BE49-F238E27FC236}">
                <a16:creationId xmlns:a16="http://schemas.microsoft.com/office/drawing/2014/main" id="{7496F87B-DD40-4237-23B4-852560B800B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294D0B8-B635-8539-9549-9F84184D0655}"/>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360941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23DA-6F1E-C04B-B03A-87AB471F72C4}"/>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A03D27FB-4950-E04F-76C0-699AC2798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F81F25B-3155-39CE-C6A8-78E9F67E822C}"/>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5" name="Footer Placeholder 4">
            <a:extLst>
              <a:ext uri="{FF2B5EF4-FFF2-40B4-BE49-F238E27FC236}">
                <a16:creationId xmlns:a16="http://schemas.microsoft.com/office/drawing/2014/main" id="{EE22677D-B953-0F01-E484-2BAA55A6913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0253B20-7089-E225-EA47-9DD1544E9FB5}"/>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334190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0598A-93E3-09C7-1670-26DF1DC295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443A7D0F-B33C-68A3-7688-075B9E105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7133138-E967-1A56-B95B-E5E1FA5B2761}"/>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5" name="Footer Placeholder 4">
            <a:extLst>
              <a:ext uri="{FF2B5EF4-FFF2-40B4-BE49-F238E27FC236}">
                <a16:creationId xmlns:a16="http://schemas.microsoft.com/office/drawing/2014/main" id="{1CC1E2B5-D073-A600-B0EF-CBB40143D7C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48C4DD4-9464-7788-AE95-06B8C332B5FF}"/>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246027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p:nvPicPr>
        <p:blipFill>
          <a:blip r:embed="rId2"/>
          <a:srcRect/>
          <a:stretch/>
        </p:blipFill>
        <p:spPr>
          <a:xfrm>
            <a:off x="978449" y="1061075"/>
            <a:ext cx="203147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5A78AF5E-B122-46DB-8901-A77D0060F48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398846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3" name="Kuva 2">
            <a:extLst>
              <a:ext uri="{FF2B5EF4-FFF2-40B4-BE49-F238E27FC236}">
                <a16:creationId xmlns:a16="http://schemas.microsoft.com/office/drawing/2014/main" id="{0C9D3775-4777-46A2-65DD-18E81B0E7816}"/>
              </a:ext>
            </a:extLst>
          </p:cNvPr>
          <p:cNvPicPr>
            <a:picLocks noChangeAspect="1"/>
          </p:cNvPicPr>
          <p:nvPr userDrawn="1"/>
        </p:nvPicPr>
        <p:blipFill>
          <a:blip r:embed="rId2"/>
          <a:srcRect/>
          <a:stretch/>
        </p:blipFill>
        <p:spPr>
          <a:xfrm>
            <a:off x="466727" y="1005976"/>
            <a:ext cx="2148427" cy="1012177"/>
          </a:xfrm>
          <a:prstGeom prst="rect">
            <a:avLst/>
          </a:prstGeom>
        </p:spPr>
      </p:pic>
      <p:pic>
        <p:nvPicPr>
          <p:cNvPr id="14" name="Kuva 13">
            <a:extLst>
              <a:ext uri="{FF2B5EF4-FFF2-40B4-BE49-F238E27FC236}">
                <a16:creationId xmlns:a16="http://schemas.microsoft.com/office/drawing/2014/main" id="{5E8C3409-F421-49AF-A310-D368C2043FF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27583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82165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5674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58136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8667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410426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84900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5D31-B2EB-A0BD-97CE-A0BB97E2D9A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F7E351E6-CF85-C855-4A28-EE68093B2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F239A75-40F2-AE5D-C0FD-07BEFC673052}"/>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5" name="Footer Placeholder 4">
            <a:extLst>
              <a:ext uri="{FF2B5EF4-FFF2-40B4-BE49-F238E27FC236}">
                <a16:creationId xmlns:a16="http://schemas.microsoft.com/office/drawing/2014/main" id="{73A30D38-F15F-ADCE-CE35-8C7FF7B8C33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24AF6A33-C794-AF8D-A5ED-AADB883F98C8}"/>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588816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482656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spTree>
    <p:extLst>
      <p:ext uri="{BB962C8B-B14F-4D97-AF65-F5344CB8AC3E}">
        <p14:creationId xmlns:p14="http://schemas.microsoft.com/office/powerpoint/2010/main" val="245963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877113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132889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spTree>
    <p:extLst>
      <p:ext uri="{BB962C8B-B14F-4D97-AF65-F5344CB8AC3E}">
        <p14:creationId xmlns:p14="http://schemas.microsoft.com/office/powerpoint/2010/main" val="1035897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userDrawn="1"/>
        </p:nvPicPr>
        <p:blipFill>
          <a:blip r:embed="rId2"/>
          <a:srcRect/>
          <a:stretch/>
        </p:blipFill>
        <p:spPr>
          <a:xfrm>
            <a:off x="978449" y="1061075"/>
            <a:ext cx="221671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DABCF491-1243-4A20-87F9-BF8FD624BA9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506257" y="1191607"/>
            <a:ext cx="2260603" cy="648792"/>
          </a:xfrm>
          <a:prstGeom prst="rect">
            <a:avLst/>
          </a:prstGeom>
        </p:spPr>
      </p:pic>
    </p:spTree>
    <p:extLst>
      <p:ext uri="{BB962C8B-B14F-4D97-AF65-F5344CB8AC3E}">
        <p14:creationId xmlns:p14="http://schemas.microsoft.com/office/powerpoint/2010/main" val="1769490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4" name="Kuva 3">
            <a:extLst>
              <a:ext uri="{FF2B5EF4-FFF2-40B4-BE49-F238E27FC236}">
                <a16:creationId xmlns:a16="http://schemas.microsoft.com/office/drawing/2014/main" id="{C4E851A5-B39E-4331-AD8D-B903481C7F9B}"/>
              </a:ext>
            </a:extLst>
          </p:cNvPr>
          <p:cNvPicPr>
            <a:picLocks noChangeAspect="1"/>
          </p:cNvPicPr>
          <p:nvPr userDrawn="1"/>
        </p:nvPicPr>
        <p:blipFill>
          <a:blip r:embed="rId2"/>
          <a:stretch>
            <a:fillRect/>
          </a:stretch>
        </p:blipFill>
        <p:spPr>
          <a:xfrm>
            <a:off x="647141" y="811595"/>
            <a:ext cx="2411148" cy="1135951"/>
          </a:xfrm>
          <a:prstGeom prst="rect">
            <a:avLst/>
          </a:prstGeom>
        </p:spPr>
      </p:pic>
      <p:pic>
        <p:nvPicPr>
          <p:cNvPr id="14" name="Kuva 13">
            <a:extLst>
              <a:ext uri="{FF2B5EF4-FFF2-40B4-BE49-F238E27FC236}">
                <a16:creationId xmlns:a16="http://schemas.microsoft.com/office/drawing/2014/main" id="{E8AA55D8-7A57-46CB-B544-975BC476738D}"/>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379258" y="1002136"/>
            <a:ext cx="2614861" cy="750464"/>
          </a:xfrm>
          <a:prstGeom prst="rect">
            <a:avLst/>
          </a:prstGeom>
        </p:spPr>
      </p:pic>
    </p:spTree>
    <p:extLst>
      <p:ext uri="{BB962C8B-B14F-4D97-AF65-F5344CB8AC3E}">
        <p14:creationId xmlns:p14="http://schemas.microsoft.com/office/powerpoint/2010/main" val="2381103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4" name="Kuva 3">
            <a:extLst>
              <a:ext uri="{FF2B5EF4-FFF2-40B4-BE49-F238E27FC236}">
                <a16:creationId xmlns:a16="http://schemas.microsoft.com/office/drawing/2014/main" id="{D2D612DB-B708-4664-A705-2CFB08F8C25D}"/>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E6219CB5-B30C-4ED9-9C6C-7A0340CDC2EA}"/>
              </a:ext>
            </a:extLst>
          </p:cNvPr>
          <p:cNvPicPr>
            <a:picLocks noChangeAspect="1"/>
          </p:cNvPicPr>
          <p:nvPr userDrawn="1"/>
        </p:nvPicPr>
        <p:blipFill>
          <a:blip r:embed="rId3"/>
          <a:stretch>
            <a:fillRect/>
          </a:stretch>
        </p:blipFill>
        <p:spPr>
          <a:xfrm>
            <a:off x="2368549" y="5944623"/>
            <a:ext cx="2260603" cy="648792"/>
          </a:xfrm>
          <a:prstGeom prst="rect">
            <a:avLst/>
          </a:prstGeom>
        </p:spPr>
      </p:pic>
    </p:spTree>
    <p:extLst>
      <p:ext uri="{BB962C8B-B14F-4D97-AF65-F5344CB8AC3E}">
        <p14:creationId xmlns:p14="http://schemas.microsoft.com/office/powerpoint/2010/main" val="588628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184949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530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7942-29E6-1F36-0544-0CBB14994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793375A0-F7A7-AE56-D079-139290C15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388AA-DB85-0011-5E49-DC6AC9594F4E}"/>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5" name="Footer Placeholder 4">
            <a:extLst>
              <a:ext uri="{FF2B5EF4-FFF2-40B4-BE49-F238E27FC236}">
                <a16:creationId xmlns:a16="http://schemas.microsoft.com/office/drawing/2014/main" id="{FC614875-8F21-C998-E80C-60F0BE85676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722B77BE-9978-3915-F825-C92855A51B9D}"/>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3977018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89294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785623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569850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8" name="Kuva 7">
            <a:extLst>
              <a:ext uri="{FF2B5EF4-FFF2-40B4-BE49-F238E27FC236}">
                <a16:creationId xmlns:a16="http://schemas.microsoft.com/office/drawing/2014/main" id="{CE1412CC-95C4-4CDD-A987-FFB39107A36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11" name="Kuva 10">
            <a:extLst>
              <a:ext uri="{FF2B5EF4-FFF2-40B4-BE49-F238E27FC236}">
                <a16:creationId xmlns:a16="http://schemas.microsoft.com/office/drawing/2014/main" id="{B728ED8E-53D7-4AC0-8A9B-9A9D7E9C3C13}"/>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673676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294246"/>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pic>
        <p:nvPicPr>
          <p:cNvPr id="4" name="Kuva 3">
            <a:extLst>
              <a:ext uri="{FF2B5EF4-FFF2-40B4-BE49-F238E27FC236}">
                <a16:creationId xmlns:a16="http://schemas.microsoft.com/office/drawing/2014/main" id="{54C59039-3504-4F59-9485-EFBDAB80BEB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8EFA2698-6457-4161-B49D-136F2C31F509}"/>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806951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78000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182F-D53E-4C25-BA68-8CEE381A24E0}"/>
              </a:ext>
            </a:extLst>
          </p:cNvPr>
          <p:cNvSpPr>
            <a:spLocks noGrp="1"/>
          </p:cNvSpPr>
          <p:nvPr>
            <p:ph type="title"/>
          </p:nvPr>
        </p:nvSpPr>
        <p:spPr/>
        <p:txBody>
          <a:bodyPr/>
          <a:lstStyle>
            <a:lvl1pPr>
              <a:defRPr>
                <a:solidFill>
                  <a:srgbClr val="FFFFFF"/>
                </a:solidFill>
              </a:defRPr>
            </a:lvl1pPr>
          </a:lstStyle>
          <a:p>
            <a:r>
              <a:rPr lang="fi-FI"/>
              <a:t>Muokkaa</a:t>
            </a:r>
          </a:p>
        </p:txBody>
      </p:sp>
      <p:pic>
        <p:nvPicPr>
          <p:cNvPr id="3" name="Kuva 2">
            <a:extLst>
              <a:ext uri="{FF2B5EF4-FFF2-40B4-BE49-F238E27FC236}">
                <a16:creationId xmlns:a16="http://schemas.microsoft.com/office/drawing/2014/main" id="{38920B33-413B-43D5-8ABE-09B0988305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Tree>
    <p:extLst>
      <p:ext uri="{BB962C8B-B14F-4D97-AF65-F5344CB8AC3E}">
        <p14:creationId xmlns:p14="http://schemas.microsoft.com/office/powerpoint/2010/main" val="1756415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28.8.2024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8FC8-ED05-263F-2EF4-A5C21CEBE05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7506BB06-4F0A-1733-38FA-445C6BDC1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A545D721-6D30-5310-5A06-BD57CCE2E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965A6731-C81B-E698-5500-F5CD389AF438}"/>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6" name="Footer Placeholder 5">
            <a:extLst>
              <a:ext uri="{FF2B5EF4-FFF2-40B4-BE49-F238E27FC236}">
                <a16:creationId xmlns:a16="http://schemas.microsoft.com/office/drawing/2014/main" id="{02F6344E-5CE2-45C3-B5E0-8D262A084BA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00482EF-A0A5-50AA-67DC-7DD0F90F3307}"/>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165780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28.8.2024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28.8.2024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28.8.2024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28.8.2024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28.8.2024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28.8.2024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28.8.2024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28.8.2024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28.8.2024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28.8.2024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6A2C-EA33-631B-F712-F054E766EF89}"/>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0C32FBE-E91C-D937-BC1C-8F207D32B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66E26-9AFB-A1F5-7D46-74D7F9507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1605215C-76F2-6A53-3D8E-55E63C8742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BEED4-80C0-6658-D46D-7AE83E13DD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D265CC71-0FBB-CBB0-9834-2734CE9502AF}"/>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8" name="Footer Placeholder 7">
            <a:extLst>
              <a:ext uri="{FF2B5EF4-FFF2-40B4-BE49-F238E27FC236}">
                <a16:creationId xmlns:a16="http://schemas.microsoft.com/office/drawing/2014/main" id="{85F20088-AB83-FA7D-8D04-7A3334E2486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F283915-C4AB-AEFA-F95C-DC9E654054D3}"/>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3414184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67702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939F-D6C8-2EC0-5DC9-C8524776FBA0}"/>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C98CB8E8-D393-BA38-889F-A7EE97EB5335}"/>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4" name="Footer Placeholder 3">
            <a:extLst>
              <a:ext uri="{FF2B5EF4-FFF2-40B4-BE49-F238E27FC236}">
                <a16:creationId xmlns:a16="http://schemas.microsoft.com/office/drawing/2014/main" id="{5EBBF77A-3866-366F-770A-7484FADC0442}"/>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BDCCDAEF-89C2-23AE-5E50-F94441A37DFC}"/>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280772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11ACB-93C2-5C86-3E29-6A84200E6745}"/>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3" name="Footer Placeholder 2">
            <a:extLst>
              <a:ext uri="{FF2B5EF4-FFF2-40B4-BE49-F238E27FC236}">
                <a16:creationId xmlns:a16="http://schemas.microsoft.com/office/drawing/2014/main" id="{35C20F6A-6806-E1E8-8F18-A49F2DDB2076}"/>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287E53-0B8B-6834-D344-F159D1C89D53}"/>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81804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49C8-DBC6-4021-46DE-F6D77191E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20C751B-AF3C-AC04-CE38-917C68A5D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BF6155A3-C152-D199-DFB8-CDD3CC46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26D6B-4567-CDC5-15B1-53C38282F407}"/>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6" name="Footer Placeholder 5">
            <a:extLst>
              <a:ext uri="{FF2B5EF4-FFF2-40B4-BE49-F238E27FC236}">
                <a16:creationId xmlns:a16="http://schemas.microsoft.com/office/drawing/2014/main" id="{A4CBD0BC-0324-AD73-27BB-23DAF363420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710215D-8544-FF49-2A31-EC155F31BE1E}"/>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3518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CED2-4F45-5786-CFDC-B0D058D73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09A91BD6-AC15-BD08-96D0-E5E7B6BBA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B0967DA9-C081-9397-EF00-7528CE919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4647C-87CC-6EC3-09AC-39B2576C7028}"/>
              </a:ext>
            </a:extLst>
          </p:cNvPr>
          <p:cNvSpPr>
            <a:spLocks noGrp="1"/>
          </p:cNvSpPr>
          <p:nvPr>
            <p:ph type="dt" sz="half" idx="10"/>
          </p:nvPr>
        </p:nvSpPr>
        <p:spPr/>
        <p:txBody>
          <a:bodyPr/>
          <a:lstStyle/>
          <a:p>
            <a:fld id="{BC981AEE-DF9F-480B-8A7C-41705F39C801}" type="datetimeFigureOut">
              <a:rPr lang="fi-FI" smtClean="0"/>
              <a:t>28.8.2024</a:t>
            </a:fld>
            <a:endParaRPr lang="fi-FI"/>
          </a:p>
        </p:txBody>
      </p:sp>
      <p:sp>
        <p:nvSpPr>
          <p:cNvPr id="6" name="Footer Placeholder 5">
            <a:extLst>
              <a:ext uri="{FF2B5EF4-FFF2-40B4-BE49-F238E27FC236}">
                <a16:creationId xmlns:a16="http://schemas.microsoft.com/office/drawing/2014/main" id="{9211C915-18FF-F970-841C-BFC8B086110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C654C54D-B39B-427E-3E73-5C413101E317}"/>
              </a:ext>
            </a:extLst>
          </p:cNvPr>
          <p:cNvSpPr>
            <a:spLocks noGrp="1"/>
          </p:cNvSpPr>
          <p:nvPr>
            <p:ph type="sldNum" sz="quarter" idx="12"/>
          </p:nvPr>
        </p:nvSpPr>
        <p:spPr/>
        <p:txBody>
          <a:bodyPr/>
          <a:lstStyle/>
          <a:p>
            <a:fld id="{C09E7F3A-65E8-4CAC-8DAE-DDE3203B99ED}" type="slidenum">
              <a:rPr lang="fi-FI" smtClean="0"/>
              <a:t>‹#›</a:t>
            </a:fld>
            <a:endParaRPr lang="fi-FI"/>
          </a:p>
        </p:txBody>
      </p:sp>
    </p:spTree>
    <p:extLst>
      <p:ext uri="{BB962C8B-B14F-4D97-AF65-F5344CB8AC3E}">
        <p14:creationId xmlns:p14="http://schemas.microsoft.com/office/powerpoint/2010/main" val="106695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55142-5C17-68A3-1E53-384898C2C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0338B03D-4FED-AD25-51B6-797332133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5E09C64-3686-8466-8DFC-41108CE85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81AEE-DF9F-480B-8A7C-41705F39C801}" type="datetimeFigureOut">
              <a:rPr lang="fi-FI" smtClean="0"/>
              <a:t>28.8.2024</a:t>
            </a:fld>
            <a:endParaRPr lang="fi-FI"/>
          </a:p>
        </p:txBody>
      </p:sp>
      <p:sp>
        <p:nvSpPr>
          <p:cNvPr id="5" name="Footer Placeholder 4">
            <a:extLst>
              <a:ext uri="{FF2B5EF4-FFF2-40B4-BE49-F238E27FC236}">
                <a16:creationId xmlns:a16="http://schemas.microsoft.com/office/drawing/2014/main" id="{14C2A4AC-C6AA-7038-307D-B0229EA66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F4507A6F-A084-2775-661C-3DDF3FEF6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E7F3A-65E8-4CAC-8DAE-DDE3203B99ED}" type="slidenum">
              <a:rPr lang="fi-FI" smtClean="0"/>
              <a:t>‹#›</a:t>
            </a:fld>
            <a:endParaRPr lang="fi-FI"/>
          </a:p>
        </p:txBody>
      </p:sp>
    </p:spTree>
    <p:extLst>
      <p:ext uri="{BB962C8B-B14F-4D97-AF65-F5344CB8AC3E}">
        <p14:creationId xmlns:p14="http://schemas.microsoft.com/office/powerpoint/2010/main" val="25205968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6070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28.8.2024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dirty="0"/>
              <a:t>Kirjastojen</a:t>
            </a:r>
            <a:br>
              <a:rPr lang="fi-FI" sz="6400" dirty="0"/>
            </a:br>
            <a:r>
              <a:rPr lang="fi-FI" sz="6400" dirty="0"/>
              <a:t>toimenpidesuunnitelmat</a:t>
            </a:r>
            <a:br>
              <a:rPr lang="fi-FI" sz="6400" dirty="0"/>
            </a:br>
            <a:br>
              <a:rPr lang="fi-FI" sz="6400" dirty="0"/>
            </a:br>
            <a:r>
              <a:rPr lang="fi-FI" sz="2800" dirty="0"/>
              <a:t>Lounais-Suomen kirjastojen </a:t>
            </a:r>
            <a:br>
              <a:rPr lang="fi-FI" sz="2800" dirty="0"/>
            </a:br>
            <a:r>
              <a:rPr lang="fi-FI" sz="2800" dirty="0"/>
              <a:t>kestävän kehityksen tiekartta</a:t>
            </a:r>
            <a:endParaRPr lang="fi-FI" sz="6400" dirty="0"/>
          </a:p>
        </p:txBody>
      </p:sp>
    </p:spTree>
    <p:extLst>
      <p:ext uri="{BB962C8B-B14F-4D97-AF65-F5344CB8AC3E}">
        <p14:creationId xmlns:p14="http://schemas.microsoft.com/office/powerpoint/2010/main" val="487396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cs typeface="+mn-cs"/>
              </a:rPr>
              <a:t>Kirjasto tukee jokaisen lukutaitoa ja lukemisen kulttuuria</a:t>
            </a:r>
            <a:endParaRPr lang="fi-FI" sz="1600" b="1" i="0" u="none" strike="noStrike" kern="1200" cap="none" spc="0" normalizeH="0" baseline="0" noProof="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6672"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1832" y="401988"/>
            <a:ext cx="2329111"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579919" y="511975"/>
            <a:ext cx="2452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Yhdenvertaisuus, Kirjasto palvelee kaikkia</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01832" y="419438"/>
            <a:ext cx="1830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Porin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45899" y="2128508"/>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Suunnitellaan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kuinka</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Kirjastopolku-työ</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sidotaan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kirjaston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kestävän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kehityksen</a:t>
            </a:r>
            <a:r>
              <a:rPr kumimoji="0" lang="en-GB"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GB" sz="12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työhön</a:t>
            </a: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71077" y="2119613"/>
            <a:ext cx="196454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Koululaisryhmien / koululaisten määrä, jotka tavoitettu Kirjastopolun kautta</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09982" y="3289753"/>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Esitellään kirjallisuutta monipuolisesti eri kohderyhmille esim. vinkkauksin, tapahtumin</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83628" y="3297208"/>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Järjestettyjen tapahtumien määrä ja niihin osallistuneiden määrä</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9" name="Graphic 68" descr="Checkmark with solid fill">
            <a:extLst>
              <a:ext uri="{FF2B5EF4-FFF2-40B4-BE49-F238E27FC236}">
                <a16:creationId xmlns:a16="http://schemas.microsoft.com/office/drawing/2014/main" id="{B32C239A-C5B7-1D9F-B2A1-A8DBCC58E1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3283" y="2158273"/>
            <a:ext cx="341586" cy="341586"/>
          </a:xfrm>
          <a:prstGeom prst="rect">
            <a:avLst/>
          </a:prstGeom>
        </p:spPr>
      </p:pic>
      <p:pic>
        <p:nvPicPr>
          <p:cNvPr id="71" name="Picture 70">
            <a:extLst>
              <a:ext uri="{FF2B5EF4-FFF2-40B4-BE49-F238E27FC236}">
                <a16:creationId xmlns:a16="http://schemas.microsoft.com/office/drawing/2014/main" id="{20E0D741-0BD5-7A88-387A-5891747B0315}"/>
              </a:ext>
            </a:extLst>
          </p:cNvPr>
          <p:cNvPicPr>
            <a:picLocks noChangeAspect="1"/>
          </p:cNvPicPr>
          <p:nvPr/>
        </p:nvPicPr>
        <p:blipFill>
          <a:blip r:embed="rId7"/>
          <a:stretch>
            <a:fillRect/>
          </a:stretch>
        </p:blipFill>
        <p:spPr>
          <a:xfrm>
            <a:off x="9618624" y="3255549"/>
            <a:ext cx="341406" cy="341406"/>
          </a:xfrm>
          <a:prstGeom prst="rect">
            <a:avLst/>
          </a:prstGeom>
        </p:spPr>
      </p:pic>
      <p:pic>
        <p:nvPicPr>
          <p:cNvPr id="17" name="Graphic 68" descr="Checkmark with solid fill">
            <a:extLst>
              <a:ext uri="{FF2B5EF4-FFF2-40B4-BE49-F238E27FC236}">
                <a16:creationId xmlns:a16="http://schemas.microsoft.com/office/drawing/2014/main" id="{2B96E260-9CA1-248F-B1DF-14E7110183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5438" y="3810922"/>
            <a:ext cx="341586" cy="341586"/>
          </a:xfrm>
          <a:prstGeom prst="rect">
            <a:avLst/>
          </a:prstGeom>
        </p:spPr>
      </p:pic>
      <p:pic>
        <p:nvPicPr>
          <p:cNvPr id="18" name="Graphic 68" descr="Checkmark with solid fill">
            <a:extLst>
              <a:ext uri="{FF2B5EF4-FFF2-40B4-BE49-F238E27FC236}">
                <a16:creationId xmlns:a16="http://schemas.microsoft.com/office/drawing/2014/main" id="{2EF5B84F-6971-7D7F-476C-7EE0F9ED83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2" y="2702558"/>
            <a:ext cx="341586" cy="341586"/>
          </a:xfrm>
          <a:prstGeom prst="rect">
            <a:avLst/>
          </a:prstGeom>
        </p:spPr>
      </p:pic>
      <p:pic>
        <p:nvPicPr>
          <p:cNvPr id="31" name="Picture 2">
            <a:extLst>
              <a:ext uri="{FF2B5EF4-FFF2-40B4-BE49-F238E27FC236}">
                <a16:creationId xmlns:a16="http://schemas.microsoft.com/office/drawing/2014/main" id="{838839E6-E1F0-89A9-06F3-8154CCFDF9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7957E0EB-2F0C-417E-E2D0-5BABBBD241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A8B49A32-B1E4-1EA3-19F4-28B499EE1F09}"/>
              </a:ext>
            </a:extLst>
          </p:cNvPr>
          <p:cNvPicPr>
            <a:picLocks noChangeAspect="1"/>
          </p:cNvPicPr>
          <p:nvPr/>
        </p:nvPicPr>
        <p:blipFill>
          <a:blip r:embed="rId10"/>
          <a:stretch>
            <a:fillRect/>
          </a:stretch>
        </p:blipFill>
        <p:spPr>
          <a:xfrm>
            <a:off x="10068853" y="6094331"/>
            <a:ext cx="2017489" cy="717151"/>
          </a:xfrm>
          <a:prstGeom prst="rect">
            <a:avLst/>
          </a:prstGeom>
        </p:spPr>
      </p:pic>
      <p:sp>
        <p:nvSpPr>
          <p:cNvPr id="66" name="Tekstiruutu 65">
            <a:extLst>
              <a:ext uri="{FF2B5EF4-FFF2-40B4-BE49-F238E27FC236}">
                <a16:creationId xmlns:a16="http://schemas.microsoft.com/office/drawing/2014/main" id="{CA97F706-8A2C-4192-CA81-5795652582C5}"/>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67"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405178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dirty="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Kirjastoon voi kuka tahansa tulla rauhoittumaan</a:t>
            </a: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i="0" u="none" strike="noStrike" kern="1200" cap="none" spc="0" normalizeH="0" baseline="0" noProof="0" dirty="0">
                <a:ln>
                  <a:noFill/>
                </a:ln>
                <a:solidFill>
                  <a:srgbClr val="000000"/>
                </a:solidFill>
                <a:effectLst/>
                <a:uLnTx/>
                <a:uFillTx/>
                <a:latin typeface="Verdana"/>
                <a:ea typeface="+mn-ea"/>
                <a:cs typeface="+mn-cs"/>
              </a:rPr>
              <a:t> </a:t>
            </a:r>
            <a:endParaRPr lang="fi-FI" sz="140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LYHYT </a:t>
            </a:r>
            <a:r>
              <a:rPr kumimoji="0" lang="fi-FI" sz="80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TOIMENPIDE</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VAIKUTUS</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AJOITUS</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MITTARI</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i="0" u="none" strike="noStrike" kern="1200" cap="none" spc="0" normalizeH="0" baseline="0" noProof="0">
                <a:ln>
                  <a:noFill/>
                </a:ln>
                <a:solidFill>
                  <a:srgbClr val="000000"/>
                </a:solidFill>
                <a:effectLst/>
                <a:uLnTx/>
                <a:uFillTx/>
                <a:latin typeface="Verdana"/>
                <a:ea typeface="+mn-ea"/>
                <a:cs typeface="+mn-cs"/>
              </a:rPr>
              <a:t> </a:t>
            </a:r>
            <a:endParaRPr kumimoji="0" lang="fi-FI" sz="140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02751" y="414795"/>
            <a:ext cx="1830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Porin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21301" y="2153771"/>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err="1">
                <a:ln>
                  <a:noFill/>
                </a:ln>
                <a:solidFill>
                  <a:prstClr val="black"/>
                </a:solidFill>
                <a:effectLst/>
                <a:uLnTx/>
                <a:uFillTx/>
                <a:latin typeface="Verdana"/>
                <a:ea typeface="Verdana"/>
                <a:cs typeface="+mn-cs"/>
              </a:rPr>
              <a:t>Tunnistetaan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erilaiset</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tarpeet</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kehittämisen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mahdollisuudet</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erityisesti</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rauhoittumiseen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tarkoitettujen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paikkojen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järjestämiseksi</a:t>
            </a:r>
            <a:r>
              <a:rPr kumimoji="0" lang="en-GB" sz="1200" i="0" u="none" strike="noStrike" kern="1200" cap="none" spc="0" normalizeH="0" baseline="0" noProof="0" dirty="0">
                <a:ln>
                  <a:noFill/>
                </a:ln>
                <a:solidFill>
                  <a:prstClr val="black"/>
                </a:solidFill>
                <a:effectLst/>
                <a:uLnTx/>
                <a:uFillTx/>
                <a:latin typeface="Verdana"/>
                <a:ea typeface="Verdana"/>
                <a:cs typeface="+mn-cs"/>
              </a:rPr>
              <a:t>.</a:t>
            </a:r>
            <a:endParaRPr kumimoji="0" lang="en-GB"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81377" y="2168415"/>
            <a:ext cx="1878698"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Tilojen yhteismäärä Porin ja Nakkilan kirjastoissa</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5308" y="3290222"/>
            <a:ext cx="583719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err="1">
                <a:ln>
                  <a:noFill/>
                </a:ln>
                <a:solidFill>
                  <a:prstClr val="black"/>
                </a:solidFill>
                <a:effectLst/>
                <a:uLnTx/>
                <a:uFillTx/>
                <a:latin typeface="Verdana"/>
                <a:ea typeface="Verdana"/>
                <a:cs typeface="+mn-cs"/>
              </a:rPr>
              <a:t>Järjestetään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kirjastoon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rauhallinen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tila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lukemista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rauhoittumista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varten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ja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laaditaan</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vaadittava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ohjeistus</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asiakkaita</a:t>
            </a:r>
            <a:r>
              <a:rPr kumimoji="0" lang="en-GB" sz="1200" i="0" u="none" strike="noStrike" kern="1200" cap="none" spc="0" normalizeH="0" baseline="0" noProof="0" dirty="0">
                <a:ln>
                  <a:noFill/>
                </a:ln>
                <a:solidFill>
                  <a:prstClr val="black"/>
                </a:solidFill>
                <a:effectLst/>
                <a:uLnTx/>
                <a:uFillTx/>
                <a:latin typeface="Verdana"/>
                <a:ea typeface="Verdana"/>
                <a:cs typeface="+mn-cs"/>
              </a:rPr>
              <a:t> </a:t>
            </a:r>
            <a:r>
              <a:rPr kumimoji="0" lang="en-GB" sz="1200" i="0" u="none" strike="noStrike" kern="1200" cap="none" spc="0" normalizeH="0" baseline="0" noProof="0" dirty="0" err="1">
                <a:ln>
                  <a:noFill/>
                </a:ln>
                <a:solidFill>
                  <a:prstClr val="black"/>
                </a:solidFill>
                <a:effectLst/>
                <a:uLnTx/>
                <a:uFillTx/>
                <a:latin typeface="Verdana"/>
                <a:ea typeface="Verdana"/>
                <a:cs typeface="+mn-cs"/>
              </a:rPr>
              <a:t>varten</a:t>
            </a:r>
            <a:r>
              <a:rPr kumimoji="0" lang="en-GB" sz="1200" i="0" u="none" strike="noStrike" kern="1200" cap="none" spc="0" normalizeH="0" baseline="0" noProof="0" dirty="0">
                <a:ln>
                  <a:noFill/>
                </a:ln>
                <a:solidFill>
                  <a:prstClr val="black"/>
                </a:solidFill>
                <a:effectLst/>
                <a:uLnTx/>
                <a:uFillTx/>
                <a:latin typeface="Verdana"/>
                <a:ea typeface="Verdan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a:ln>
                <a:noFill/>
              </a:ln>
              <a:solidFill>
                <a:prstClr val="black"/>
              </a:solidFill>
              <a:effectLst/>
              <a:uLnTx/>
              <a:uFillTx/>
              <a:latin typeface="Verdana"/>
              <a:ea typeface="Verdana"/>
              <a:cs typeface="+mn-cs"/>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LYHYT </a:t>
            </a:r>
            <a:r>
              <a:rPr kumimoji="0" lang="fi-FI" sz="80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LYHYT </a:t>
            </a:r>
            <a:r>
              <a:rPr kumimoji="0" lang="fi-FI" sz="80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i="0" u="none" strike="noStrike" kern="1200" cap="none" spc="0" normalizeH="0" baseline="0" noProof="0" dirty="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9" name="Graphic 68" descr="Checkmark with solid fill">
            <a:extLst>
              <a:ext uri="{FF2B5EF4-FFF2-40B4-BE49-F238E27FC236}">
                <a16:creationId xmlns:a16="http://schemas.microsoft.com/office/drawing/2014/main" id="{B32C239A-C5B7-1D9F-B2A1-A8DBCC58E1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7974" y="2634227"/>
            <a:ext cx="341586" cy="341586"/>
          </a:xfrm>
          <a:prstGeom prst="rect">
            <a:avLst/>
          </a:prstGeom>
        </p:spPr>
      </p:pic>
      <p:pic>
        <p:nvPicPr>
          <p:cNvPr id="70" name="Picture 69">
            <a:extLst>
              <a:ext uri="{FF2B5EF4-FFF2-40B4-BE49-F238E27FC236}">
                <a16:creationId xmlns:a16="http://schemas.microsoft.com/office/drawing/2014/main" id="{1184E00D-F274-170B-51DB-B42FC6B8C6EE}"/>
              </a:ext>
            </a:extLst>
          </p:cNvPr>
          <p:cNvPicPr>
            <a:picLocks noChangeAspect="1"/>
          </p:cNvPicPr>
          <p:nvPr/>
        </p:nvPicPr>
        <p:blipFill>
          <a:blip r:embed="rId7"/>
          <a:stretch>
            <a:fillRect/>
          </a:stretch>
        </p:blipFill>
        <p:spPr>
          <a:xfrm>
            <a:off x="9596842" y="3772583"/>
            <a:ext cx="341406" cy="341406"/>
          </a:xfrm>
          <a:prstGeom prst="rect">
            <a:avLst/>
          </a:prstGeom>
        </p:spPr>
      </p:pic>
      <p:sp>
        <p:nvSpPr>
          <p:cNvPr id="31" name="TextBox 30">
            <a:extLst>
              <a:ext uri="{FF2B5EF4-FFF2-40B4-BE49-F238E27FC236}">
                <a16:creationId xmlns:a16="http://schemas.microsoft.com/office/drawing/2014/main" id="{F66707D6-CD3B-7D8D-4D99-5E12AEAB8025}"/>
              </a:ext>
            </a:extLst>
          </p:cNvPr>
          <p:cNvSpPr txBox="1"/>
          <p:nvPr/>
        </p:nvSpPr>
        <p:spPr>
          <a:xfrm>
            <a:off x="6530439" y="511975"/>
            <a:ext cx="334467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i="0" u="none" strike="noStrike" kern="1200" cap="none" spc="0" normalizeH="0" baseline="0" noProof="0" dirty="0">
                <a:ln>
                  <a:noFill/>
                </a:ln>
                <a:solidFill>
                  <a:prstClr val="black"/>
                </a:solidFill>
                <a:effectLst/>
                <a:uLnTx/>
                <a:uFillTx/>
                <a:latin typeface="Verdana"/>
                <a:ea typeface="Verdana"/>
                <a:cs typeface="+mn-cs"/>
              </a:rPr>
              <a:t>Pidämme esillä kirjallisuutta ja lukutaidon merkitystä.</a:t>
            </a:r>
            <a:endParaRPr kumimoji="0" lang="fi-FI"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9" name="TextBox 48">
            <a:extLst>
              <a:ext uri="{FF2B5EF4-FFF2-40B4-BE49-F238E27FC236}">
                <a16:creationId xmlns:a16="http://schemas.microsoft.com/office/drawing/2014/main" id="{9CEEA7E4-DF0C-CDFF-7621-5FEC5315985B}"/>
              </a:ext>
            </a:extLst>
          </p:cNvPr>
          <p:cNvSpPr txBox="1"/>
          <p:nvPr/>
        </p:nvSpPr>
        <p:spPr>
          <a:xfrm>
            <a:off x="6088751" y="3305098"/>
            <a:ext cx="1878698"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Tilojen yhteismäärä Porin ja Nakkilan kirjastoissa</a:t>
            </a:r>
          </a:p>
        </p:txBody>
      </p:sp>
      <p:pic>
        <p:nvPicPr>
          <p:cNvPr id="16" name="Graphic 68" descr="Checkmark with solid fill">
            <a:extLst>
              <a:ext uri="{FF2B5EF4-FFF2-40B4-BE49-F238E27FC236}">
                <a16:creationId xmlns:a16="http://schemas.microsoft.com/office/drawing/2014/main" id="{8ECA25BF-E9DF-100D-A30B-CF4FB0345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3" y="2702559"/>
            <a:ext cx="341586" cy="341586"/>
          </a:xfrm>
          <a:prstGeom prst="rect">
            <a:avLst/>
          </a:prstGeom>
        </p:spPr>
      </p:pic>
      <p:pic>
        <p:nvPicPr>
          <p:cNvPr id="18" name="Graphic 68" descr="Checkmark with solid fill">
            <a:extLst>
              <a:ext uri="{FF2B5EF4-FFF2-40B4-BE49-F238E27FC236}">
                <a16:creationId xmlns:a16="http://schemas.microsoft.com/office/drawing/2014/main" id="{4E9B96EA-B58F-97CA-7A9A-63CE51084C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6270" y="3810922"/>
            <a:ext cx="341586" cy="341586"/>
          </a:xfrm>
          <a:prstGeom prst="rect">
            <a:avLst/>
          </a:prstGeom>
        </p:spPr>
      </p:pic>
      <p:pic>
        <p:nvPicPr>
          <p:cNvPr id="11" name="Picture 2">
            <a:extLst>
              <a:ext uri="{FF2B5EF4-FFF2-40B4-BE49-F238E27FC236}">
                <a16:creationId xmlns:a16="http://schemas.microsoft.com/office/drawing/2014/main" id="{288C1E40-F909-D1BA-DDA7-5A73B27827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AD7ADA2-D91A-E80D-798E-A62E7EAC51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62B01229-F93D-1AAC-BB1D-65A14C852C4A}"/>
              </a:ext>
            </a:extLst>
          </p:cNvPr>
          <p:cNvPicPr>
            <a:picLocks noChangeAspect="1"/>
          </p:cNvPicPr>
          <p:nvPr/>
        </p:nvPicPr>
        <p:blipFill>
          <a:blip r:embed="rId10"/>
          <a:stretch>
            <a:fillRect/>
          </a:stretch>
        </p:blipFill>
        <p:spPr>
          <a:xfrm>
            <a:off x="10068853" y="6094331"/>
            <a:ext cx="2017489" cy="717151"/>
          </a:xfrm>
          <a:prstGeom prst="rect">
            <a:avLst/>
          </a:prstGeom>
        </p:spPr>
      </p:pic>
      <p:sp>
        <p:nvSpPr>
          <p:cNvPr id="66" name="Tekstiruutu 65">
            <a:extLst>
              <a:ext uri="{FF2B5EF4-FFF2-40B4-BE49-F238E27FC236}">
                <a16:creationId xmlns:a16="http://schemas.microsoft.com/office/drawing/2014/main" id="{399BA925-239B-CCDA-E3B1-96E8A5DF946B}"/>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rgbClr val="34B98B"/>
                </a:solidFill>
                <a:latin typeface="Verdana"/>
              </a:rPr>
              <a:t>HUOMIOITA</a:t>
            </a:r>
            <a:endParaRPr lang="fi-FI" dirty="0"/>
          </a:p>
        </p:txBody>
      </p:sp>
      <p:sp>
        <p:nvSpPr>
          <p:cNvPr id="67"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3665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tukee monilukutaitoa ja ohjaa oikean tiedon äärelle</a:t>
            </a: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02751" y="405093"/>
            <a:ext cx="1830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Porin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58617" y="2152121"/>
            <a:ext cx="58371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 viestii monilukutaitoon ja lähdekriittisyyteen kannustavasti</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3019" y="2179883"/>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Viestintäkanavien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Toteutettujen kampanjoiden määrä</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47214" y="3295718"/>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 järjestää monilukutaitoa ja lähdekriittisyyttä tukevia tapahtumia, esim. pelikasvatusta.</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7" name="Picture 66">
            <a:extLst>
              <a:ext uri="{FF2B5EF4-FFF2-40B4-BE49-F238E27FC236}">
                <a16:creationId xmlns:a16="http://schemas.microsoft.com/office/drawing/2014/main" id="{C1124E7C-2A23-9DD3-93B2-18AFCD2D64DE}"/>
              </a:ext>
            </a:extLst>
          </p:cNvPr>
          <p:cNvPicPr>
            <a:picLocks noChangeAspect="1"/>
          </p:cNvPicPr>
          <p:nvPr/>
        </p:nvPicPr>
        <p:blipFill>
          <a:blip r:embed="rId5"/>
          <a:stretch>
            <a:fillRect/>
          </a:stretch>
        </p:blipFill>
        <p:spPr>
          <a:xfrm>
            <a:off x="10068853" y="6094331"/>
            <a:ext cx="2017489" cy="717151"/>
          </a:xfrm>
          <a:prstGeom prst="rect">
            <a:avLst/>
          </a:prstGeom>
        </p:spPr>
      </p:pic>
      <p:pic>
        <p:nvPicPr>
          <p:cNvPr id="69" name="Graphic 68" descr="Checkmark with solid fill">
            <a:extLst>
              <a:ext uri="{FF2B5EF4-FFF2-40B4-BE49-F238E27FC236}">
                <a16:creationId xmlns:a16="http://schemas.microsoft.com/office/drawing/2014/main" id="{B32C239A-C5B7-1D9F-B2A1-A8DBCC58E1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0587" y="2729473"/>
            <a:ext cx="341586" cy="341586"/>
          </a:xfrm>
          <a:prstGeom prst="rect">
            <a:avLst/>
          </a:prstGeom>
        </p:spPr>
      </p:pic>
      <p:sp>
        <p:nvSpPr>
          <p:cNvPr id="49" name="TextBox 48">
            <a:extLst>
              <a:ext uri="{FF2B5EF4-FFF2-40B4-BE49-F238E27FC236}">
                <a16:creationId xmlns:a16="http://schemas.microsoft.com/office/drawing/2014/main" id="{9CEEA7E4-DF0C-CDFF-7621-5FEC5315985B}"/>
              </a:ext>
            </a:extLst>
          </p:cNvPr>
          <p:cNvSpPr txBox="1"/>
          <p:nvPr/>
        </p:nvSpPr>
        <p:spPr>
          <a:xfrm>
            <a:off x="6074213" y="3295717"/>
            <a:ext cx="1878698"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a:t>
            </a:r>
          </a:p>
        </p:txBody>
      </p:sp>
      <p:pic>
        <p:nvPicPr>
          <p:cNvPr id="11" name="Graphic 68" descr="Checkmark with solid fill">
            <a:extLst>
              <a:ext uri="{FF2B5EF4-FFF2-40B4-BE49-F238E27FC236}">
                <a16:creationId xmlns:a16="http://schemas.microsoft.com/office/drawing/2014/main" id="{C9C78785-4C30-33D7-0919-B572AB4BDE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9274" y="2144334"/>
            <a:ext cx="341586" cy="341586"/>
          </a:xfrm>
          <a:prstGeom prst="rect">
            <a:avLst/>
          </a:prstGeom>
        </p:spPr>
      </p:pic>
      <p:pic>
        <p:nvPicPr>
          <p:cNvPr id="16" name="Graphic 68" descr="Checkmark with solid fill">
            <a:extLst>
              <a:ext uri="{FF2B5EF4-FFF2-40B4-BE49-F238E27FC236}">
                <a16:creationId xmlns:a16="http://schemas.microsoft.com/office/drawing/2014/main" id="{66A5E711-0E31-0816-35B6-F3CE3873B3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5001" y="3272777"/>
            <a:ext cx="341586" cy="341586"/>
          </a:xfrm>
          <a:prstGeom prst="rect">
            <a:avLst/>
          </a:prstGeom>
        </p:spPr>
      </p:pic>
      <p:pic>
        <p:nvPicPr>
          <p:cNvPr id="57" name="Graphic 68" descr="Checkmark with solid fill">
            <a:extLst>
              <a:ext uri="{FF2B5EF4-FFF2-40B4-BE49-F238E27FC236}">
                <a16:creationId xmlns:a16="http://schemas.microsoft.com/office/drawing/2014/main" id="{678879C1-256D-0EF3-AD95-DAA805428A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2857" y="3541376"/>
            <a:ext cx="341586" cy="341586"/>
          </a:xfrm>
          <a:prstGeom prst="rect">
            <a:avLst/>
          </a:prstGeom>
        </p:spPr>
      </p:pic>
      <p:pic>
        <p:nvPicPr>
          <p:cNvPr id="18" name="Graphic 68" descr="Checkmark with solid fill">
            <a:extLst>
              <a:ext uri="{FF2B5EF4-FFF2-40B4-BE49-F238E27FC236}">
                <a16:creationId xmlns:a16="http://schemas.microsoft.com/office/drawing/2014/main" id="{CA1009DA-1602-408A-66D6-E3BF97B5CE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5543" y="3810922"/>
            <a:ext cx="341586" cy="341586"/>
          </a:xfrm>
          <a:prstGeom prst="rect">
            <a:avLst/>
          </a:prstGeom>
        </p:spPr>
      </p:pic>
      <p:pic>
        <p:nvPicPr>
          <p:cNvPr id="17" name="Picture 2">
            <a:extLst>
              <a:ext uri="{FF2B5EF4-FFF2-40B4-BE49-F238E27FC236}">
                <a16:creationId xmlns:a16="http://schemas.microsoft.com/office/drawing/2014/main" id="{CE65C502-EE27-365B-306A-FC416B977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B823D1F5-1AF2-69C5-1DB5-04670542FF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66" name="Tekstiruutu 65">
            <a:extLst>
              <a:ext uri="{FF2B5EF4-FFF2-40B4-BE49-F238E27FC236}">
                <a16:creationId xmlns:a16="http://schemas.microsoft.com/office/drawing/2014/main" id="{A7D1A57D-211F-E660-D55F-9B434A5F18CD}"/>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68"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1401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a:t>Pöytyä</a:t>
            </a:r>
          </a:p>
        </p:txBody>
      </p:sp>
    </p:spTree>
    <p:extLst>
      <p:ext uri="{BB962C8B-B14F-4D97-AF65-F5344CB8AC3E}">
        <p14:creationId xmlns:p14="http://schemas.microsoft.com/office/powerpoint/2010/main" val="343957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cs typeface="+mn-cs"/>
              </a:rPr>
              <a:t>Kirjasto toimii esimerkkinä kestävyydessä ja kiertotaloudessa.</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i-FI" sz="1200" b="0" i="0" u="none" strike="noStrike" kern="1200" cap="none" spc="0" normalizeH="0" baseline="0" noProof="0">
              <a:ln>
                <a:noFill/>
              </a:ln>
              <a:solidFill>
                <a:srgbClr val="34B98B"/>
              </a:solidFill>
              <a:effectLst/>
              <a:uLnTx/>
              <a:uFillTx/>
              <a:latin typeface="Verdana"/>
              <a:ea typeface="Verdana"/>
              <a:cs typeface="Calibri"/>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20869" y="390980"/>
            <a:ext cx="21822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Pöytyän kirjasto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Verdana"/>
                <a:cs typeface="+mn-cs"/>
              </a:rPr>
              <a:t>Toimenpiteiden toteutuksesta vastaa koko henkilökunta ja seurannasta kirjastonhoitaja Terhi Laine.</a:t>
            </a:r>
            <a:endParaRPr kumimoji="0" lang="fi-FI" sz="1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133352" y="2187637"/>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Kirjaston kiertotalouteen liittyvät tehtävät ja vaikutukset tunnistetaan ja kerrotaan niistä somessa ja kirjaston tiloissa.</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4682" y="2167632"/>
            <a:ext cx="1878698" cy="101566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Somepostausten määrä</a:t>
            </a: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Tykkäysten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Vastuu: Minna Leinonen</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3352" y="3341139"/>
            <a:ext cx="583719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Selvitetään kellutuksen mahdollisuuksia kirjoille koko Loiston alueella, jotta saadaan optimoitua kuljetuksia ja kirjat parempaan kiertoon. Jätetään palautuksessa tulleita kirjoja esille omaan kirjastoon hetkeksi.</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2914" y="3296459"/>
            <a:ext cx="1878698"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Lainauskerrat</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1289" y="4477307"/>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Kerrotaan lapsille ja nuorille kirjastosta kiertotalouden edelläkävijänä esimerkiksi koululaiskäynneillä.</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0471" y="4429237"/>
            <a:ext cx="187869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Koululaiskäyntien määrä</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518" y="4948097"/>
            <a:ext cx="341586" cy="341586"/>
          </a:xfrm>
          <a:prstGeom prst="rect">
            <a:avLst/>
          </a:prstGeom>
        </p:spPr>
      </p:pic>
      <p:pic>
        <p:nvPicPr>
          <p:cNvPr id="69" name="Picture 68">
            <a:extLst>
              <a:ext uri="{FF2B5EF4-FFF2-40B4-BE49-F238E27FC236}">
                <a16:creationId xmlns:a16="http://schemas.microsoft.com/office/drawing/2014/main" id="{43BDB172-FDE6-CD1B-A7A8-B91D06271AED}"/>
              </a:ext>
            </a:extLst>
          </p:cNvPr>
          <p:cNvPicPr>
            <a:picLocks noChangeAspect="1"/>
          </p:cNvPicPr>
          <p:nvPr/>
        </p:nvPicPr>
        <p:blipFill>
          <a:blip r:embed="rId7"/>
          <a:stretch>
            <a:fillRect/>
          </a:stretch>
        </p:blipFill>
        <p:spPr>
          <a:xfrm>
            <a:off x="10481815" y="5931956"/>
            <a:ext cx="1523011" cy="883780"/>
          </a:xfrm>
          <a:prstGeom prst="rect">
            <a:avLst/>
          </a:prstGeom>
        </p:spPr>
      </p:pic>
      <p:pic>
        <p:nvPicPr>
          <p:cNvPr id="70" name="Graphic 69" descr="Checkmark with solid fill">
            <a:extLst>
              <a:ext uri="{FF2B5EF4-FFF2-40B4-BE49-F238E27FC236}">
                <a16:creationId xmlns:a16="http://schemas.microsoft.com/office/drawing/2014/main" id="{347612E9-76AD-9FC5-7693-E3EBF83B55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1053" y="2765181"/>
            <a:ext cx="341586" cy="341586"/>
          </a:xfrm>
          <a:prstGeom prst="rect">
            <a:avLst/>
          </a:prstGeom>
        </p:spPr>
      </p:pic>
      <p:pic>
        <p:nvPicPr>
          <p:cNvPr id="31" name="Graphic 30" descr="Checkmark with solid fill">
            <a:extLst>
              <a:ext uri="{FF2B5EF4-FFF2-40B4-BE49-F238E27FC236}">
                <a16:creationId xmlns:a16="http://schemas.microsoft.com/office/drawing/2014/main" id="{E38FFC00-B445-9C8D-8FB3-311671A009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3793305"/>
            <a:ext cx="341586" cy="341586"/>
          </a:xfrm>
          <a:prstGeom prst="rect">
            <a:avLst/>
          </a:prstGeom>
        </p:spPr>
      </p:pic>
      <p:pic>
        <p:nvPicPr>
          <p:cNvPr id="57" name="Graphic 30" descr="Checkmark with solid fill">
            <a:extLst>
              <a:ext uri="{FF2B5EF4-FFF2-40B4-BE49-F238E27FC236}">
                <a16:creationId xmlns:a16="http://schemas.microsoft.com/office/drawing/2014/main" id="{20D60D9B-3780-AC1D-82C0-6E743D8E41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6164" y="3405620"/>
            <a:ext cx="341586" cy="341586"/>
          </a:xfrm>
          <a:prstGeom prst="rect">
            <a:avLst/>
          </a:prstGeom>
        </p:spPr>
      </p:pic>
      <p:pic>
        <p:nvPicPr>
          <p:cNvPr id="66" name="Graphic 30" descr="Checkmark with solid fill">
            <a:extLst>
              <a:ext uri="{FF2B5EF4-FFF2-40B4-BE49-F238E27FC236}">
                <a16:creationId xmlns:a16="http://schemas.microsoft.com/office/drawing/2014/main" id="{ACEFFC5E-A92C-2613-2E09-121FE9A0D0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2691" y="2162357"/>
            <a:ext cx="341586" cy="341586"/>
          </a:xfrm>
          <a:prstGeom prst="rect">
            <a:avLst/>
          </a:prstGeom>
        </p:spPr>
      </p:pic>
      <p:pic>
        <p:nvPicPr>
          <p:cNvPr id="67" name="Graphic 30" descr="Checkmark with solid fill">
            <a:extLst>
              <a:ext uri="{FF2B5EF4-FFF2-40B4-BE49-F238E27FC236}">
                <a16:creationId xmlns:a16="http://schemas.microsoft.com/office/drawing/2014/main" id="{18C41905-C133-4EE8-197E-DE31B92748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9533" y="4074041"/>
            <a:ext cx="341586" cy="341586"/>
          </a:xfrm>
          <a:prstGeom prst="rect">
            <a:avLst/>
          </a:prstGeom>
        </p:spPr>
      </p:pic>
      <p:pic>
        <p:nvPicPr>
          <p:cNvPr id="68" name="Graphic 48" descr="Checkmark with solid fill">
            <a:extLst>
              <a:ext uri="{FF2B5EF4-FFF2-40B4-BE49-F238E27FC236}">
                <a16:creationId xmlns:a16="http://schemas.microsoft.com/office/drawing/2014/main" id="{AFD06912-7483-18FE-B236-ADDAA57A0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6780" y="4480202"/>
            <a:ext cx="341586" cy="341586"/>
          </a:xfrm>
          <a:prstGeom prst="rect">
            <a:avLst/>
          </a:prstGeom>
        </p:spPr>
      </p:pic>
      <p:pic>
        <p:nvPicPr>
          <p:cNvPr id="11" name="Picture 2">
            <a:extLst>
              <a:ext uri="{FF2B5EF4-FFF2-40B4-BE49-F238E27FC236}">
                <a16:creationId xmlns:a16="http://schemas.microsoft.com/office/drawing/2014/main" id="{6CBC78D4-D658-5AEC-3AA7-355E66EBDE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0363D0EC-3B20-D000-81B1-F6B187919E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72" name="Tekstiruutu 71">
            <a:extLst>
              <a:ext uri="{FF2B5EF4-FFF2-40B4-BE49-F238E27FC236}">
                <a16:creationId xmlns:a16="http://schemas.microsoft.com/office/drawing/2014/main" id="{FEFB70EF-79C1-6045-89A7-A5C82BD8A7F6}"/>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3"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411360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cs typeface="+mn-cs"/>
              </a:rPr>
              <a:t>Kirjasto toimii esimerkkinä kestävyydessä ja kiertotaloudessa.</a:t>
            </a:r>
            <a:endParaRPr lang="fi-FI" sz="16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6672"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fi-FI" sz="1400" b="0" i="0" u="none" strike="noStrike" kern="1200" cap="none" spc="0" normalizeH="0" baseline="0" noProof="0">
              <a:ln>
                <a:noFill/>
              </a:ln>
              <a:solidFill>
                <a:srgbClr val="34B98B"/>
              </a:solidFill>
              <a:effectLst/>
              <a:uLnTx/>
              <a:uFillTx/>
              <a:latin typeface="Verdana"/>
              <a:ea typeface="Verdana"/>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fi-FI" sz="1400" b="0" i="0" u="none" strike="noStrike" kern="1200" cap="none" spc="0" normalizeH="0" baseline="0" noProof="0">
              <a:ln>
                <a:noFill/>
              </a:ln>
              <a:solidFill>
                <a:srgbClr val="34B98B"/>
              </a:solidFill>
              <a:effectLst/>
              <a:uLnTx/>
              <a:uFillTx/>
              <a:latin typeface="Verdana"/>
              <a:ea typeface="Verdana"/>
              <a:cs typeface="+mn-cs"/>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1832" y="401988"/>
            <a:ext cx="2329111"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158985" y="2176153"/>
            <a:ext cx="5837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Luodaan kestävät hankintaperiaatteet lainattaville aineistoille.</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4682" y="2167904"/>
            <a:ext cx="187869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Periaatteiden valmistuminen</a:t>
            </a: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endParaRPr>
          </a:p>
        </p:txBody>
      </p:sp>
      <p:sp>
        <p:nvSpPr>
          <p:cNvPr id="15" name="TextBox 14">
            <a:extLst>
              <a:ext uri="{FF2B5EF4-FFF2-40B4-BE49-F238E27FC236}">
                <a16:creationId xmlns:a16="http://schemas.microsoft.com/office/drawing/2014/main" id="{AD171C6E-51AE-8778-9084-9DB50C9F63D1}"/>
              </a:ext>
            </a:extLst>
          </p:cNvPr>
          <p:cNvSpPr txBox="1"/>
          <p:nvPr/>
        </p:nvSpPr>
        <p:spPr>
          <a:xfrm>
            <a:off x="146818" y="3307133"/>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kestävään kehitykseen liittyviä tapahtumia muutaman kerran vuodessa kaikissa toimipisteissä.</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2499" y="3288048"/>
            <a:ext cx="1878698" cy="83099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Kävijämäärä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a:rPr>
              <a:t>Asiakaspalaute</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4220" y="4444661"/>
            <a:ext cx="583719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teemanäyttelyitä kestävään kehitykseen ja ympäristöön liittyvistä aiheista muutaman kerran vuodessa kaikissa toimipisteissä.</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1064" y="4433654"/>
            <a:ext cx="1878698" cy="64633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Näyttelyiden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518" y="4948097"/>
            <a:ext cx="341586" cy="341586"/>
          </a:xfrm>
          <a:prstGeom prst="rect">
            <a:avLst/>
          </a:prstGeom>
        </p:spPr>
      </p:pic>
      <p:pic>
        <p:nvPicPr>
          <p:cNvPr id="69" name="Picture 68">
            <a:extLst>
              <a:ext uri="{FF2B5EF4-FFF2-40B4-BE49-F238E27FC236}">
                <a16:creationId xmlns:a16="http://schemas.microsoft.com/office/drawing/2014/main" id="{43BDB172-FDE6-CD1B-A7A8-B91D06271AED}"/>
              </a:ext>
            </a:extLst>
          </p:cNvPr>
          <p:cNvPicPr>
            <a:picLocks noChangeAspect="1"/>
          </p:cNvPicPr>
          <p:nvPr/>
        </p:nvPicPr>
        <p:blipFill>
          <a:blip r:embed="rId7"/>
          <a:stretch>
            <a:fillRect/>
          </a:stretch>
        </p:blipFill>
        <p:spPr>
          <a:xfrm>
            <a:off x="10481815" y="5931956"/>
            <a:ext cx="1523011" cy="883780"/>
          </a:xfrm>
          <a:prstGeom prst="rect">
            <a:avLst/>
          </a:prstGeom>
        </p:spPr>
      </p:pic>
      <p:pic>
        <p:nvPicPr>
          <p:cNvPr id="70" name="Graphic 69" descr="Checkmark with solid fill">
            <a:extLst>
              <a:ext uri="{FF2B5EF4-FFF2-40B4-BE49-F238E27FC236}">
                <a16:creationId xmlns:a16="http://schemas.microsoft.com/office/drawing/2014/main" id="{347612E9-76AD-9FC5-7693-E3EBF83B55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282" y="2278666"/>
            <a:ext cx="341586" cy="341586"/>
          </a:xfrm>
          <a:prstGeom prst="rect">
            <a:avLst/>
          </a:prstGeom>
        </p:spPr>
      </p:pic>
      <p:pic>
        <p:nvPicPr>
          <p:cNvPr id="31" name="Graphic 30" descr="Checkmark with solid fill">
            <a:extLst>
              <a:ext uri="{FF2B5EF4-FFF2-40B4-BE49-F238E27FC236}">
                <a16:creationId xmlns:a16="http://schemas.microsoft.com/office/drawing/2014/main" id="{E38FFC00-B445-9C8D-8FB3-311671A009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3793305"/>
            <a:ext cx="341586" cy="341586"/>
          </a:xfrm>
          <a:prstGeom prst="rect">
            <a:avLst/>
          </a:prstGeom>
        </p:spPr>
      </p:pic>
      <p:pic>
        <p:nvPicPr>
          <p:cNvPr id="66" name="Graphic 30" descr="Checkmark with solid fill">
            <a:extLst>
              <a:ext uri="{FF2B5EF4-FFF2-40B4-BE49-F238E27FC236}">
                <a16:creationId xmlns:a16="http://schemas.microsoft.com/office/drawing/2014/main" id="{ACEFFC5E-A92C-2613-2E09-121FE9A0D0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0834" y="2143737"/>
            <a:ext cx="341586" cy="341586"/>
          </a:xfrm>
          <a:prstGeom prst="rect">
            <a:avLst/>
          </a:prstGeom>
        </p:spPr>
      </p:pic>
      <p:pic>
        <p:nvPicPr>
          <p:cNvPr id="67" name="Graphic 30" descr="Checkmark with solid fill">
            <a:extLst>
              <a:ext uri="{FF2B5EF4-FFF2-40B4-BE49-F238E27FC236}">
                <a16:creationId xmlns:a16="http://schemas.microsoft.com/office/drawing/2014/main" id="{18C41905-C133-4EE8-197E-DE31B92748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428" y="3298673"/>
            <a:ext cx="341586" cy="341586"/>
          </a:xfrm>
          <a:prstGeom prst="rect">
            <a:avLst/>
          </a:prstGeom>
        </p:spPr>
      </p:pic>
      <p:pic>
        <p:nvPicPr>
          <p:cNvPr id="68" name="Graphic 48" descr="Checkmark with solid fill">
            <a:extLst>
              <a:ext uri="{FF2B5EF4-FFF2-40B4-BE49-F238E27FC236}">
                <a16:creationId xmlns:a16="http://schemas.microsoft.com/office/drawing/2014/main" id="{AFD06912-7483-18FE-B236-ADDAA57A0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6780" y="4480202"/>
            <a:ext cx="341586" cy="341586"/>
          </a:xfrm>
          <a:prstGeom prst="rect">
            <a:avLst/>
          </a:prstGeom>
        </p:spPr>
      </p:pic>
      <p:pic>
        <p:nvPicPr>
          <p:cNvPr id="11" name="Graphic 30" descr="Checkmark with solid fill">
            <a:extLst>
              <a:ext uri="{FF2B5EF4-FFF2-40B4-BE49-F238E27FC236}">
                <a16:creationId xmlns:a16="http://schemas.microsoft.com/office/drawing/2014/main" id="{32CEB900-A667-C661-A666-70DF0F8193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428" y="2656989"/>
            <a:ext cx="341586" cy="341586"/>
          </a:xfrm>
          <a:prstGeom prst="rect">
            <a:avLst/>
          </a:prstGeom>
        </p:spPr>
      </p:pic>
      <p:sp>
        <p:nvSpPr>
          <p:cNvPr id="57" name="TextBox 56">
            <a:extLst>
              <a:ext uri="{FF2B5EF4-FFF2-40B4-BE49-F238E27FC236}">
                <a16:creationId xmlns:a16="http://schemas.microsoft.com/office/drawing/2014/main" id="{CEEF78DF-928A-8A5D-3F94-20117F2204E7}"/>
              </a:ext>
            </a:extLst>
          </p:cNvPr>
          <p:cNvSpPr txBox="1"/>
          <p:nvPr/>
        </p:nvSpPr>
        <p:spPr>
          <a:xfrm>
            <a:off x="9720869" y="390980"/>
            <a:ext cx="21822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Pöytyän kirjasto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Verdana"/>
                <a:ea typeface="Verdana"/>
                <a:cs typeface="+mn-cs"/>
              </a:rPr>
              <a:t>Toimenpiteiden toteutuksesta vastaa koko henkilökunta ja seurannasta kirjastonhoitaja Terhi Laine.</a:t>
            </a:r>
            <a:endParaRPr kumimoji="0" lang="fi-FI" sz="1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2" name="Picture 2">
            <a:extLst>
              <a:ext uri="{FF2B5EF4-FFF2-40B4-BE49-F238E27FC236}">
                <a16:creationId xmlns:a16="http://schemas.microsoft.com/office/drawing/2014/main" id="{DA350D86-1E8C-D493-57BE-9B4A0C48FE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19E39553-41B5-7125-1297-FFDEC33EE0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72" name="Tekstiruutu 71">
            <a:extLst>
              <a:ext uri="{FF2B5EF4-FFF2-40B4-BE49-F238E27FC236}">
                <a16:creationId xmlns:a16="http://schemas.microsoft.com/office/drawing/2014/main" id="{B3ADE4EC-7BCC-6550-8190-73EFF009A564}"/>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3"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85982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a:t>Taivassalo</a:t>
            </a:r>
          </a:p>
        </p:txBody>
      </p:sp>
    </p:spTree>
    <p:extLst>
      <p:ext uri="{BB962C8B-B14F-4D97-AF65-F5344CB8AC3E}">
        <p14:creationId xmlns:p14="http://schemas.microsoft.com/office/powerpoint/2010/main" val="129965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edistää kestävyyttä ja kiertotaloutta kaikessa toiminnassaan</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5753"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913" y="401988"/>
            <a:ext cx="2330030"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18705" y="398463"/>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Taivassalon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52177" y="2123380"/>
            <a:ext cx="583719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kirjastojen palveluita ja tapahtumatuotantoa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Laajennetaan lainattavien esineiden kokoelmaa harkitusti.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aihepiiriin liittyviä tapahtumia (Kasvit kiertoon, poistokirja-askartelupaja, </a:t>
            </a:r>
            <a:r>
              <a:rPr kumimoji="0" lang="fi-FI" sz="1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Blackout</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i-FI" sz="1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Poetry</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–työpaja, asiantuntijapuheenvuorot, esitelmät, kirjailijatapaamiset…)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Tehdään yhteistyötä mm. Marttojen kanssa (esim. puutarhojen marjat ja omenat kiertoon)</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1274" y="2157540"/>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Lainamäärät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Osallistujamäärät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Yhteistyökumppaneiden määrä</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401216"/>
            <a:ext cx="58371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aineistonhankintaa ja kokoelmapolitiikkaa kestävyysteemojen mukaisesti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Laaditaan kestävät hankinta- ja poistoperiaatteet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Kehitetään hankinnan läpinäkyvyyttä kuvaamalla periaatteet asiakkaille ja viestitään niistä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Kiinnitetään huomioita aihepiiriä käsittelevän aineiston hankintaan ja esillepanoon</a:t>
            </a: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6" name="TextBox 15">
            <a:extLst>
              <a:ext uri="{FF2B5EF4-FFF2-40B4-BE49-F238E27FC236}">
                <a16:creationId xmlns:a16="http://schemas.microsoft.com/office/drawing/2014/main" id="{5C1B0F44-9B4D-7EDA-920D-5954ABB1FC6A}"/>
              </a:ext>
            </a:extLst>
          </p:cNvPr>
          <p:cNvSpPr txBox="1"/>
          <p:nvPr/>
        </p:nvSpPr>
        <p:spPr>
          <a:xfrm>
            <a:off x="6084577" y="3272287"/>
            <a:ext cx="1878698"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Laaditaan kriteerit ja noudatetaan niitä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Hankinnan periaatteiden kuvaus ja viestinnän määrä ja tavoittavuus</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8" y="4562024"/>
            <a:ext cx="58371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viestintää kestävyydestä ja kiertotaloudesta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Tunnistetaan kirjaston kestävän kehityksen ja kiertotalouden teot ja viestitään niistä selkeämmin ja tavoitteellisemmin.</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1221" y="4429592"/>
            <a:ext cx="1878698"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Somejulkaisujen tykkäykset</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6" name="Picture 65">
            <a:extLst>
              <a:ext uri="{FF2B5EF4-FFF2-40B4-BE49-F238E27FC236}">
                <a16:creationId xmlns:a16="http://schemas.microsoft.com/office/drawing/2014/main" id="{E8D1621A-67FF-4302-7823-35CB79B88EC7}"/>
              </a:ext>
            </a:extLst>
          </p:cNvPr>
          <p:cNvPicPr>
            <a:picLocks noChangeAspect="1"/>
          </p:cNvPicPr>
          <p:nvPr/>
        </p:nvPicPr>
        <p:blipFill>
          <a:blip r:embed="rId5"/>
          <a:stretch>
            <a:fillRect/>
          </a:stretch>
        </p:blipFill>
        <p:spPr>
          <a:xfrm>
            <a:off x="10103939" y="6099896"/>
            <a:ext cx="1942600" cy="673465"/>
          </a:xfrm>
          <a:prstGeom prst="rect">
            <a:avLst/>
          </a:prstGeom>
        </p:spPr>
      </p:pic>
      <p:pic>
        <p:nvPicPr>
          <p:cNvPr id="67" name="Graphic 48" descr="Checkmark with solid fill">
            <a:extLst>
              <a:ext uri="{FF2B5EF4-FFF2-40B4-BE49-F238E27FC236}">
                <a16:creationId xmlns:a16="http://schemas.microsoft.com/office/drawing/2014/main" id="{88DD8E07-DBBE-4411-BFA5-1564B55FA0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18714" y="2700988"/>
            <a:ext cx="341586" cy="341586"/>
          </a:xfrm>
          <a:prstGeom prst="rect">
            <a:avLst/>
          </a:prstGeom>
        </p:spPr>
      </p:pic>
      <p:pic>
        <p:nvPicPr>
          <p:cNvPr id="68" name="Graphic 48" descr="Checkmark with solid fill">
            <a:extLst>
              <a:ext uri="{FF2B5EF4-FFF2-40B4-BE49-F238E27FC236}">
                <a16:creationId xmlns:a16="http://schemas.microsoft.com/office/drawing/2014/main" id="{5B1587A2-9859-4D67-8C50-155049E8DF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11754" y="3378419"/>
            <a:ext cx="341586" cy="341586"/>
          </a:xfrm>
          <a:prstGeom prst="rect">
            <a:avLst/>
          </a:prstGeom>
        </p:spPr>
      </p:pic>
      <p:pic>
        <p:nvPicPr>
          <p:cNvPr id="69" name="Graphic 48" descr="Checkmark with solid fill">
            <a:extLst>
              <a:ext uri="{FF2B5EF4-FFF2-40B4-BE49-F238E27FC236}">
                <a16:creationId xmlns:a16="http://schemas.microsoft.com/office/drawing/2014/main" id="{F38D5AFC-473A-4CF7-851A-6E8CD52DA2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3407" y="4955620"/>
            <a:ext cx="341586" cy="341586"/>
          </a:xfrm>
          <a:prstGeom prst="rect">
            <a:avLst/>
          </a:prstGeom>
        </p:spPr>
      </p:pic>
      <p:pic>
        <p:nvPicPr>
          <p:cNvPr id="70" name="Graphic 48" descr="Checkmark with solid fill">
            <a:extLst>
              <a:ext uri="{FF2B5EF4-FFF2-40B4-BE49-F238E27FC236}">
                <a16:creationId xmlns:a16="http://schemas.microsoft.com/office/drawing/2014/main" id="{97438D20-EC42-499A-8621-2D6387AB50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10038" y="2141606"/>
            <a:ext cx="341586" cy="341586"/>
          </a:xfrm>
          <a:prstGeom prst="rect">
            <a:avLst/>
          </a:prstGeom>
        </p:spPr>
      </p:pic>
      <p:pic>
        <p:nvPicPr>
          <p:cNvPr id="71" name="Graphic 48" descr="Checkmark with solid fill">
            <a:extLst>
              <a:ext uri="{FF2B5EF4-FFF2-40B4-BE49-F238E27FC236}">
                <a16:creationId xmlns:a16="http://schemas.microsoft.com/office/drawing/2014/main" id="{3481DEEA-E230-49D4-825E-25C9B1FF79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3661" y="3279445"/>
            <a:ext cx="341586" cy="341586"/>
          </a:xfrm>
          <a:prstGeom prst="rect">
            <a:avLst/>
          </a:prstGeom>
        </p:spPr>
      </p:pic>
      <p:pic>
        <p:nvPicPr>
          <p:cNvPr id="72" name="Graphic 48" descr="Checkmark with solid fill">
            <a:extLst>
              <a:ext uri="{FF2B5EF4-FFF2-40B4-BE49-F238E27FC236}">
                <a16:creationId xmlns:a16="http://schemas.microsoft.com/office/drawing/2014/main" id="{0F5A1238-442A-47D1-9A42-99A9B1A261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25542" y="4745297"/>
            <a:ext cx="341586" cy="341586"/>
          </a:xfrm>
          <a:prstGeom prst="rect">
            <a:avLst/>
          </a:prstGeom>
        </p:spPr>
      </p:pic>
      <p:pic>
        <p:nvPicPr>
          <p:cNvPr id="73" name="Graphic 48" descr="Checkmark with solid fill">
            <a:extLst>
              <a:ext uri="{FF2B5EF4-FFF2-40B4-BE49-F238E27FC236}">
                <a16:creationId xmlns:a16="http://schemas.microsoft.com/office/drawing/2014/main" id="{5B7117D2-555A-4BFE-AFB7-7213D79FC4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9552" y="2654800"/>
            <a:ext cx="341586" cy="341586"/>
          </a:xfrm>
          <a:prstGeom prst="rect">
            <a:avLst/>
          </a:prstGeom>
        </p:spPr>
      </p:pic>
      <p:pic>
        <p:nvPicPr>
          <p:cNvPr id="31" name="Picture 2">
            <a:extLst>
              <a:ext uri="{FF2B5EF4-FFF2-40B4-BE49-F238E27FC236}">
                <a16:creationId xmlns:a16="http://schemas.microsoft.com/office/drawing/2014/main" id="{28FC68F0-DBF7-3CC5-2D33-DBEA6DC9D9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52F2E094-58FC-E296-7071-B6C089BE24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57" name="Tekstiruutu 56">
            <a:extLst>
              <a:ext uri="{FF2B5EF4-FFF2-40B4-BE49-F238E27FC236}">
                <a16:creationId xmlns:a16="http://schemas.microsoft.com/office/drawing/2014/main" id="{39D79259-A05B-E11E-4A4A-E89329199CCB}"/>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4"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21253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145899" y="2145575"/>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toimii kaikkien lukutaidon ja aktiivisen kansalaisuuden tukena</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02751" y="400517"/>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Taivassalon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28842" y="2197365"/>
            <a:ext cx="58371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kirjaston palveluita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mediataitokoulutuksia kaikenikäisille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digiopastusta kaikenikäisille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lukutaitoa ja aktiivista kansalaisuutta ylläpitäviä tapahtumia</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96689" y="2167406"/>
            <a:ext cx="1878698"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Koulun ja kirjaston </a:t>
            </a:r>
            <a:r>
              <a:rPr kumimoji="0" lang="fi-FI" sz="105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yhteistyösuunnitel-man</a:t>
            </a: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tavoitteiden toteutuminen</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401216"/>
            <a:ext cx="58371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Ylläpidetään ajantasaisia ja monipuolisia kokoelmia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Ylläpidetään ajantasaisia ja monipuolisia kokoelmia, ja poistetaan erityisesti vanhentunutta tietoa ja painoksia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Hankitaan aineistoa kaikenlaisille lukijoille, useammilla kielillä</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96689" y="3309300"/>
            <a:ext cx="1878698"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Lainausmäärät</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8" y="4562024"/>
            <a:ext cx="583719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a:ea typeface="Verdana"/>
              </a:rPr>
              <a:t>Kehitetään kirjaston viestintää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a:solidFill>
                  <a:prstClr val="black"/>
                </a:solidFill>
                <a:latin typeface="Verdana"/>
                <a:ea typeface="Verdana"/>
              </a:rPr>
              <a:t>Tuodaan</a:t>
            </a:r>
            <a:r>
              <a:rPr kumimoji="0" lang="fi-FI" sz="1200" b="0" i="0" u="none" strike="noStrike" kern="1200" cap="none" spc="0" normalizeH="0" baseline="0" noProof="0">
                <a:ln>
                  <a:noFill/>
                </a:ln>
                <a:solidFill>
                  <a:prstClr val="black"/>
                </a:solidFill>
                <a:effectLst/>
                <a:uLnTx/>
                <a:uFillTx/>
                <a:latin typeface="Verdana"/>
                <a:ea typeface="Verdana"/>
              </a:rPr>
              <a:t> esille monipuolisesti erilaista kirjallisuutta</a:t>
            </a:r>
            <a:endParaRPr lang="fi-FI" sz="1200" b="0" i="0" u="none" strike="noStrike" kern="1200" cap="none" spc="0" normalizeH="0" baseline="0" noProof="0">
              <a:ln>
                <a:noFill/>
              </a:ln>
              <a:solidFill>
                <a:prstClr val="black"/>
              </a:solidFill>
              <a:effectLst/>
              <a:uLnTx/>
              <a:uFillTx/>
              <a:latin typeface="Verdana"/>
              <a:ea typeface="Verdana"/>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a:ea typeface="Verdana"/>
              </a:rPr>
              <a:t>Viestitään lukutaidon hyödyllisyydestä</a:t>
            </a:r>
            <a:endParaRPr lang="fi-FI" sz="1200" b="0" i="0" u="none" strike="noStrike" kern="1200" cap="none" spc="0" normalizeH="0" baseline="0" noProof="0">
              <a:ln>
                <a:noFill/>
              </a:ln>
              <a:solidFill>
                <a:prstClr val="black"/>
              </a:solidFill>
              <a:effectLst/>
              <a:uLnTx/>
              <a:uFillTx/>
              <a:latin typeface="Verdana"/>
              <a:ea typeface="Verdana"/>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a:solidFill>
                  <a:prstClr val="black"/>
                </a:solidFill>
                <a:latin typeface="Verdana"/>
                <a:ea typeface="Verdana"/>
              </a:rPr>
              <a:t>Nostetaan</a:t>
            </a:r>
            <a:r>
              <a:rPr kumimoji="0" lang="fi-FI" sz="1200" b="0" i="0" u="none" strike="noStrike" kern="1200" cap="none" spc="0" normalizeH="0" baseline="0" noProof="0">
                <a:ln>
                  <a:noFill/>
                </a:ln>
                <a:solidFill>
                  <a:prstClr val="black"/>
                </a:solidFill>
                <a:effectLst/>
                <a:uLnTx/>
                <a:uFillTx/>
                <a:latin typeface="Verdana"/>
                <a:ea typeface="Verdana"/>
              </a:rPr>
              <a:t> lukutaitotyö näkyväksi osaksi kirjaston kestävyystyötä</a:t>
            </a:r>
            <a:endParaRPr lang="fi-FI" sz="1200" b="0" i="0" u="none" strike="noStrike" kern="1200" cap="none" spc="0" normalizeH="0" baseline="0" noProof="0">
              <a:ln>
                <a:noFill/>
              </a:ln>
              <a:solidFill>
                <a:prstClr val="black"/>
              </a:solidFill>
              <a:effectLst/>
              <a:uLnTx/>
              <a:uFillTx/>
              <a:latin typeface="Verdana"/>
              <a:ea typeface="Verdana"/>
            </a:endParaRPr>
          </a:p>
          <a:p>
            <a:pPr marL="285750" indent="-285750">
              <a:buFontTx/>
              <a:buChar char="-"/>
              <a:defRPr/>
            </a:pPr>
            <a:r>
              <a:rPr kumimoji="0" lang="fi-FI" sz="1200" b="0" i="0" u="none" strike="noStrike" kern="1200" cap="none" spc="0" normalizeH="0" baseline="0" noProof="0">
                <a:ln>
                  <a:noFill/>
                </a:ln>
                <a:solidFill>
                  <a:prstClr val="black"/>
                </a:solidFill>
                <a:effectLst/>
                <a:uLnTx/>
                <a:uFillTx/>
                <a:latin typeface="Verdana"/>
                <a:ea typeface="Verdana"/>
              </a:rPr>
              <a:t>Viestitään siitä, miten kirjastot edistävät aktiivista kansalaisuutta</a:t>
            </a:r>
            <a:r>
              <a:rPr lang="fi-FI" sz="1200">
                <a:solidFill>
                  <a:prstClr val="black"/>
                </a:solidFill>
                <a:latin typeface="Verdana"/>
                <a:ea typeface="Verdana"/>
              </a:rPr>
              <a:t> </a:t>
            </a:r>
            <a:endParaRPr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500802AA-7412-06D3-7184-A5619C570E45}"/>
              </a:ext>
            </a:extLst>
          </p:cNvPr>
          <p:cNvSpPr txBox="1"/>
          <p:nvPr/>
        </p:nvSpPr>
        <p:spPr>
          <a:xfrm>
            <a:off x="6101832" y="4432328"/>
            <a:ext cx="1878698"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Sometykkäysten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13095" y="2729826"/>
            <a:ext cx="341586" cy="341586"/>
          </a:xfrm>
          <a:prstGeom prst="rect">
            <a:avLst/>
          </a:prstGeom>
        </p:spPr>
      </p:pic>
      <p:pic>
        <p:nvPicPr>
          <p:cNvPr id="66" name="Picture 65">
            <a:extLst>
              <a:ext uri="{FF2B5EF4-FFF2-40B4-BE49-F238E27FC236}">
                <a16:creationId xmlns:a16="http://schemas.microsoft.com/office/drawing/2014/main" id="{E8D1621A-67FF-4302-7823-35CB79B88EC7}"/>
              </a:ext>
            </a:extLst>
          </p:cNvPr>
          <p:cNvPicPr>
            <a:picLocks noChangeAspect="1"/>
          </p:cNvPicPr>
          <p:nvPr/>
        </p:nvPicPr>
        <p:blipFill>
          <a:blip r:embed="rId7"/>
          <a:stretch>
            <a:fillRect/>
          </a:stretch>
        </p:blipFill>
        <p:spPr>
          <a:xfrm>
            <a:off x="10103939" y="6099896"/>
            <a:ext cx="1942600" cy="673465"/>
          </a:xfrm>
          <a:prstGeom prst="rect">
            <a:avLst/>
          </a:prstGeom>
        </p:spPr>
      </p:pic>
      <p:pic>
        <p:nvPicPr>
          <p:cNvPr id="67" name="Graphic 48" descr="Checkmark with solid fill">
            <a:extLst>
              <a:ext uri="{FF2B5EF4-FFF2-40B4-BE49-F238E27FC236}">
                <a16:creationId xmlns:a16="http://schemas.microsoft.com/office/drawing/2014/main" id="{3BE583F6-04E1-4DF9-A656-4CCDEB9D7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032" y="3822234"/>
            <a:ext cx="341586" cy="341586"/>
          </a:xfrm>
          <a:prstGeom prst="rect">
            <a:avLst/>
          </a:prstGeom>
        </p:spPr>
      </p:pic>
      <p:pic>
        <p:nvPicPr>
          <p:cNvPr id="68" name="Graphic 48" descr="Checkmark with solid fill">
            <a:extLst>
              <a:ext uri="{FF2B5EF4-FFF2-40B4-BE49-F238E27FC236}">
                <a16:creationId xmlns:a16="http://schemas.microsoft.com/office/drawing/2014/main" id="{8D918EB8-BB50-4C06-B536-4948D8ECB9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9108" y="4983444"/>
            <a:ext cx="341586" cy="341586"/>
          </a:xfrm>
          <a:prstGeom prst="rect">
            <a:avLst/>
          </a:prstGeom>
        </p:spPr>
      </p:pic>
      <p:pic>
        <p:nvPicPr>
          <p:cNvPr id="69" name="Graphic 48" descr="Checkmark with solid fill">
            <a:extLst>
              <a:ext uri="{FF2B5EF4-FFF2-40B4-BE49-F238E27FC236}">
                <a16:creationId xmlns:a16="http://schemas.microsoft.com/office/drawing/2014/main" id="{E23D5C87-C987-48B4-99AF-CD5FE49CF6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1417" y="2145575"/>
            <a:ext cx="341586" cy="341586"/>
          </a:xfrm>
          <a:prstGeom prst="rect">
            <a:avLst/>
          </a:prstGeom>
        </p:spPr>
      </p:pic>
      <p:pic>
        <p:nvPicPr>
          <p:cNvPr id="70" name="Graphic 48" descr="Checkmark with solid fill">
            <a:extLst>
              <a:ext uri="{FF2B5EF4-FFF2-40B4-BE49-F238E27FC236}">
                <a16:creationId xmlns:a16="http://schemas.microsoft.com/office/drawing/2014/main" id="{778C369B-B191-40E0-8F4B-5FCC78E826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4426" y="3300288"/>
            <a:ext cx="341586" cy="341586"/>
          </a:xfrm>
          <a:prstGeom prst="rect">
            <a:avLst/>
          </a:prstGeom>
        </p:spPr>
      </p:pic>
      <p:pic>
        <p:nvPicPr>
          <p:cNvPr id="71" name="Graphic 48" descr="Checkmark with solid fill">
            <a:extLst>
              <a:ext uri="{FF2B5EF4-FFF2-40B4-BE49-F238E27FC236}">
                <a16:creationId xmlns:a16="http://schemas.microsoft.com/office/drawing/2014/main" id="{4C543DC5-FAEB-4BFC-ADDC-29E64C73C8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9556" y="4977854"/>
            <a:ext cx="341586" cy="341586"/>
          </a:xfrm>
          <a:prstGeom prst="rect">
            <a:avLst/>
          </a:prstGeom>
        </p:spPr>
      </p:pic>
      <p:pic>
        <p:nvPicPr>
          <p:cNvPr id="11" name="Picture 2">
            <a:extLst>
              <a:ext uri="{FF2B5EF4-FFF2-40B4-BE49-F238E27FC236}">
                <a16:creationId xmlns:a16="http://schemas.microsoft.com/office/drawing/2014/main" id="{6C4DC045-1E9B-0A54-29DB-AAD2A45EF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FCDDFFB6-72CA-58DF-49AF-5B9D4A223A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57" name="Tekstiruutu 56">
            <a:extLst>
              <a:ext uri="{FF2B5EF4-FFF2-40B4-BE49-F238E27FC236}">
                <a16:creationId xmlns:a16="http://schemas.microsoft.com/office/drawing/2014/main" id="{980C59FC-1A54-57A9-6F36-A00C0E87C9D4}"/>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2"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41784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toimii yhdenvertaisuuden turvasatamana </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81432" y="391347"/>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Taivassalon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63131" y="2164411"/>
            <a:ext cx="58371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kirjaston palveluja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Tapahtumatuotannossa huomioidaan eri ihmis- ja ikäryhmät mahdollisimman monipuolisesti</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yhdenvertaisuuskoulutusta </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1475" y="2168825"/>
            <a:ext cx="1878698"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 ja laatu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95801" y="3296357"/>
            <a:ext cx="5837199"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kirjaston tiloja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Kirjaston tilojen ja kokoelmien saavutettavuudesta huolehditaan käynnissä olevien muutostöiden yhteydessä.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Kalusteiden hankinnoissa huomioidaan mahdollisuus tilojen muunneltavuudelle, jolloin tilassa voi järjestää monimuotoista toimintaa monenlaisille ihmisille.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Laaditaan turvallisemman tilan periaatteet ja pidetään niistä meteliä. </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1949" y="3296356"/>
            <a:ext cx="1986114"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Kävijämäärät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 ja laatu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Yhteistyökumppa-neiden</a:t>
            </a: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määrä ja laatu</a:t>
            </a:r>
          </a:p>
        </p:txBody>
      </p:sp>
      <p:sp>
        <p:nvSpPr>
          <p:cNvPr id="17" name="TextBox 16">
            <a:extLst>
              <a:ext uri="{FF2B5EF4-FFF2-40B4-BE49-F238E27FC236}">
                <a16:creationId xmlns:a16="http://schemas.microsoft.com/office/drawing/2014/main" id="{3219DAD5-0A2B-F16C-B35E-9F1D6ED333E6}"/>
              </a:ext>
            </a:extLst>
          </p:cNvPr>
          <p:cNvSpPr txBox="1"/>
          <p:nvPr/>
        </p:nvSpPr>
        <p:spPr>
          <a:xfrm>
            <a:off x="92431" y="4476526"/>
            <a:ext cx="5837199"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Huomioidaan yhdenvertaisuus kokoelmien kehittämisessä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Panostetaan kokoelmien ajantasaisuuteen ja monipuolisuuteen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Viestitään selkeästi siitä, että pienessä kirjastossa ei voi olla kaikkea kaikille, mutta että Vaski-kuljetukset toimivat.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Muistutetaan asiakkaita hankintaehdotusten tekemisestä.</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0501" y="4440215"/>
            <a:ext cx="1878698"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Lainausmäärät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Hankintaehdotusten määrä</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997" y="4962120"/>
            <a:ext cx="341586" cy="341586"/>
          </a:xfrm>
          <a:prstGeom prst="rect">
            <a:avLst/>
          </a:prstGeom>
        </p:spPr>
      </p:pic>
      <p:pic>
        <p:nvPicPr>
          <p:cNvPr id="66" name="Picture 65">
            <a:extLst>
              <a:ext uri="{FF2B5EF4-FFF2-40B4-BE49-F238E27FC236}">
                <a16:creationId xmlns:a16="http://schemas.microsoft.com/office/drawing/2014/main" id="{E8D1621A-67FF-4302-7823-35CB79B88EC7}"/>
              </a:ext>
            </a:extLst>
          </p:cNvPr>
          <p:cNvPicPr>
            <a:picLocks noChangeAspect="1"/>
          </p:cNvPicPr>
          <p:nvPr/>
        </p:nvPicPr>
        <p:blipFill>
          <a:blip r:embed="rId7"/>
          <a:stretch>
            <a:fillRect/>
          </a:stretch>
        </p:blipFill>
        <p:spPr>
          <a:xfrm>
            <a:off x="10103939" y="6099896"/>
            <a:ext cx="1942600" cy="673465"/>
          </a:xfrm>
          <a:prstGeom prst="rect">
            <a:avLst/>
          </a:prstGeom>
        </p:spPr>
      </p:pic>
      <p:pic>
        <p:nvPicPr>
          <p:cNvPr id="67" name="Graphic 48" descr="Checkmark with solid fill">
            <a:extLst>
              <a:ext uri="{FF2B5EF4-FFF2-40B4-BE49-F238E27FC236}">
                <a16:creationId xmlns:a16="http://schemas.microsoft.com/office/drawing/2014/main" id="{005B1D35-9EE2-463F-BEB6-53C7F39560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13095" y="2729826"/>
            <a:ext cx="341586" cy="341586"/>
          </a:xfrm>
          <a:prstGeom prst="rect">
            <a:avLst/>
          </a:prstGeom>
        </p:spPr>
      </p:pic>
      <p:pic>
        <p:nvPicPr>
          <p:cNvPr id="68" name="Graphic 48" descr="Checkmark with solid fill">
            <a:extLst>
              <a:ext uri="{FF2B5EF4-FFF2-40B4-BE49-F238E27FC236}">
                <a16:creationId xmlns:a16="http://schemas.microsoft.com/office/drawing/2014/main" id="{CA8113E8-6A8C-4923-BA06-D6BC90215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3814376"/>
            <a:ext cx="341586" cy="341586"/>
          </a:xfrm>
          <a:prstGeom prst="rect">
            <a:avLst/>
          </a:prstGeom>
        </p:spPr>
      </p:pic>
      <p:pic>
        <p:nvPicPr>
          <p:cNvPr id="69" name="Graphic 48" descr="Checkmark with solid fill">
            <a:extLst>
              <a:ext uri="{FF2B5EF4-FFF2-40B4-BE49-F238E27FC236}">
                <a16:creationId xmlns:a16="http://schemas.microsoft.com/office/drawing/2014/main" id="{9D0F809D-46E0-4B32-9D8E-9B29BAD230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4664" y="4423131"/>
            <a:ext cx="341586" cy="341586"/>
          </a:xfrm>
          <a:prstGeom prst="rect">
            <a:avLst/>
          </a:prstGeom>
        </p:spPr>
      </p:pic>
      <p:pic>
        <p:nvPicPr>
          <p:cNvPr id="70" name="Graphic 48" descr="Checkmark with solid fill">
            <a:extLst>
              <a:ext uri="{FF2B5EF4-FFF2-40B4-BE49-F238E27FC236}">
                <a16:creationId xmlns:a16="http://schemas.microsoft.com/office/drawing/2014/main" id="{7A99B861-71A2-45FB-A708-A948BE2F2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038" y="3534484"/>
            <a:ext cx="341586" cy="341586"/>
          </a:xfrm>
          <a:prstGeom prst="rect">
            <a:avLst/>
          </a:prstGeom>
        </p:spPr>
      </p:pic>
      <p:pic>
        <p:nvPicPr>
          <p:cNvPr id="71" name="Graphic 48" descr="Checkmark with solid fill">
            <a:extLst>
              <a:ext uri="{FF2B5EF4-FFF2-40B4-BE49-F238E27FC236}">
                <a16:creationId xmlns:a16="http://schemas.microsoft.com/office/drawing/2014/main" id="{4986FBEB-5709-4B0E-AB34-1B302ADA90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4807" y="3286047"/>
            <a:ext cx="341586" cy="341586"/>
          </a:xfrm>
          <a:prstGeom prst="rect">
            <a:avLst/>
          </a:prstGeom>
        </p:spPr>
      </p:pic>
      <p:pic>
        <p:nvPicPr>
          <p:cNvPr id="72" name="Graphic 48" descr="Checkmark with solid fill">
            <a:extLst>
              <a:ext uri="{FF2B5EF4-FFF2-40B4-BE49-F238E27FC236}">
                <a16:creationId xmlns:a16="http://schemas.microsoft.com/office/drawing/2014/main" id="{A7ACED7E-81CD-47AE-A282-E1A38B0FAF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3283" y="2149154"/>
            <a:ext cx="341586" cy="341586"/>
          </a:xfrm>
          <a:prstGeom prst="rect">
            <a:avLst/>
          </a:prstGeom>
        </p:spPr>
      </p:pic>
      <p:pic>
        <p:nvPicPr>
          <p:cNvPr id="11" name="Picture 2">
            <a:extLst>
              <a:ext uri="{FF2B5EF4-FFF2-40B4-BE49-F238E27FC236}">
                <a16:creationId xmlns:a16="http://schemas.microsoft.com/office/drawing/2014/main" id="{5DD660BC-05D9-1DE5-EC8A-7C25AD48EB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132246BB-7C3B-2081-A652-5671E4A29A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57" name="Tekstiruutu 56">
            <a:extLst>
              <a:ext uri="{FF2B5EF4-FFF2-40B4-BE49-F238E27FC236}">
                <a16:creationId xmlns:a16="http://schemas.microsoft.com/office/drawing/2014/main" id="{ABC8F402-D980-1A9A-D4F5-4A1CC9AD664F}"/>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3"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96928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a:t>Kemiönsaari</a:t>
            </a:r>
          </a:p>
        </p:txBody>
      </p:sp>
    </p:spTree>
    <p:extLst>
      <p:ext uri="{BB962C8B-B14F-4D97-AF65-F5344CB8AC3E}">
        <p14:creationId xmlns:p14="http://schemas.microsoft.com/office/powerpoint/2010/main" val="66645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a:t>Turku</a:t>
            </a:r>
          </a:p>
        </p:txBody>
      </p:sp>
    </p:spTree>
    <p:extLst>
      <p:ext uri="{BB962C8B-B14F-4D97-AF65-F5344CB8AC3E}">
        <p14:creationId xmlns:p14="http://schemas.microsoft.com/office/powerpoint/2010/main" val="203310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233304"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fi-FI" b="1" dirty="0">
                <a:solidFill>
                  <a:schemeClr val="tx1"/>
                </a:solidFill>
                <a:latin typeface="Verdana"/>
                <a:ea typeface="Verdana"/>
              </a:rPr>
              <a:t>Kirjasto tukee lukutaitoa ja lukemisen kulttuuria.</a:t>
            </a:r>
            <a:endParaRPr lang="fi-FI">
              <a:solidFill>
                <a:schemeClr val="tx1"/>
              </a:solidFill>
              <a:latin typeface="Verdana" panose="020B0604030504040204" pitchFamily="34" charset="0"/>
              <a:ea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endParaRPr>
          </a:p>
        </p:txBody>
      </p:sp>
      <p:sp>
        <p:nvSpPr>
          <p:cNvPr id="28"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1"/>
            <a:ext cx="3003774" cy="1143101"/>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fi-FI" sz="1400" b="1" i="0" u="none" strike="noStrike" kern="1200" cap="none" spc="0" normalizeH="0" baseline="0" noProof="0" dirty="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04890" y="1622106"/>
            <a:ext cx="2615935" cy="523220"/>
          </a:xfrm>
          <a:prstGeom prst="rect">
            <a:avLst/>
          </a:prstGeom>
          <a:noFill/>
        </p:spPr>
        <p:txBody>
          <a:bodyPr wrap="square" lIns="91440" tIns="45720" rIns="91440" bIns="45720" rtlCol="0" anchor="t">
            <a:spAutoFit/>
          </a:bodyPr>
          <a:lstStyle/>
          <a:p>
            <a:pPr>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r>
              <a:rPr lang="fi-FI" sz="1400">
                <a:solidFill>
                  <a:srgbClr val="83C9F0"/>
                </a:solidFill>
                <a:latin typeface="Verdana"/>
              </a:rPr>
              <a:t> JA </a:t>
            </a:r>
            <a:endParaRPr lang="fi-FI" sz="800">
              <a:solidFill>
                <a:srgbClr val="83C9F0"/>
              </a:solidFill>
              <a:latin typeface="Verdana"/>
            </a:endParaRPr>
          </a:p>
          <a:p>
            <a:pPr>
              <a:defRPr/>
            </a:pPr>
            <a:r>
              <a:rPr lang="fi-FI" sz="1400">
                <a:solidFill>
                  <a:srgbClr val="83C9F0"/>
                </a:solidFill>
                <a:latin typeface="Verdana"/>
              </a:rPr>
              <a:t>VASTUUTAHO</a:t>
            </a:r>
            <a:endParaRPr lang="fi-FI" sz="800" b="0" i="0" u="none" strike="noStrike" kern="1200" cap="none" spc="0" normalizeH="0" baseline="0" noProof="0">
              <a:ln>
                <a:noFill/>
              </a:ln>
              <a:solidFill>
                <a:srgbClr val="83C9F0"/>
              </a:solidFill>
              <a:effectLst/>
              <a:uLnTx/>
              <a:uFillTx/>
              <a:latin typeface="Verdana"/>
              <a:ea typeface="Verdana"/>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88934" y="401988"/>
            <a:ext cx="2342009"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620329" y="542488"/>
            <a:ext cx="2773177" cy="461665"/>
          </a:xfrm>
          <a:prstGeom prst="rect">
            <a:avLst/>
          </a:prstGeom>
          <a:noFill/>
        </p:spPr>
        <p:txBody>
          <a:bodyPr wrap="square" lIns="91440" tIns="45720" rIns="91440" bIns="45720" rtlCol="0" anchor="t">
            <a:spAutoFit/>
          </a:bodyPr>
          <a:lstStyle/>
          <a:p>
            <a:r>
              <a:rPr lang="fi-FI" sz="1200">
                <a:latin typeface="Verdana"/>
                <a:ea typeface="Verdana"/>
              </a:rPr>
              <a:t>Yhdenvertaisuus: Riippumatta </a:t>
            </a:r>
            <a:endParaRPr lang="fi-FI">
              <a:latin typeface="Verdana"/>
              <a:ea typeface="Verdana"/>
            </a:endParaRPr>
          </a:p>
          <a:p>
            <a:r>
              <a:rPr lang="fi-FI" sz="1200">
                <a:latin typeface="Verdana"/>
                <a:ea typeface="Verdana"/>
              </a:rPr>
              <a:t>siitä, kuka olet</a:t>
            </a:r>
            <a:endParaRPr lang="fi-FI">
              <a:latin typeface="Verdana"/>
              <a:ea typeface="Verdana"/>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88355" y="436337"/>
            <a:ext cx="1830861" cy="938719"/>
          </a:xfrm>
          <a:prstGeom prst="rect">
            <a:avLst/>
          </a:prstGeom>
          <a:noFill/>
        </p:spPr>
        <p:txBody>
          <a:bodyPr wrap="square" lIns="91440" tIns="45720" rIns="91440" bIns="45720" rtlCol="0" anchor="t">
            <a:spAutoFit/>
          </a:bodyPr>
          <a:lstStyle/>
          <a:p>
            <a:r>
              <a:rPr lang="fi-FI" sz="1100" b="1" dirty="0">
                <a:latin typeface="Verdana"/>
                <a:ea typeface="Verdana"/>
              </a:rPr>
              <a:t>Turun kirjasto</a:t>
            </a:r>
          </a:p>
          <a:p>
            <a:endParaRPr lang="fi-FI" sz="1100" b="1" dirty="0">
              <a:latin typeface="Verdana"/>
              <a:ea typeface="Verdana"/>
            </a:endParaRPr>
          </a:p>
          <a:p>
            <a:r>
              <a:rPr lang="fi-FI" sz="1100" dirty="0">
                <a:latin typeface="Verdana"/>
                <a:ea typeface="Verdana"/>
              </a:rPr>
              <a:t>Vastuuhenkilöt Kaisa </a:t>
            </a:r>
            <a:r>
              <a:rPr lang="fi-FI" sz="1100" err="1">
                <a:latin typeface="Verdana"/>
                <a:ea typeface="Verdana"/>
              </a:rPr>
              <a:t>Hypén</a:t>
            </a:r>
            <a:r>
              <a:rPr lang="fi-FI" sz="1100" dirty="0">
                <a:latin typeface="Verdana"/>
                <a:ea typeface="Verdana"/>
              </a:rPr>
              <a:t> ja Rebekka </a:t>
            </a:r>
            <a:r>
              <a:rPr lang="fi-FI" sz="1100" err="1">
                <a:latin typeface="Verdana"/>
                <a:ea typeface="Verdana"/>
              </a:rPr>
              <a:t>Pilppula</a:t>
            </a:r>
            <a:endParaRPr lang="fi-FI" sz="1100">
              <a:latin typeface="Verdana"/>
              <a:ea typeface="Verdana"/>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145899" y="2265108"/>
            <a:ext cx="5837199" cy="830997"/>
          </a:xfrm>
          <a:prstGeom prst="rect">
            <a:avLst/>
          </a:prstGeom>
          <a:noFill/>
        </p:spPr>
        <p:txBody>
          <a:bodyPr wrap="square" lIns="91440" tIns="45720" rIns="91440" bIns="45720" rtlCol="0" anchor="t">
            <a:spAutoFit/>
          </a:bodyPr>
          <a:lstStyle/>
          <a:p>
            <a:r>
              <a:rPr lang="fi-FI" sz="1200" b="1">
                <a:latin typeface="Verdana"/>
                <a:ea typeface="Verdana"/>
              </a:rPr>
              <a:t>Hankinta</a:t>
            </a:r>
          </a:p>
          <a:p>
            <a:endParaRPr lang="fi-FI" sz="1200">
              <a:latin typeface="Verdana"/>
              <a:ea typeface="Verdana"/>
            </a:endParaRPr>
          </a:p>
          <a:p>
            <a:r>
              <a:rPr lang="fi-FI" sz="1200">
                <a:latin typeface="Verdana"/>
                <a:ea typeface="Verdana"/>
              </a:rPr>
              <a:t>Kirjastoon hankitaan suunnitelmallisesti aineistoa eri kielillä ja hankintojen toteutumista seurataan.</a:t>
            </a:r>
            <a:endParaRPr lang="fi-FI">
              <a:latin typeface="Verdana"/>
              <a:ea typeface="Verdana"/>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77531" y="2169731"/>
            <a:ext cx="1878698" cy="1015663"/>
          </a:xfrm>
          <a:prstGeom prst="rect">
            <a:avLst/>
          </a:prstGeom>
          <a:noFill/>
        </p:spPr>
        <p:txBody>
          <a:bodyPr wrap="square" lIns="91440" tIns="45720" rIns="91440" bIns="45720" rtlCol="0" anchor="t">
            <a:spAutoFit/>
          </a:bodyPr>
          <a:lstStyle/>
          <a:p>
            <a:pPr marL="171450" indent="-171450">
              <a:buFont typeface="Arial"/>
              <a:buChar char="•"/>
            </a:pPr>
            <a:r>
              <a:rPr lang="fi-FI" sz="1200">
                <a:latin typeface="Verdana"/>
                <a:ea typeface="Verdana"/>
              </a:rPr>
              <a:t>Vastuuvalitsijoiden tekemä laadullinen seuranta/ Kaisa </a:t>
            </a:r>
            <a:r>
              <a:rPr lang="fi-FI" sz="1200" err="1">
                <a:latin typeface="Verdana"/>
                <a:ea typeface="Verdana"/>
              </a:rPr>
              <a:t>Hypén</a:t>
            </a:r>
            <a:endParaRPr lang="fi-FI" sz="1200">
              <a:latin typeface="Verdana" panose="020B0604030504040204" pitchFamily="34" charset="0"/>
              <a:ea typeface="Verdana" panose="020B0604030504040204" pitchFamily="34" charset="0"/>
            </a:endParaRPr>
          </a:p>
          <a:p>
            <a:r>
              <a:rPr lang="fi-FI" sz="1200">
                <a:latin typeface="Verdana" panose="020B0604030504040204" pitchFamily="34" charset="0"/>
                <a:ea typeface="Verdana" panose="020B0604030504040204" pitchFamily="34" charset="0"/>
              </a:rPr>
              <a:t> </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403343"/>
            <a:ext cx="5837199" cy="830997"/>
          </a:xfrm>
          <a:prstGeom prst="rect">
            <a:avLst/>
          </a:prstGeom>
          <a:noFill/>
        </p:spPr>
        <p:txBody>
          <a:bodyPr wrap="square" lIns="91440" tIns="45720" rIns="91440" bIns="45720" rtlCol="0" anchor="t">
            <a:spAutoFit/>
          </a:bodyPr>
          <a:lstStyle/>
          <a:p>
            <a:r>
              <a:rPr lang="fi-FI" sz="1200" b="1">
                <a:latin typeface="Verdana"/>
                <a:ea typeface="Verdana"/>
              </a:rPr>
              <a:t>Monilukutaitoon liittyvät tapahtumat</a:t>
            </a:r>
          </a:p>
          <a:p>
            <a:endParaRPr lang="fi-FI" sz="1200">
              <a:latin typeface="Verdana"/>
              <a:ea typeface="Verdana"/>
            </a:endParaRPr>
          </a:p>
          <a:p>
            <a:r>
              <a:rPr lang="fi-FI" sz="1200">
                <a:latin typeface="Verdana"/>
                <a:ea typeface="Verdana"/>
              </a:rPr>
              <a:t>Kirjasto järjestää monilukutaitoon liittyviä opastuksia ja tapahtumia kaikenikäisille.</a:t>
            </a:r>
            <a:endParaRPr lang="fi-FI">
              <a:latin typeface="Verdana"/>
              <a:ea typeface="Verdana"/>
            </a:endParaRPr>
          </a:p>
        </p:txBody>
      </p:sp>
      <p:sp>
        <p:nvSpPr>
          <p:cNvPr id="16" name="TextBox 15">
            <a:extLst>
              <a:ext uri="{FF2B5EF4-FFF2-40B4-BE49-F238E27FC236}">
                <a16:creationId xmlns:a16="http://schemas.microsoft.com/office/drawing/2014/main" id="{5C1B0F44-9B4D-7EDA-920D-5954ABB1FC6A}"/>
              </a:ext>
            </a:extLst>
          </p:cNvPr>
          <p:cNvSpPr txBox="1"/>
          <p:nvPr/>
        </p:nvSpPr>
        <p:spPr>
          <a:xfrm>
            <a:off x="6075502" y="3319046"/>
            <a:ext cx="1897058"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a:latin typeface="Verdana"/>
                <a:ea typeface="Verdana"/>
              </a:rPr>
              <a:t>Tapahtumien määrä /Rebekka </a:t>
            </a:r>
            <a:r>
              <a:rPr lang="fi-FI" sz="1200" err="1">
                <a:latin typeface="Verdana"/>
                <a:ea typeface="Verdana"/>
              </a:rPr>
              <a:t>Pilppula</a:t>
            </a:r>
            <a:endParaRPr lang="fi-FI" sz="1200">
              <a:latin typeface="Verdana"/>
              <a:ea typeface="Verdana"/>
            </a:endParaRPr>
          </a:p>
          <a:p>
            <a:pPr marL="171450" indent="-171450">
              <a:buFont typeface="Arial" panose="020B0604020202020204" pitchFamily="34" charset="0"/>
              <a:buChar char="•"/>
            </a:pPr>
            <a:r>
              <a:rPr lang="fi-FI" sz="1200">
                <a:latin typeface="Verdana"/>
                <a:ea typeface="Verdana"/>
              </a:rPr>
              <a:t>Käyttäjäkoulutusten määrä /Rebekka </a:t>
            </a:r>
            <a:r>
              <a:rPr lang="fi-FI" sz="1200" err="1">
                <a:latin typeface="Verdana"/>
                <a:ea typeface="Verdana"/>
              </a:rPr>
              <a:t>Pilppula</a:t>
            </a:r>
            <a:endParaRPr lang="fi-FI" sz="1200">
              <a:latin typeface="Verdana"/>
              <a:ea typeface="Verdana"/>
            </a:endParaRPr>
          </a:p>
          <a:p>
            <a:pPr marL="285750" indent="-285750">
              <a:buFont typeface="Arial" panose="020B0604020202020204" pitchFamily="34" charset="0"/>
              <a:buChar char="•"/>
            </a:pPr>
            <a:endParaRPr lang="fi-FI" sz="120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8" y="4541418"/>
            <a:ext cx="5837199" cy="1015663"/>
          </a:xfrm>
          <a:prstGeom prst="rect">
            <a:avLst/>
          </a:prstGeom>
          <a:noFill/>
        </p:spPr>
        <p:txBody>
          <a:bodyPr wrap="square" lIns="91440" tIns="45720" rIns="91440" bIns="45720" rtlCol="0" anchor="t">
            <a:spAutoFit/>
          </a:bodyPr>
          <a:lstStyle/>
          <a:p>
            <a:r>
              <a:rPr lang="fi-FI" sz="1200" b="1">
                <a:latin typeface="Verdana"/>
                <a:ea typeface="Verdana"/>
              </a:rPr>
              <a:t>Kirjallisuuden esitteleminen monipuolisesti</a:t>
            </a:r>
          </a:p>
          <a:p>
            <a:endParaRPr lang="fi-FI" sz="1200">
              <a:latin typeface="Verdana"/>
              <a:ea typeface="Verdana"/>
            </a:endParaRPr>
          </a:p>
          <a:p>
            <a:r>
              <a:rPr lang="fi-FI" sz="1200">
                <a:latin typeface="Verdana"/>
                <a:ea typeface="Verdana"/>
              </a:rPr>
              <a:t>Tuodaan esille monipuolisesti erilaista kirjallisuutta esimerkiksi aineistonostojen, viestinnän ja tapahtumien keinoin.</a:t>
            </a:r>
            <a:endParaRPr lang="fi-FI">
              <a:latin typeface="Verdana"/>
              <a:ea typeface="Verdana"/>
            </a:endParaRPr>
          </a:p>
          <a:p>
            <a:endParaRPr lang="fi-FI" sz="120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500802AA-7412-06D3-7184-A5619C570E45}"/>
              </a:ext>
            </a:extLst>
          </p:cNvPr>
          <p:cNvSpPr txBox="1"/>
          <p:nvPr/>
        </p:nvSpPr>
        <p:spPr>
          <a:xfrm>
            <a:off x="6102280" y="4441328"/>
            <a:ext cx="1878698" cy="138499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a:latin typeface="Verdana"/>
                <a:ea typeface="Verdana"/>
              </a:rPr>
              <a:t>Kirjallisuuden lainauksen suhde hankintaan, tavoite, että pysyy vähintään ennallaan /Rebekka </a:t>
            </a:r>
            <a:r>
              <a:rPr lang="fi-FI" sz="1200" err="1">
                <a:latin typeface="Verdana"/>
                <a:ea typeface="Verdana"/>
              </a:rPr>
              <a:t>Pilppula</a:t>
            </a:r>
            <a:endParaRPr lang="fi-FI" sz="1200"/>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9" name="Graphic 68" descr="Checkmark with solid fill">
            <a:extLst>
              <a:ext uri="{FF2B5EF4-FFF2-40B4-BE49-F238E27FC236}">
                <a16:creationId xmlns:a16="http://schemas.microsoft.com/office/drawing/2014/main" id="{B977B37C-B0AA-917B-9F42-19BD30206D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0093" y="2668118"/>
            <a:ext cx="341586" cy="341586"/>
          </a:xfrm>
          <a:prstGeom prst="rect">
            <a:avLst/>
          </a:prstGeom>
        </p:spPr>
      </p:pic>
      <p:pic>
        <p:nvPicPr>
          <p:cNvPr id="70" name="Graphic 69" descr="Checkmark with solid fill">
            <a:extLst>
              <a:ext uri="{FF2B5EF4-FFF2-40B4-BE49-F238E27FC236}">
                <a16:creationId xmlns:a16="http://schemas.microsoft.com/office/drawing/2014/main" id="{B8C66D79-7032-4B2C-3BDA-EB63FA7A76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9108" y="2218222"/>
            <a:ext cx="341586" cy="341586"/>
          </a:xfrm>
          <a:prstGeom prst="rect">
            <a:avLst/>
          </a:prstGeom>
        </p:spPr>
      </p:pic>
      <p:pic>
        <p:nvPicPr>
          <p:cNvPr id="71" name="Graphic 70" descr="Checkmark with solid fill">
            <a:extLst>
              <a:ext uri="{FF2B5EF4-FFF2-40B4-BE49-F238E27FC236}">
                <a16:creationId xmlns:a16="http://schemas.microsoft.com/office/drawing/2014/main" id="{DE304146-911F-82E7-04E2-C748D96C38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915" y="2104422"/>
            <a:ext cx="341586" cy="341586"/>
          </a:xfrm>
          <a:prstGeom prst="rect">
            <a:avLst/>
          </a:prstGeom>
        </p:spPr>
      </p:pic>
      <p:pic>
        <p:nvPicPr>
          <p:cNvPr id="72" name="Graphic 71" descr="Checkmark with solid fill">
            <a:extLst>
              <a:ext uri="{FF2B5EF4-FFF2-40B4-BE49-F238E27FC236}">
                <a16:creationId xmlns:a16="http://schemas.microsoft.com/office/drawing/2014/main" id="{D635FE67-F8C1-66BA-0471-859178753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7814" y="4458072"/>
            <a:ext cx="341586" cy="341586"/>
          </a:xfrm>
          <a:prstGeom prst="rect">
            <a:avLst/>
          </a:prstGeom>
        </p:spPr>
      </p:pic>
      <p:pic>
        <p:nvPicPr>
          <p:cNvPr id="31" name="Graphic 71" descr="Checkmark with solid fill">
            <a:extLst>
              <a:ext uri="{FF2B5EF4-FFF2-40B4-BE49-F238E27FC236}">
                <a16:creationId xmlns:a16="http://schemas.microsoft.com/office/drawing/2014/main" id="{124E3FE5-0ABF-65C0-0B4E-CFD2D5D058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4307" y="3845338"/>
            <a:ext cx="341586" cy="341586"/>
          </a:xfrm>
          <a:prstGeom prst="rect">
            <a:avLst/>
          </a:prstGeom>
        </p:spPr>
      </p:pic>
      <p:pic>
        <p:nvPicPr>
          <p:cNvPr id="49" name="Graphic 71" descr="Checkmark with solid fill">
            <a:extLst>
              <a:ext uri="{FF2B5EF4-FFF2-40B4-BE49-F238E27FC236}">
                <a16:creationId xmlns:a16="http://schemas.microsoft.com/office/drawing/2014/main" id="{D9C5D8FB-9952-6CF6-FB9F-9B341FC1BF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0905" y="4982566"/>
            <a:ext cx="341586" cy="341586"/>
          </a:xfrm>
          <a:prstGeom prst="rect">
            <a:avLst/>
          </a:prstGeom>
        </p:spPr>
      </p:pic>
      <p:pic>
        <p:nvPicPr>
          <p:cNvPr id="57" name="Graphic 71" descr="Checkmark with solid fill">
            <a:extLst>
              <a:ext uri="{FF2B5EF4-FFF2-40B4-BE49-F238E27FC236}">
                <a16:creationId xmlns:a16="http://schemas.microsoft.com/office/drawing/2014/main" id="{89CA4CED-291C-A939-AE00-86A1451295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8125" y="3270540"/>
            <a:ext cx="341586" cy="341586"/>
          </a:xfrm>
          <a:prstGeom prst="rect">
            <a:avLst/>
          </a:prstGeom>
        </p:spPr>
      </p:pic>
      <p:pic>
        <p:nvPicPr>
          <p:cNvPr id="73" name="Picture 2">
            <a:extLst>
              <a:ext uri="{FF2B5EF4-FFF2-40B4-BE49-F238E27FC236}">
                <a16:creationId xmlns:a16="http://schemas.microsoft.com/office/drawing/2014/main" id="{AA24904E-4F40-28FF-5842-FA79DE3F99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A3220478-B77F-FD2C-AAA9-D3872EE392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5" descr="Kuva, joka sisältää kohteen kuvakaappaus, Fontti, musta, Grafiikka&#10;&#10;Kuvaus luotu automaattisesti">
            <a:extLst>
              <a:ext uri="{FF2B5EF4-FFF2-40B4-BE49-F238E27FC236}">
                <a16:creationId xmlns:a16="http://schemas.microsoft.com/office/drawing/2014/main" id="{F21F3457-2F45-5ABD-D8F2-254EBF5C0CDF}"/>
              </a:ext>
            </a:extLst>
          </p:cNvPr>
          <p:cNvPicPr>
            <a:picLocks noChangeAspect="1"/>
          </p:cNvPicPr>
          <p:nvPr/>
        </p:nvPicPr>
        <p:blipFill>
          <a:blip r:embed="rId9"/>
          <a:stretch>
            <a:fillRect/>
          </a:stretch>
        </p:blipFill>
        <p:spPr>
          <a:xfrm>
            <a:off x="10359760" y="5858620"/>
            <a:ext cx="1667763" cy="862003"/>
          </a:xfrm>
          <a:prstGeom prst="rect">
            <a:avLst/>
          </a:prstGeom>
        </p:spPr>
      </p:pic>
      <p:sp>
        <p:nvSpPr>
          <p:cNvPr id="25" name="Tekstiruutu 24">
            <a:extLst>
              <a:ext uri="{FF2B5EF4-FFF2-40B4-BE49-F238E27FC236}">
                <a16:creationId xmlns:a16="http://schemas.microsoft.com/office/drawing/2014/main" id="{C6D0D5EA-08EE-49CF-57D3-88A974EBDE8F}"/>
              </a:ext>
            </a:extLst>
          </p:cNvPr>
          <p:cNvSpPr txBox="1"/>
          <p:nvPr/>
        </p:nvSpPr>
        <p:spPr>
          <a:xfrm>
            <a:off x="6447971"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b="1">
                <a:solidFill>
                  <a:srgbClr val="34B98B"/>
                </a:solidFill>
                <a:latin typeface="Verdana"/>
              </a:rPr>
              <a:t>HUOMIOITA</a:t>
            </a:r>
            <a:endParaRPr lang="fi-FI"/>
          </a:p>
        </p:txBody>
      </p:sp>
    </p:spTree>
    <p:extLst>
      <p:ext uri="{BB962C8B-B14F-4D97-AF65-F5344CB8AC3E}">
        <p14:creationId xmlns:p14="http://schemas.microsoft.com/office/powerpoint/2010/main" val="217211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233304"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fi-FI" b="1" dirty="0">
                <a:solidFill>
                  <a:schemeClr val="tx1"/>
                </a:solidFill>
                <a:latin typeface="Verdana"/>
                <a:ea typeface="Verdana"/>
              </a:rPr>
              <a:t>Kirjasto toimii esimerkkinä kestävyydessä ja kiertotaloudessa.</a:t>
            </a:r>
            <a:endParaRPr kumimoji="0" lang="fi-FI" b="1" i="0" u="none" strike="noStrike" kern="1200" cap="none" spc="0" normalizeH="0" baseline="0" noProof="0" dirty="0">
              <a:ln>
                <a:noFill/>
              </a:ln>
              <a:solidFill>
                <a:schemeClr val="tx1"/>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1"/>
            <a:ext cx="3003774" cy="1153277"/>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555747"/>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5095513"/>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820674"/>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250611"/>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735744"/>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88934" y="401987"/>
            <a:ext cx="2342009" cy="1139787"/>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565900" y="569703"/>
            <a:ext cx="3344677" cy="769441"/>
          </a:xfrm>
          <a:prstGeom prst="rect">
            <a:avLst/>
          </a:prstGeom>
          <a:noFill/>
        </p:spPr>
        <p:txBody>
          <a:bodyPr wrap="square" lIns="91440" tIns="45720" rIns="91440" bIns="45720" rtlCol="0" anchor="t">
            <a:spAutoFit/>
          </a:bodyPr>
          <a:lstStyle/>
          <a:p>
            <a:r>
              <a:rPr lang="fi-FI" sz="1100">
                <a:latin typeface="Verdana" panose="020B0604030504040204" pitchFamily="34" charset="0"/>
                <a:ea typeface="Verdana" panose="020B0604030504040204" pitchFamily="34" charset="0"/>
              </a:rPr>
              <a:t>Ollaan itse aktiivisia jalanjäljen pienentämisessä ja toimitaan siten esimerkkinä asukkaille ja yhteistyökumppaneille</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12467" y="436337"/>
            <a:ext cx="2255964" cy="1107996"/>
          </a:xfrm>
          <a:prstGeom prst="rect">
            <a:avLst/>
          </a:prstGeom>
          <a:noFill/>
        </p:spPr>
        <p:txBody>
          <a:bodyPr wrap="square" lIns="91440" tIns="45720" rIns="91440" bIns="45720" rtlCol="0" anchor="t">
            <a:spAutoFit/>
          </a:bodyPr>
          <a:lstStyle/>
          <a:p>
            <a:r>
              <a:rPr lang="fi-FI" sz="1100" b="1" dirty="0">
                <a:latin typeface="Verdana"/>
                <a:ea typeface="Verdana"/>
              </a:rPr>
              <a:t>Turun kirjasto</a:t>
            </a:r>
          </a:p>
          <a:p>
            <a:endParaRPr lang="fi-FI" sz="1100" b="1" dirty="0">
              <a:latin typeface="Verdana"/>
              <a:ea typeface="Verdana"/>
            </a:endParaRPr>
          </a:p>
          <a:p>
            <a:r>
              <a:rPr lang="fi-FI" sz="1100" dirty="0">
                <a:latin typeface="Verdana"/>
                <a:ea typeface="Verdana"/>
              </a:rPr>
              <a:t>Vastuuhenkilöt Rebekka </a:t>
            </a:r>
            <a:r>
              <a:rPr lang="fi-FI" sz="1100" err="1">
                <a:latin typeface="Verdana"/>
                <a:ea typeface="Verdana"/>
              </a:rPr>
              <a:t>Pilppula</a:t>
            </a:r>
            <a:r>
              <a:rPr lang="fi-FI" sz="1100" dirty="0">
                <a:latin typeface="Verdana"/>
                <a:ea typeface="Verdana"/>
              </a:rPr>
              <a:t>, tapahtumainformaatikko ja palveluvastaava</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2242439"/>
            <a:ext cx="5837199" cy="938719"/>
          </a:xfrm>
          <a:prstGeom prst="rect">
            <a:avLst/>
          </a:prstGeom>
          <a:noFill/>
        </p:spPr>
        <p:txBody>
          <a:bodyPr wrap="square" lIns="91440" tIns="45720" rIns="91440" bIns="45720" rtlCol="0" anchor="t">
            <a:spAutoFit/>
          </a:bodyPr>
          <a:lstStyle/>
          <a:p>
            <a:r>
              <a:rPr lang="fi-FI" sz="1100" b="1">
                <a:latin typeface="Verdana" panose="020B0604030504040204" pitchFamily="34" charset="0"/>
                <a:ea typeface="Verdana" panose="020B0604030504040204" pitchFamily="34" charset="0"/>
              </a:rPr>
              <a:t>Logistiikan parantaminen</a:t>
            </a:r>
            <a:endParaRPr lang="en-US" sz="1100">
              <a:latin typeface="Verdana" panose="020B0604030504040204" pitchFamily="34" charset="0"/>
              <a:ea typeface="Verdana" panose="020B0604030504040204" pitchFamily="34" charset="0"/>
            </a:endParaRPr>
          </a:p>
          <a:p>
            <a:endParaRPr lang="fi-FI" sz="1100">
              <a:latin typeface="Verdana" panose="020B0604030504040204" pitchFamily="34" charset="0"/>
              <a:ea typeface="Verdana" panose="020B0604030504040204" pitchFamily="34" charset="0"/>
            </a:endParaRPr>
          </a:p>
          <a:p>
            <a:r>
              <a:rPr lang="fi-FI" sz="1100">
                <a:latin typeface="Verdana" panose="020B0604030504040204" pitchFamily="34" charset="0"/>
                <a:ea typeface="Verdana" panose="020B0604030504040204" pitchFamily="34" charset="0"/>
              </a:rPr>
              <a:t>Yhteistyössä Vaski-kirjastojen kanssa pyritään tehostamaan logistiikkaa ja vähentämään turhia kuljetuksia.</a:t>
            </a:r>
          </a:p>
          <a:p>
            <a:endParaRPr lang="fi-FI" sz="1100" b="1">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5C1B0F44-9B4D-7EDA-920D-5954ABB1FC6A}"/>
              </a:ext>
            </a:extLst>
          </p:cNvPr>
          <p:cNvSpPr txBox="1"/>
          <p:nvPr/>
        </p:nvSpPr>
        <p:spPr>
          <a:xfrm>
            <a:off x="6093753" y="2215398"/>
            <a:ext cx="1878698" cy="1107996"/>
          </a:xfrm>
          <a:prstGeom prst="rect">
            <a:avLst/>
          </a:prstGeom>
          <a:noFill/>
        </p:spPr>
        <p:txBody>
          <a:bodyPr wrap="square" lIns="91440" tIns="45720" rIns="91440" bIns="45720" rtlCol="0" anchor="t">
            <a:spAutoFit/>
          </a:bodyPr>
          <a:lstStyle/>
          <a:p>
            <a:pPr marL="171450" indent="-171450">
              <a:buFont typeface="Arial,Sans-Serif" panose="020B0604020202020204" pitchFamily="34" charset="0"/>
              <a:buChar char="•"/>
            </a:pPr>
            <a:r>
              <a:rPr lang="fi-FI" sz="1100">
                <a:latin typeface="Verdana" panose="020B0604030504040204" pitchFamily="34" charset="0"/>
                <a:ea typeface="Verdana" panose="020B0604030504040204" pitchFamily="34" charset="0"/>
              </a:rPr>
              <a:t>Toteutetut toimenpiteet / Rebekka </a:t>
            </a:r>
            <a:r>
              <a:rPr lang="fi-FI" sz="1100" err="1">
                <a:latin typeface="Verdana" panose="020B0604030504040204" pitchFamily="34" charset="0"/>
                <a:ea typeface="Verdana" panose="020B0604030504040204" pitchFamily="34" charset="0"/>
              </a:rPr>
              <a:t>Pilppula</a:t>
            </a:r>
            <a:endParaRPr lang="fi-FI" sz="1100">
              <a:latin typeface="Verdana" panose="020B0604030504040204" pitchFamily="34" charset="0"/>
              <a:ea typeface="Verdana" panose="020B0604030504040204" pitchFamily="34" charset="0"/>
            </a:endParaRPr>
          </a:p>
          <a:p>
            <a:pPr marL="285750" indent="-285750">
              <a:buFont typeface="Arial,Sans-Serif" panose="020B0604020202020204" pitchFamily="34" charset="0"/>
              <a:buChar char="•"/>
            </a:pPr>
            <a:endParaRPr lang="fi-FI"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fi-FI" sz="110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fi-FI" sz="110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02698" y="3405658"/>
            <a:ext cx="5837199" cy="1107996"/>
          </a:xfrm>
          <a:prstGeom prst="rect">
            <a:avLst/>
          </a:prstGeom>
          <a:noFill/>
        </p:spPr>
        <p:txBody>
          <a:bodyPr wrap="square" lIns="91440" tIns="45720" rIns="91440" bIns="45720" rtlCol="0" anchor="t">
            <a:spAutoFit/>
          </a:bodyPr>
          <a:lstStyle/>
          <a:p>
            <a:r>
              <a:rPr lang="fi-FI" sz="1100" b="1">
                <a:latin typeface="Verdana" panose="020B0604030504040204" pitchFamily="34" charset="0"/>
                <a:ea typeface="Verdana" panose="020B0604030504040204" pitchFamily="34" charset="0"/>
              </a:rPr>
              <a:t>Kiertotalouteen liittyvät tapahtumat ja viestintä</a:t>
            </a:r>
            <a:endParaRPr lang="en-US" sz="1100">
              <a:latin typeface="Verdana" panose="020B0604030504040204" pitchFamily="34" charset="0"/>
              <a:ea typeface="Verdana" panose="020B0604030504040204" pitchFamily="34" charset="0"/>
            </a:endParaRPr>
          </a:p>
          <a:p>
            <a:endParaRPr lang="fi-FI" sz="1100">
              <a:latin typeface="Verdana" panose="020B0604030504040204" pitchFamily="34" charset="0"/>
              <a:ea typeface="Verdana" panose="020B0604030504040204" pitchFamily="34" charset="0"/>
            </a:endParaRPr>
          </a:p>
          <a:p>
            <a:r>
              <a:rPr lang="fi-FI" sz="1100">
                <a:latin typeface="Verdana"/>
                <a:ea typeface="Verdana"/>
              </a:rPr>
              <a:t>Kirjaston kiertotalousvaikutukset tunnistetaan ja niistä kerrotaan kirjaston verkkosivuilla, sosiaalisessa mediassa ja kirjaston tiloissa. Yhteistyökumppanien kanssa järjestetään kiertotalousteemaisia infotilaisuuksia. </a:t>
            </a:r>
            <a:endParaRPr lang="en-US" sz="1100">
              <a:latin typeface="Verdana"/>
              <a:ea typeface="Verdana"/>
            </a:endParaRPr>
          </a:p>
        </p:txBody>
      </p:sp>
      <p:sp>
        <p:nvSpPr>
          <p:cNvPr id="18" name="TextBox 17">
            <a:extLst>
              <a:ext uri="{FF2B5EF4-FFF2-40B4-BE49-F238E27FC236}">
                <a16:creationId xmlns:a16="http://schemas.microsoft.com/office/drawing/2014/main" id="{500802AA-7412-06D3-7184-A5619C570E45}"/>
              </a:ext>
            </a:extLst>
          </p:cNvPr>
          <p:cNvSpPr txBox="1"/>
          <p:nvPr/>
        </p:nvSpPr>
        <p:spPr>
          <a:xfrm>
            <a:off x="6025585" y="3415540"/>
            <a:ext cx="1869518" cy="93871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100">
                <a:latin typeface="Verdana" panose="020B0604030504040204" pitchFamily="34" charset="0"/>
                <a:ea typeface="Verdana" panose="020B0604030504040204" pitchFamily="34" charset="0"/>
              </a:rPr>
              <a:t>Tapahtumien seurantaan laaditaan järjestelmä / Tapahtumainformaatikko</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62950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5618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9996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711214"/>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61013"/>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42370"/>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5420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42623"/>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91309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439777"/>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183553"/>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994805"/>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244604"/>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525961"/>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63779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726214"/>
            <a:ext cx="164606" cy="170703"/>
          </a:xfrm>
          <a:prstGeom prst="rect">
            <a:avLst/>
          </a:prstGeom>
        </p:spPr>
      </p:pic>
      <p:pic>
        <p:nvPicPr>
          <p:cNvPr id="57" name="Graphic 56" descr="Checkmark with solid fill">
            <a:extLst>
              <a:ext uri="{FF2B5EF4-FFF2-40B4-BE49-F238E27FC236}">
                <a16:creationId xmlns:a16="http://schemas.microsoft.com/office/drawing/2014/main" id="{57BE6491-B584-BF45-973E-DDA93D0E5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603" y="2895504"/>
            <a:ext cx="341586" cy="341586"/>
          </a:xfrm>
          <a:prstGeom prst="rect">
            <a:avLst/>
          </a:prstGeom>
        </p:spPr>
      </p:pic>
      <p:pic>
        <p:nvPicPr>
          <p:cNvPr id="67" name="Graphic 66" descr="Checkmark with solid fill">
            <a:extLst>
              <a:ext uri="{FF2B5EF4-FFF2-40B4-BE49-F238E27FC236}">
                <a16:creationId xmlns:a16="http://schemas.microsoft.com/office/drawing/2014/main" id="{C96CBBDA-1069-F397-392C-8CDCD0320C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0528" y="3325814"/>
            <a:ext cx="341586" cy="341586"/>
          </a:xfrm>
          <a:prstGeom prst="rect">
            <a:avLst/>
          </a:prstGeom>
        </p:spPr>
      </p:pic>
      <p:pic>
        <p:nvPicPr>
          <p:cNvPr id="69" name="Graphic 71" descr="Checkmark with solid fill">
            <a:extLst>
              <a:ext uri="{FF2B5EF4-FFF2-40B4-BE49-F238E27FC236}">
                <a16:creationId xmlns:a16="http://schemas.microsoft.com/office/drawing/2014/main" id="{E015A9D6-253C-F8A0-D749-55DB3953B9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0489" y="2280929"/>
            <a:ext cx="341586" cy="341586"/>
          </a:xfrm>
          <a:prstGeom prst="rect">
            <a:avLst/>
          </a:prstGeom>
        </p:spPr>
      </p:pic>
      <p:pic>
        <p:nvPicPr>
          <p:cNvPr id="70" name="Graphic 71" descr="Checkmark with solid fill">
            <a:extLst>
              <a:ext uri="{FF2B5EF4-FFF2-40B4-BE49-F238E27FC236}">
                <a16:creationId xmlns:a16="http://schemas.microsoft.com/office/drawing/2014/main" id="{1B783F5B-0898-5153-AAF6-6C237DE864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1008" y="3765344"/>
            <a:ext cx="341586" cy="341586"/>
          </a:xfrm>
          <a:prstGeom prst="rect">
            <a:avLst/>
          </a:prstGeom>
        </p:spPr>
      </p:pic>
      <p:sp>
        <p:nvSpPr>
          <p:cNvPr id="49" name="TextBox 6">
            <a:extLst>
              <a:ext uri="{FF2B5EF4-FFF2-40B4-BE49-F238E27FC236}">
                <a16:creationId xmlns:a16="http://schemas.microsoft.com/office/drawing/2014/main" id="{2B9336A9-BC26-B28C-EB37-A3386FF147A9}"/>
              </a:ext>
            </a:extLst>
          </p:cNvPr>
          <p:cNvSpPr txBox="1"/>
          <p:nvPr/>
        </p:nvSpPr>
        <p:spPr>
          <a:xfrm>
            <a:off x="6104890" y="1622106"/>
            <a:ext cx="2615935" cy="523220"/>
          </a:xfrm>
          <a:prstGeom prst="rect">
            <a:avLst/>
          </a:prstGeom>
          <a:noFill/>
        </p:spPr>
        <p:txBody>
          <a:bodyPr wrap="square" lIns="91440" tIns="45720" rIns="91440" bIns="45720" rtlCol="0" anchor="t">
            <a:spAutoFit/>
          </a:bodyPr>
          <a:lstStyle/>
          <a:p>
            <a:pPr>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r>
              <a:rPr lang="fi-FI" sz="1400">
                <a:solidFill>
                  <a:srgbClr val="83C9F0"/>
                </a:solidFill>
                <a:latin typeface="Verdana"/>
              </a:rPr>
              <a:t> JA </a:t>
            </a:r>
            <a:endParaRPr lang="fi-FI" sz="800">
              <a:solidFill>
                <a:srgbClr val="83C9F0"/>
              </a:solidFill>
              <a:latin typeface="Verdana"/>
            </a:endParaRPr>
          </a:p>
          <a:p>
            <a:pPr>
              <a:defRPr/>
            </a:pPr>
            <a:r>
              <a:rPr lang="fi-FI" sz="1400">
                <a:solidFill>
                  <a:srgbClr val="83C9F0"/>
                </a:solidFill>
                <a:latin typeface="Verdana"/>
              </a:rPr>
              <a:t>VASTUUTAHO</a:t>
            </a:r>
            <a:endParaRPr lang="fi-FI" sz="800" b="0" i="0" u="none" strike="noStrike" kern="1200" cap="none" spc="0" normalizeH="0" baseline="0" noProof="0">
              <a:ln>
                <a:noFill/>
              </a:ln>
              <a:solidFill>
                <a:srgbClr val="83C9F0"/>
              </a:solidFill>
              <a:effectLst/>
              <a:uLnTx/>
              <a:uFillTx/>
              <a:latin typeface="Verdana"/>
              <a:ea typeface="Verdana"/>
            </a:endParaRPr>
          </a:p>
        </p:txBody>
      </p:sp>
      <p:sp>
        <p:nvSpPr>
          <p:cNvPr id="80" name="TextBox 12">
            <a:extLst>
              <a:ext uri="{FF2B5EF4-FFF2-40B4-BE49-F238E27FC236}">
                <a16:creationId xmlns:a16="http://schemas.microsoft.com/office/drawing/2014/main" id="{77F13728-C01A-B6F8-E2B6-1E1D0BF5F8DC}"/>
              </a:ext>
            </a:extLst>
          </p:cNvPr>
          <p:cNvSpPr txBox="1"/>
          <p:nvPr/>
        </p:nvSpPr>
        <p:spPr>
          <a:xfrm>
            <a:off x="148185" y="4655252"/>
            <a:ext cx="5837199" cy="1323439"/>
          </a:xfrm>
          <a:prstGeom prst="rect">
            <a:avLst/>
          </a:prstGeom>
          <a:noFill/>
        </p:spPr>
        <p:txBody>
          <a:bodyPr wrap="square" lIns="91440" tIns="45720" rIns="91440" bIns="45720" rtlCol="0" anchor="t">
            <a:spAutoFit/>
          </a:bodyPr>
          <a:lstStyle/>
          <a:p>
            <a:r>
              <a:rPr lang="fi-FI" sz="1100" b="1">
                <a:latin typeface="Verdana" panose="020B0604030504040204" pitchFamily="34" charset="0"/>
                <a:ea typeface="Verdana" panose="020B0604030504040204" pitchFamily="34" charset="0"/>
                <a:cs typeface="Calibri"/>
              </a:rPr>
              <a:t>Turvallinen säilytystila henkilökunnan pyörille</a:t>
            </a:r>
          </a:p>
          <a:p>
            <a:endParaRPr lang="fi-FI" sz="1100">
              <a:latin typeface="Verdana" panose="020B0604030504040204" pitchFamily="34" charset="0"/>
              <a:ea typeface="Verdana" panose="020B0604030504040204" pitchFamily="34" charset="0"/>
              <a:cs typeface="Calibri"/>
            </a:endParaRPr>
          </a:p>
          <a:p>
            <a:r>
              <a:rPr lang="fi-FI" sz="1100">
                <a:latin typeface="Verdana"/>
                <a:ea typeface="Verdana"/>
                <a:cs typeface="Calibri"/>
              </a:rPr>
              <a:t>Kirjasto aloittaa selvitystyön henkilökunnan pyörätallin toteuttamisesta. </a:t>
            </a:r>
          </a:p>
          <a:p>
            <a:r>
              <a:rPr lang="fi-FI" sz="1100">
                <a:latin typeface="Verdana"/>
                <a:ea typeface="Verdana"/>
                <a:cs typeface="Calibri"/>
              </a:rPr>
              <a:t>Säilytystila mahdollistaa työmatkapyörän säilyttämisen turvallisesti työpäivän </a:t>
            </a:r>
            <a:endParaRPr lang="fi-FI">
              <a:latin typeface="Verdana"/>
              <a:ea typeface="Verdana"/>
              <a:cs typeface="Calibri"/>
            </a:endParaRPr>
          </a:p>
          <a:p>
            <a:r>
              <a:rPr lang="fi-FI" sz="1100">
                <a:latin typeface="Verdana"/>
                <a:ea typeface="Verdana"/>
                <a:cs typeface="Calibri"/>
              </a:rPr>
              <a:t>ajan ja kannustaa siten henkilökuntaa liikkumaan työmatkat </a:t>
            </a:r>
            <a:endParaRPr lang="fi-FI">
              <a:latin typeface="Verdana"/>
              <a:ea typeface="Verdana"/>
              <a:cs typeface="Calibri"/>
            </a:endParaRPr>
          </a:p>
          <a:p>
            <a:r>
              <a:rPr lang="fi-FI" sz="1100">
                <a:latin typeface="Verdana"/>
                <a:ea typeface="Verdana"/>
                <a:cs typeface="Calibri"/>
              </a:rPr>
              <a:t>ilmastoystävällisesti pyörällä.</a:t>
            </a:r>
            <a:endParaRPr lang="fi-FI">
              <a:latin typeface="Verdana"/>
              <a:ea typeface="Verdana"/>
            </a:endParaRPr>
          </a:p>
          <a:p>
            <a:endParaRPr lang="en-GB" sz="1100" b="1">
              <a:latin typeface="Verdana" panose="020B0604030504040204" pitchFamily="34" charset="0"/>
              <a:ea typeface="Verdana" panose="020B0604030504040204" pitchFamily="34" charset="0"/>
              <a:cs typeface="Calibri"/>
            </a:endParaRPr>
          </a:p>
        </p:txBody>
      </p:sp>
      <p:sp>
        <p:nvSpPr>
          <p:cNvPr id="82" name="TextBox 15">
            <a:extLst>
              <a:ext uri="{FF2B5EF4-FFF2-40B4-BE49-F238E27FC236}">
                <a16:creationId xmlns:a16="http://schemas.microsoft.com/office/drawing/2014/main" id="{69ADE868-749F-5C22-EF9A-73D220F4C4B3}"/>
              </a:ext>
            </a:extLst>
          </p:cNvPr>
          <p:cNvSpPr txBox="1"/>
          <p:nvPr/>
        </p:nvSpPr>
        <p:spPr>
          <a:xfrm>
            <a:off x="6092633" y="4677600"/>
            <a:ext cx="1878698" cy="76944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100">
                <a:latin typeface="Verdana" panose="020B0604030504040204" pitchFamily="34" charset="0"/>
                <a:ea typeface="Verdana" panose="020B0604030504040204" pitchFamily="34" charset="0"/>
              </a:rPr>
              <a:t>Selvityksen toteuttaminen /palveluvastaava</a:t>
            </a:r>
          </a:p>
          <a:p>
            <a:pPr marL="285750" indent="-285750">
              <a:buFont typeface="Arial" panose="020B0604020202020204" pitchFamily="34" charset="0"/>
              <a:buChar char="•"/>
            </a:pPr>
            <a:endParaRPr lang="fi-FI" sz="1100">
              <a:latin typeface="Verdana" panose="020B0604030504040204" pitchFamily="34" charset="0"/>
              <a:ea typeface="Verdana" panose="020B0604030504040204" pitchFamily="34" charset="0"/>
            </a:endParaRPr>
          </a:p>
        </p:txBody>
      </p:sp>
      <p:pic>
        <p:nvPicPr>
          <p:cNvPr id="84" name="Graphic 71" descr="Checkmark with solid fill">
            <a:extLst>
              <a:ext uri="{FF2B5EF4-FFF2-40B4-BE49-F238E27FC236}">
                <a16:creationId xmlns:a16="http://schemas.microsoft.com/office/drawing/2014/main" id="{C895F5AD-EBC1-C577-3830-9E6B9969D9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1008" y="4652696"/>
            <a:ext cx="341586" cy="341586"/>
          </a:xfrm>
          <a:prstGeom prst="rect">
            <a:avLst/>
          </a:prstGeom>
        </p:spPr>
      </p:pic>
      <p:pic>
        <p:nvPicPr>
          <p:cNvPr id="86" name="Graphic 71" descr="Checkmark with solid fill">
            <a:extLst>
              <a:ext uri="{FF2B5EF4-FFF2-40B4-BE49-F238E27FC236}">
                <a16:creationId xmlns:a16="http://schemas.microsoft.com/office/drawing/2014/main" id="{FBFAFE29-EAA7-2E51-809F-BA6ABC108B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7813" y="5118637"/>
            <a:ext cx="341586" cy="341586"/>
          </a:xfrm>
          <a:prstGeom prst="rect">
            <a:avLst/>
          </a:prstGeom>
        </p:spPr>
      </p:pic>
      <p:pic>
        <p:nvPicPr>
          <p:cNvPr id="7" name="Picture 2">
            <a:extLst>
              <a:ext uri="{FF2B5EF4-FFF2-40B4-BE49-F238E27FC236}">
                <a16:creationId xmlns:a16="http://schemas.microsoft.com/office/drawing/2014/main" id="{739A5444-F04D-C237-DCE9-7FA0D37CEA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B21363E3-2677-279F-8652-7D51D0472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5" descr="Kuva, joka sisältää kohteen kuvakaappaus, Fontti, musta, Grafiikka&#10;&#10;Kuvaus luotu automaattisesti">
            <a:extLst>
              <a:ext uri="{FF2B5EF4-FFF2-40B4-BE49-F238E27FC236}">
                <a16:creationId xmlns:a16="http://schemas.microsoft.com/office/drawing/2014/main" id="{5F378A78-AED5-0114-C7B3-B3803A6D77A3}"/>
              </a:ext>
            </a:extLst>
          </p:cNvPr>
          <p:cNvPicPr>
            <a:picLocks noChangeAspect="1"/>
          </p:cNvPicPr>
          <p:nvPr/>
        </p:nvPicPr>
        <p:blipFill>
          <a:blip r:embed="rId9"/>
          <a:stretch>
            <a:fillRect/>
          </a:stretch>
        </p:blipFill>
        <p:spPr>
          <a:xfrm>
            <a:off x="10359760" y="5858620"/>
            <a:ext cx="1667763" cy="862003"/>
          </a:xfrm>
          <a:prstGeom prst="rect">
            <a:avLst/>
          </a:prstGeom>
        </p:spPr>
      </p:pic>
      <p:sp>
        <p:nvSpPr>
          <p:cNvPr id="25" name="Tekstiruutu 24">
            <a:extLst>
              <a:ext uri="{FF2B5EF4-FFF2-40B4-BE49-F238E27FC236}">
                <a16:creationId xmlns:a16="http://schemas.microsoft.com/office/drawing/2014/main" id="{F5BCCD76-C2D8-E0A1-B10E-0D49AF5122ED}"/>
              </a:ext>
            </a:extLst>
          </p:cNvPr>
          <p:cNvSpPr txBox="1"/>
          <p:nvPr/>
        </p:nvSpPr>
        <p:spPr>
          <a:xfrm>
            <a:off x="6447971"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b="1">
                <a:solidFill>
                  <a:srgbClr val="34B98B"/>
                </a:solidFill>
                <a:latin typeface="Verdana"/>
              </a:rPr>
              <a:t>HUOMIOITA</a:t>
            </a:r>
            <a:endParaRPr lang="fi-FI"/>
          </a:p>
        </p:txBody>
      </p:sp>
      <p:sp>
        <p:nvSpPr>
          <p:cNvPr id="66" name="Rectangle 27">
            <a:extLst>
              <a:ext uri="{FF2B5EF4-FFF2-40B4-BE49-F238E27FC236}">
                <a16:creationId xmlns:a16="http://schemas.microsoft.com/office/drawing/2014/main" id="{A4C9CDC7-DB31-8FCA-7061-6427397CFA89}"/>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412414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233304"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394424"/>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fi-FI" b="1" dirty="0">
                <a:solidFill>
                  <a:schemeClr val="tx1"/>
                </a:solidFill>
                <a:latin typeface="Verdana"/>
                <a:ea typeface="Verdana"/>
              </a:rPr>
              <a:t>Kirjasto toimii esimerkkinä kestävyydessä ja kiertotaloudessa.</a:t>
            </a:r>
            <a:endParaRPr kumimoji="0" lang="fi-FI"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03774" cy="1132550"/>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88934" y="401988"/>
            <a:ext cx="2342009" cy="1137486"/>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529614" y="577546"/>
            <a:ext cx="3344677" cy="769441"/>
          </a:xfrm>
          <a:prstGeom prst="rect">
            <a:avLst/>
          </a:prstGeom>
          <a:noFill/>
        </p:spPr>
        <p:txBody>
          <a:bodyPr wrap="square" lIns="91440" tIns="45720" rIns="91440" bIns="45720" rtlCol="0" anchor="t">
            <a:spAutoFit/>
          </a:bodyPr>
          <a:lstStyle/>
          <a:p>
            <a:r>
              <a:rPr lang="fi-FI" sz="1100">
                <a:latin typeface="Verdana" panose="020B0604030504040204" pitchFamily="34" charset="0"/>
                <a:ea typeface="Verdana" panose="020B0604030504040204" pitchFamily="34" charset="0"/>
              </a:rPr>
              <a:t>Ollaan itse aktiivisia jalanjäljen pienentämisessä ja toimitaan siten esimerkkinä asukkaille ja yhteistyökumppaneille</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14447" y="430744"/>
            <a:ext cx="1830861" cy="769441"/>
          </a:xfrm>
          <a:prstGeom prst="rect">
            <a:avLst/>
          </a:prstGeom>
          <a:noFill/>
        </p:spPr>
        <p:txBody>
          <a:bodyPr wrap="square" lIns="91440" tIns="45720" rIns="91440" bIns="45720" rtlCol="0" anchor="t">
            <a:spAutoFit/>
          </a:bodyPr>
          <a:lstStyle/>
          <a:p>
            <a:r>
              <a:rPr lang="fi-FI" sz="1100" b="1" dirty="0">
                <a:latin typeface="Verdana"/>
                <a:ea typeface="Verdana"/>
              </a:rPr>
              <a:t>Turun kirjasto</a:t>
            </a:r>
          </a:p>
          <a:p>
            <a:endParaRPr lang="fi-FI" sz="1100" b="1" dirty="0">
              <a:latin typeface="Verdana"/>
              <a:ea typeface="Verdana"/>
            </a:endParaRPr>
          </a:p>
          <a:p>
            <a:r>
              <a:rPr lang="fi-FI" sz="1100" dirty="0">
                <a:latin typeface="Verdana"/>
                <a:ea typeface="Verdana"/>
              </a:rPr>
              <a:t>Vastuuhenkilö Rebekka </a:t>
            </a:r>
            <a:r>
              <a:rPr lang="fi-FI" sz="1100" dirty="0" err="1">
                <a:latin typeface="Verdana"/>
                <a:ea typeface="Verdana"/>
              </a:rPr>
              <a:t>Pilppula</a:t>
            </a:r>
            <a:endParaRPr lang="fi-FI" sz="1100" dirty="0">
              <a:latin typeface="Verdana"/>
              <a:ea typeface="Verdana"/>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71" name="Graphic 70" descr="Checkmark with solid fill">
            <a:extLst>
              <a:ext uri="{FF2B5EF4-FFF2-40B4-BE49-F238E27FC236}">
                <a16:creationId xmlns:a16="http://schemas.microsoft.com/office/drawing/2014/main" id="{DE304146-911F-82E7-04E2-C748D96C38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9707" y="2678396"/>
            <a:ext cx="341586" cy="341586"/>
          </a:xfrm>
          <a:prstGeom prst="rect">
            <a:avLst/>
          </a:prstGeom>
        </p:spPr>
      </p:pic>
      <p:pic>
        <p:nvPicPr>
          <p:cNvPr id="72" name="Graphic 71" descr="Checkmark with solid fill">
            <a:extLst>
              <a:ext uri="{FF2B5EF4-FFF2-40B4-BE49-F238E27FC236}">
                <a16:creationId xmlns:a16="http://schemas.microsoft.com/office/drawing/2014/main" id="{D635FE67-F8C1-66BA-0471-859178753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216" y="2310618"/>
            <a:ext cx="341586" cy="341586"/>
          </a:xfrm>
          <a:prstGeom prst="rect">
            <a:avLst/>
          </a:prstGeom>
        </p:spPr>
      </p:pic>
      <p:sp>
        <p:nvSpPr>
          <p:cNvPr id="15" name="TextBox 6">
            <a:extLst>
              <a:ext uri="{FF2B5EF4-FFF2-40B4-BE49-F238E27FC236}">
                <a16:creationId xmlns:a16="http://schemas.microsoft.com/office/drawing/2014/main" id="{868061CF-1731-0AE3-0EEC-3F9BC872F2B1}"/>
              </a:ext>
            </a:extLst>
          </p:cNvPr>
          <p:cNvSpPr txBox="1"/>
          <p:nvPr/>
        </p:nvSpPr>
        <p:spPr>
          <a:xfrm>
            <a:off x="6104890" y="1622106"/>
            <a:ext cx="2615935" cy="523220"/>
          </a:xfrm>
          <a:prstGeom prst="rect">
            <a:avLst/>
          </a:prstGeom>
          <a:noFill/>
        </p:spPr>
        <p:txBody>
          <a:bodyPr wrap="square" lIns="91440" tIns="45720" rIns="91440" bIns="45720" rtlCol="0" anchor="t">
            <a:spAutoFit/>
          </a:bodyPr>
          <a:lstStyle/>
          <a:p>
            <a:pPr>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r>
              <a:rPr lang="fi-FI" sz="1400">
                <a:solidFill>
                  <a:srgbClr val="83C9F0"/>
                </a:solidFill>
                <a:latin typeface="Verdana"/>
              </a:rPr>
              <a:t> JA </a:t>
            </a:r>
            <a:endParaRPr lang="fi-FI" sz="800">
              <a:solidFill>
                <a:srgbClr val="83C9F0"/>
              </a:solidFill>
              <a:latin typeface="Verdana"/>
            </a:endParaRPr>
          </a:p>
          <a:p>
            <a:pPr>
              <a:defRPr/>
            </a:pPr>
            <a:r>
              <a:rPr lang="fi-FI" sz="1400">
                <a:solidFill>
                  <a:srgbClr val="83C9F0"/>
                </a:solidFill>
                <a:latin typeface="Verdana"/>
              </a:rPr>
              <a:t>VASTUUTAHO</a:t>
            </a:r>
            <a:endParaRPr lang="fi-FI" sz="800" b="0" i="0" u="none" strike="noStrike" kern="1200" cap="none" spc="0" normalizeH="0" baseline="0" noProof="0">
              <a:ln>
                <a:noFill/>
              </a:ln>
              <a:solidFill>
                <a:srgbClr val="83C9F0"/>
              </a:solidFill>
              <a:effectLst/>
              <a:uLnTx/>
              <a:uFillTx/>
              <a:latin typeface="Verdana"/>
              <a:ea typeface="Verdana"/>
            </a:endParaRPr>
          </a:p>
        </p:txBody>
      </p:sp>
      <p:sp>
        <p:nvSpPr>
          <p:cNvPr id="7" name="TextBox 12">
            <a:extLst>
              <a:ext uri="{FF2B5EF4-FFF2-40B4-BE49-F238E27FC236}">
                <a16:creationId xmlns:a16="http://schemas.microsoft.com/office/drawing/2014/main" id="{B67E60EE-6BC3-B310-4708-3DDB0C7634D6}"/>
              </a:ext>
            </a:extLst>
          </p:cNvPr>
          <p:cNvSpPr txBox="1"/>
          <p:nvPr/>
        </p:nvSpPr>
        <p:spPr>
          <a:xfrm>
            <a:off x="115385" y="2241643"/>
            <a:ext cx="5837199" cy="938719"/>
          </a:xfrm>
          <a:prstGeom prst="rect">
            <a:avLst/>
          </a:prstGeom>
          <a:noFill/>
        </p:spPr>
        <p:txBody>
          <a:bodyPr wrap="square" lIns="91440" tIns="45720" rIns="91440" bIns="45720" rtlCol="0" anchor="t">
            <a:spAutoFit/>
          </a:bodyPr>
          <a:lstStyle/>
          <a:p>
            <a:r>
              <a:rPr lang="en-GB" sz="1100" b="1" dirty="0" err="1">
                <a:latin typeface="Verdana"/>
                <a:ea typeface="Verdana"/>
                <a:cs typeface="Calibri"/>
              </a:rPr>
              <a:t>Selvitetään</a:t>
            </a:r>
            <a:r>
              <a:rPr lang="en-GB" sz="1100" b="1" dirty="0">
                <a:latin typeface="Verdana"/>
                <a:ea typeface="Verdana"/>
                <a:cs typeface="Calibri"/>
              </a:rPr>
              <a:t> </a:t>
            </a:r>
            <a:r>
              <a:rPr lang="en-GB" sz="1100" b="1" dirty="0" err="1">
                <a:latin typeface="Verdana"/>
                <a:ea typeface="Verdana"/>
                <a:cs typeface="Calibri"/>
              </a:rPr>
              <a:t>uusia</a:t>
            </a:r>
            <a:r>
              <a:rPr lang="en-GB" sz="1100" b="1" dirty="0">
                <a:latin typeface="Verdana"/>
                <a:ea typeface="Verdana"/>
                <a:cs typeface="Calibri"/>
              </a:rPr>
              <a:t> </a:t>
            </a:r>
            <a:r>
              <a:rPr lang="en-GB" sz="1100" b="1" dirty="0" err="1">
                <a:latin typeface="Verdana"/>
                <a:ea typeface="Verdana"/>
                <a:cs typeface="Calibri"/>
              </a:rPr>
              <a:t>kanavia</a:t>
            </a:r>
            <a:r>
              <a:rPr lang="en-GB" sz="1100" b="1" dirty="0">
                <a:latin typeface="Verdana"/>
                <a:ea typeface="Verdana"/>
                <a:cs typeface="Calibri"/>
              </a:rPr>
              <a:t> </a:t>
            </a:r>
            <a:r>
              <a:rPr lang="en-GB" sz="1100" b="1" dirty="0" err="1">
                <a:latin typeface="Verdana"/>
                <a:ea typeface="Verdana"/>
                <a:cs typeface="Calibri"/>
              </a:rPr>
              <a:t>poistokirjojen</a:t>
            </a:r>
            <a:r>
              <a:rPr lang="en-GB" sz="1100" b="1" dirty="0">
                <a:latin typeface="Verdana"/>
                <a:ea typeface="Verdana"/>
                <a:cs typeface="Calibri"/>
              </a:rPr>
              <a:t> </a:t>
            </a:r>
            <a:r>
              <a:rPr lang="en-GB" sz="1100" b="1" dirty="0" err="1">
                <a:latin typeface="Verdana"/>
                <a:ea typeface="Verdana"/>
                <a:cs typeface="Calibri"/>
              </a:rPr>
              <a:t>hyötykäyttöön</a:t>
            </a:r>
            <a:endParaRPr lang="en-GB" sz="1100" b="1" dirty="0">
              <a:latin typeface="Verdana"/>
              <a:ea typeface="Verdana"/>
              <a:cs typeface="Calibri"/>
            </a:endParaRPr>
          </a:p>
          <a:p>
            <a:endParaRPr lang="en-GB" sz="1100">
              <a:latin typeface="Verdana" panose="020B0604030504040204" pitchFamily="34" charset="0"/>
              <a:ea typeface="Verdana" panose="020B0604030504040204" pitchFamily="34" charset="0"/>
              <a:cs typeface="Calibri"/>
            </a:endParaRPr>
          </a:p>
          <a:p>
            <a:r>
              <a:rPr lang="en-GB" sz="1100" dirty="0" err="1">
                <a:latin typeface="Verdana"/>
                <a:ea typeface="Verdana"/>
                <a:cs typeface="Calibri"/>
              </a:rPr>
              <a:t>Kirjasto</a:t>
            </a:r>
            <a:r>
              <a:rPr lang="en-GB" sz="1100" dirty="0">
                <a:latin typeface="Verdana"/>
                <a:ea typeface="Verdana"/>
                <a:cs typeface="Calibri"/>
              </a:rPr>
              <a:t> </a:t>
            </a:r>
            <a:r>
              <a:rPr lang="en-GB" sz="1100" dirty="0" err="1">
                <a:latin typeface="Verdana"/>
                <a:ea typeface="Verdana"/>
                <a:cs typeface="Calibri"/>
              </a:rPr>
              <a:t>pyrkii</a:t>
            </a:r>
            <a:r>
              <a:rPr lang="en-GB" sz="1100" dirty="0">
                <a:latin typeface="Verdana"/>
                <a:ea typeface="Verdana"/>
                <a:cs typeface="Calibri"/>
              </a:rPr>
              <a:t> </a:t>
            </a:r>
            <a:r>
              <a:rPr lang="en-GB" sz="1100" dirty="0" err="1">
                <a:latin typeface="Verdana"/>
                <a:ea typeface="Verdana"/>
                <a:cs typeface="Calibri"/>
              </a:rPr>
              <a:t>pidentämään</a:t>
            </a:r>
            <a:r>
              <a:rPr lang="en-GB" sz="1100" dirty="0">
                <a:latin typeface="Verdana"/>
                <a:ea typeface="Verdana"/>
                <a:cs typeface="Calibri"/>
              </a:rPr>
              <a:t> </a:t>
            </a:r>
            <a:r>
              <a:rPr lang="en-GB" sz="1100" dirty="0" err="1">
                <a:latin typeface="Verdana"/>
                <a:ea typeface="Verdana"/>
                <a:cs typeface="Calibri"/>
              </a:rPr>
              <a:t>kirjojen</a:t>
            </a:r>
            <a:r>
              <a:rPr lang="en-GB" sz="1100" dirty="0">
                <a:latin typeface="Verdana"/>
                <a:ea typeface="Verdana"/>
                <a:cs typeface="Calibri"/>
              </a:rPr>
              <a:t> </a:t>
            </a:r>
            <a:r>
              <a:rPr lang="en-GB" sz="1100" dirty="0" err="1">
                <a:latin typeface="Verdana"/>
                <a:ea typeface="Verdana"/>
                <a:cs typeface="Calibri"/>
              </a:rPr>
              <a:t>elinkaarta</a:t>
            </a:r>
            <a:r>
              <a:rPr lang="en-GB" sz="1100" dirty="0">
                <a:latin typeface="Verdana"/>
                <a:ea typeface="Verdana"/>
                <a:cs typeface="Calibri"/>
              </a:rPr>
              <a:t> </a:t>
            </a:r>
            <a:r>
              <a:rPr lang="en-GB" sz="1100" dirty="0" err="1">
                <a:latin typeface="Verdana"/>
                <a:ea typeface="Verdana"/>
                <a:cs typeface="Calibri"/>
              </a:rPr>
              <a:t>ja</a:t>
            </a:r>
            <a:r>
              <a:rPr lang="en-GB" sz="1100" dirty="0">
                <a:latin typeface="Verdana"/>
                <a:ea typeface="Verdana"/>
                <a:cs typeface="Calibri"/>
              </a:rPr>
              <a:t> </a:t>
            </a:r>
            <a:r>
              <a:rPr lang="en-GB" sz="1100" dirty="0" err="1">
                <a:latin typeface="Verdana"/>
                <a:ea typeface="Verdana"/>
                <a:cs typeface="Calibri"/>
              </a:rPr>
              <a:t>parantamaan</a:t>
            </a:r>
            <a:r>
              <a:rPr lang="en-GB" sz="1100" dirty="0">
                <a:latin typeface="Verdana"/>
                <a:ea typeface="Verdana"/>
                <a:cs typeface="Calibri"/>
              </a:rPr>
              <a:t> </a:t>
            </a:r>
            <a:r>
              <a:rPr lang="en-GB" sz="1100" dirty="0" err="1">
                <a:latin typeface="Verdana"/>
                <a:ea typeface="Verdana"/>
                <a:cs typeface="Calibri"/>
              </a:rPr>
              <a:t>niiden</a:t>
            </a:r>
            <a:r>
              <a:rPr lang="en-GB" sz="1100" dirty="0">
                <a:latin typeface="Verdana"/>
                <a:ea typeface="Verdana"/>
                <a:cs typeface="Calibri"/>
              </a:rPr>
              <a:t> </a:t>
            </a:r>
            <a:r>
              <a:rPr lang="en-GB" sz="1100" dirty="0" err="1">
                <a:latin typeface="Verdana"/>
                <a:ea typeface="Verdana"/>
                <a:cs typeface="Calibri"/>
              </a:rPr>
              <a:t>käyttöastetta</a:t>
            </a:r>
            <a:r>
              <a:rPr lang="en-GB" sz="1100" dirty="0">
                <a:latin typeface="Verdana"/>
                <a:ea typeface="Verdana"/>
                <a:cs typeface="Calibri"/>
              </a:rPr>
              <a:t> </a:t>
            </a:r>
            <a:r>
              <a:rPr lang="en-GB" sz="1100" dirty="0" err="1">
                <a:latin typeface="Verdana"/>
                <a:ea typeface="Verdana"/>
                <a:cs typeface="Calibri"/>
              </a:rPr>
              <a:t>selvittämällä</a:t>
            </a:r>
            <a:r>
              <a:rPr lang="en-GB" sz="1100" dirty="0">
                <a:latin typeface="Verdana"/>
                <a:ea typeface="Verdana"/>
                <a:cs typeface="Calibri"/>
              </a:rPr>
              <a:t> </a:t>
            </a:r>
            <a:r>
              <a:rPr lang="en-GB" sz="1100" dirty="0" err="1">
                <a:latin typeface="Verdana"/>
                <a:ea typeface="Verdana"/>
                <a:cs typeface="Calibri"/>
              </a:rPr>
              <a:t>uusia</a:t>
            </a:r>
            <a:r>
              <a:rPr lang="en-GB" sz="1100" dirty="0">
                <a:latin typeface="Verdana"/>
                <a:ea typeface="Verdana"/>
                <a:cs typeface="Calibri"/>
              </a:rPr>
              <a:t> </a:t>
            </a:r>
            <a:r>
              <a:rPr lang="en-GB" sz="1100" dirty="0" err="1">
                <a:latin typeface="Verdana"/>
                <a:ea typeface="Verdana"/>
                <a:cs typeface="Calibri"/>
              </a:rPr>
              <a:t>kanavia</a:t>
            </a:r>
            <a:r>
              <a:rPr lang="en-GB" sz="1100" dirty="0">
                <a:latin typeface="Verdana"/>
                <a:ea typeface="Verdana"/>
                <a:cs typeface="Calibri"/>
              </a:rPr>
              <a:t> </a:t>
            </a:r>
            <a:r>
              <a:rPr lang="en-GB" sz="1100" dirty="0" err="1">
                <a:latin typeface="Verdana"/>
                <a:ea typeface="Verdana"/>
                <a:cs typeface="Calibri"/>
              </a:rPr>
              <a:t>ja</a:t>
            </a:r>
            <a:r>
              <a:rPr lang="en-GB" sz="1100" dirty="0">
                <a:latin typeface="Verdana"/>
                <a:ea typeface="Verdana"/>
                <a:cs typeface="Calibri"/>
              </a:rPr>
              <a:t> </a:t>
            </a:r>
            <a:r>
              <a:rPr lang="en-GB" sz="1100" dirty="0" err="1">
                <a:latin typeface="Verdana"/>
                <a:ea typeface="Verdana"/>
                <a:cs typeface="Calibri"/>
              </a:rPr>
              <a:t>yhteistyömalleja</a:t>
            </a:r>
            <a:r>
              <a:rPr lang="en-GB" sz="1100" dirty="0">
                <a:latin typeface="Verdana"/>
                <a:ea typeface="Verdana"/>
                <a:cs typeface="Calibri"/>
              </a:rPr>
              <a:t> </a:t>
            </a:r>
            <a:r>
              <a:rPr lang="en-GB" sz="1100" dirty="0" err="1">
                <a:latin typeface="Verdana"/>
                <a:ea typeface="Verdana"/>
                <a:cs typeface="Calibri"/>
              </a:rPr>
              <a:t>kirjojen</a:t>
            </a:r>
            <a:r>
              <a:rPr lang="en-GB" sz="1100" dirty="0">
                <a:latin typeface="Verdana"/>
                <a:ea typeface="Verdana"/>
                <a:cs typeface="Calibri"/>
              </a:rPr>
              <a:t>  </a:t>
            </a:r>
            <a:r>
              <a:rPr lang="en-GB" sz="1100" dirty="0" err="1">
                <a:latin typeface="Verdana"/>
                <a:ea typeface="Verdana"/>
                <a:cs typeface="Calibri"/>
              </a:rPr>
              <a:t>hyötykäyttöön</a:t>
            </a:r>
            <a:r>
              <a:rPr lang="en-GB" sz="1100" dirty="0">
                <a:latin typeface="Verdana"/>
                <a:ea typeface="Verdana"/>
                <a:cs typeface="Calibri"/>
              </a:rPr>
              <a:t> </a:t>
            </a:r>
            <a:r>
              <a:rPr lang="en-GB" sz="1100" dirty="0" err="1">
                <a:latin typeface="Verdana"/>
                <a:ea typeface="Verdana"/>
                <a:cs typeface="Calibri"/>
              </a:rPr>
              <a:t>kokoelmasta</a:t>
            </a:r>
            <a:r>
              <a:rPr lang="en-GB" sz="1100" dirty="0">
                <a:latin typeface="Verdana"/>
                <a:ea typeface="Verdana"/>
                <a:cs typeface="Calibri"/>
              </a:rPr>
              <a:t> </a:t>
            </a:r>
            <a:r>
              <a:rPr lang="en-GB" sz="1100" dirty="0" err="1">
                <a:latin typeface="Verdana"/>
                <a:ea typeface="Verdana"/>
                <a:cs typeface="Calibri"/>
              </a:rPr>
              <a:t>poistamisen</a:t>
            </a:r>
            <a:r>
              <a:rPr lang="en-GB" sz="1100" dirty="0">
                <a:latin typeface="Verdana"/>
                <a:ea typeface="Verdana"/>
                <a:cs typeface="Calibri"/>
              </a:rPr>
              <a:t> </a:t>
            </a:r>
            <a:r>
              <a:rPr lang="en-GB" sz="1100" dirty="0" err="1">
                <a:latin typeface="Verdana"/>
                <a:ea typeface="Verdana"/>
                <a:cs typeface="Calibri"/>
              </a:rPr>
              <a:t>jälkeen</a:t>
            </a:r>
            <a:r>
              <a:rPr lang="en-GB" sz="1100" dirty="0">
                <a:latin typeface="Verdana"/>
                <a:ea typeface="Verdana"/>
                <a:cs typeface="Calibri"/>
              </a:rPr>
              <a:t>. </a:t>
            </a:r>
          </a:p>
        </p:txBody>
      </p:sp>
      <p:sp>
        <p:nvSpPr>
          <p:cNvPr id="14" name="TextBox 15">
            <a:extLst>
              <a:ext uri="{FF2B5EF4-FFF2-40B4-BE49-F238E27FC236}">
                <a16:creationId xmlns:a16="http://schemas.microsoft.com/office/drawing/2014/main" id="{A41266FF-3689-3B87-F9C9-70C2F107DA02}"/>
              </a:ext>
            </a:extLst>
          </p:cNvPr>
          <p:cNvSpPr txBox="1"/>
          <p:nvPr/>
        </p:nvSpPr>
        <p:spPr>
          <a:xfrm>
            <a:off x="6100584" y="2170041"/>
            <a:ext cx="1878698" cy="1107996"/>
          </a:xfrm>
          <a:prstGeom prst="rect">
            <a:avLst/>
          </a:prstGeom>
          <a:noFill/>
        </p:spPr>
        <p:txBody>
          <a:bodyPr wrap="square" lIns="91440" tIns="45720" rIns="91440" bIns="45720" rtlCol="0" anchor="t">
            <a:spAutoFit/>
          </a:bodyPr>
          <a:lstStyle/>
          <a:p>
            <a:pPr marL="171450" indent="-171450">
              <a:buFont typeface="Arial,Sans-Serif" panose="020B0604020202020204" pitchFamily="34" charset="0"/>
              <a:buChar char="•"/>
            </a:pPr>
            <a:r>
              <a:rPr lang="fi-FI" sz="1100">
                <a:latin typeface="Verdana" panose="020B0604030504040204" pitchFamily="34" charset="0"/>
                <a:ea typeface="Verdana" panose="020B0604030504040204" pitchFamily="34" charset="0"/>
              </a:rPr>
              <a:t>Toteutetut toimenpiteet / Rebekka </a:t>
            </a:r>
            <a:r>
              <a:rPr lang="fi-FI" sz="1100" err="1">
                <a:latin typeface="Verdana" panose="020B0604030504040204" pitchFamily="34" charset="0"/>
                <a:ea typeface="Verdana" panose="020B0604030504040204" pitchFamily="34" charset="0"/>
              </a:rPr>
              <a:t>Pilppula</a:t>
            </a:r>
          </a:p>
          <a:p>
            <a:pPr marL="285750" indent="-285750">
              <a:buFont typeface="Arial,Sans-Serif" panose="020B0604020202020204" pitchFamily="34" charset="0"/>
              <a:buChar char="•"/>
            </a:pPr>
            <a:endParaRPr lang="fi-FI"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fi-FI" sz="110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fi-FI" sz="1100">
              <a:latin typeface="Verdana" panose="020B0604030504040204" pitchFamily="34" charset="0"/>
              <a:ea typeface="Verdana" panose="020B0604030504040204" pitchFamily="34" charset="0"/>
            </a:endParaRPr>
          </a:p>
        </p:txBody>
      </p:sp>
      <p:pic>
        <p:nvPicPr>
          <p:cNvPr id="13" name="Picture 2">
            <a:extLst>
              <a:ext uri="{FF2B5EF4-FFF2-40B4-BE49-F238E27FC236}">
                <a16:creationId xmlns:a16="http://schemas.microsoft.com/office/drawing/2014/main" id="{BB0F7532-F125-C810-D5D3-41DD2FAD76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5B97802-1F36-9AE0-3CF4-517CE7B29E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5" descr="Kuva, joka sisältää kohteen kuvakaappaus, Fontti, musta, Grafiikka&#10;&#10;Kuvaus luotu automaattisesti">
            <a:extLst>
              <a:ext uri="{FF2B5EF4-FFF2-40B4-BE49-F238E27FC236}">
                <a16:creationId xmlns:a16="http://schemas.microsoft.com/office/drawing/2014/main" id="{CB4F86B9-5C1E-AD5B-CF95-28473FDF082B}"/>
              </a:ext>
            </a:extLst>
          </p:cNvPr>
          <p:cNvPicPr>
            <a:picLocks noChangeAspect="1"/>
          </p:cNvPicPr>
          <p:nvPr/>
        </p:nvPicPr>
        <p:blipFill>
          <a:blip r:embed="rId9"/>
          <a:stretch>
            <a:fillRect/>
          </a:stretch>
        </p:blipFill>
        <p:spPr>
          <a:xfrm>
            <a:off x="10359760" y="5858620"/>
            <a:ext cx="1667763" cy="862003"/>
          </a:xfrm>
          <a:prstGeom prst="rect">
            <a:avLst/>
          </a:prstGeom>
        </p:spPr>
      </p:pic>
      <p:sp>
        <p:nvSpPr>
          <p:cNvPr id="18" name="Tekstiruutu 17">
            <a:extLst>
              <a:ext uri="{FF2B5EF4-FFF2-40B4-BE49-F238E27FC236}">
                <a16:creationId xmlns:a16="http://schemas.microsoft.com/office/drawing/2014/main" id="{69F37C03-7353-1DCC-2E59-24C51DB14B11}"/>
              </a:ext>
            </a:extLst>
          </p:cNvPr>
          <p:cNvSpPr txBox="1"/>
          <p:nvPr/>
        </p:nvSpPr>
        <p:spPr>
          <a:xfrm>
            <a:off x="6447971"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b="1">
                <a:solidFill>
                  <a:srgbClr val="34B98B"/>
                </a:solidFill>
                <a:latin typeface="Verdana"/>
              </a:rPr>
              <a:t>HUOMIOITA</a:t>
            </a:r>
            <a:endParaRPr lang="fi-FI"/>
          </a:p>
        </p:txBody>
      </p:sp>
      <p:sp>
        <p:nvSpPr>
          <p:cNvPr id="49" name="Rectangle 27">
            <a:extLst>
              <a:ext uri="{FF2B5EF4-FFF2-40B4-BE49-F238E27FC236}">
                <a16:creationId xmlns:a16="http://schemas.microsoft.com/office/drawing/2014/main" id="{18CBF582-1A9E-FAB0-0F77-54B0B659A5C0}"/>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63694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233304"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fi-FI" b="1" dirty="0">
                <a:solidFill>
                  <a:schemeClr val="tx1"/>
                </a:solidFill>
                <a:latin typeface="Verdana"/>
                <a:ea typeface="Verdana"/>
              </a:rPr>
              <a:t>Kirjasto on yhdenvertaisuuden tyyssija.</a:t>
            </a:r>
            <a:endParaRPr lang="fi-FI" b="1">
              <a:solidFill>
                <a:schemeClr val="tx1"/>
              </a:solidFill>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1"/>
            <a:ext cx="3016672" cy="1132997"/>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1832" y="401988"/>
            <a:ext cx="2329111"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536356" y="607078"/>
            <a:ext cx="3003774" cy="600164"/>
          </a:xfrm>
          <a:prstGeom prst="rect">
            <a:avLst/>
          </a:prstGeom>
          <a:noFill/>
        </p:spPr>
        <p:txBody>
          <a:bodyPr wrap="square" lIns="91440" tIns="45720" rIns="91440" bIns="45720" rtlCol="0" anchor="t">
            <a:spAutoFit/>
          </a:bodyPr>
          <a:lstStyle/>
          <a:p>
            <a:r>
              <a:rPr lang="fi-FI" sz="1100">
                <a:latin typeface="Verdana" panose="020B0604030504040204" pitchFamily="34" charset="0"/>
                <a:ea typeface="Verdana" panose="020B0604030504040204" pitchFamily="34" charset="0"/>
              </a:rPr>
              <a:t>Kirjasto on kaikille, kirjastosta löytyy rauhoittumisen paikka, yhdenvertaisuus</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01832" y="437333"/>
            <a:ext cx="2325691" cy="1107996"/>
          </a:xfrm>
          <a:prstGeom prst="rect">
            <a:avLst/>
          </a:prstGeom>
          <a:noFill/>
        </p:spPr>
        <p:txBody>
          <a:bodyPr wrap="square" lIns="91440" tIns="45720" rIns="91440" bIns="45720" rtlCol="0" anchor="t">
            <a:spAutoFit/>
          </a:bodyPr>
          <a:lstStyle/>
          <a:p>
            <a:r>
              <a:rPr lang="fi-FI" sz="1100" b="1" dirty="0">
                <a:latin typeface="Verdana"/>
                <a:ea typeface="Verdana"/>
              </a:rPr>
              <a:t>Turun kirjasto</a:t>
            </a:r>
          </a:p>
          <a:p>
            <a:endParaRPr lang="fi-FI" sz="1100" b="1" dirty="0">
              <a:latin typeface="Verdana"/>
              <a:ea typeface="Verdana"/>
            </a:endParaRPr>
          </a:p>
          <a:p>
            <a:r>
              <a:rPr lang="fi-FI" sz="1100" dirty="0">
                <a:latin typeface="Verdana"/>
                <a:ea typeface="Verdana"/>
              </a:rPr>
              <a:t>Vastuuhenkilöt tapahtumainformaatikko, viestintä, Rebekka </a:t>
            </a:r>
            <a:r>
              <a:rPr lang="fi-FI" sz="1100" dirty="0" err="1">
                <a:latin typeface="Verdana"/>
                <a:ea typeface="Verdana"/>
              </a:rPr>
              <a:t>Pilppula</a:t>
            </a:r>
            <a:r>
              <a:rPr lang="fi-FI" sz="1100" dirty="0">
                <a:latin typeface="Verdana"/>
                <a:ea typeface="Verdana"/>
              </a:rPr>
              <a:t>, Kari Pohjola ja Jaana Rantala</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45899" y="2181691"/>
            <a:ext cx="5837199" cy="1107996"/>
          </a:xfrm>
          <a:prstGeom prst="rect">
            <a:avLst/>
          </a:prstGeom>
          <a:noFill/>
        </p:spPr>
        <p:txBody>
          <a:bodyPr wrap="square" lIns="91440" tIns="45720" rIns="91440" bIns="45720" rtlCol="0" anchor="t">
            <a:spAutoFit/>
          </a:bodyPr>
          <a:lstStyle/>
          <a:p>
            <a:r>
              <a:rPr lang="fi-FI" sz="1100" b="1">
                <a:latin typeface="Verdana" panose="020B0604030504040204" pitchFamily="34" charset="0"/>
                <a:ea typeface="Verdana" panose="020B0604030504040204" pitchFamily="34" charset="0"/>
              </a:rPr>
              <a:t>Viestitään pysähtymisen merkityksestä ja siitä, miten kirjasto mahdollistaa sen asiakkaalle</a:t>
            </a:r>
            <a:br>
              <a:rPr lang="fi-FI" sz="1100" b="1">
                <a:latin typeface="Verdana" panose="020B0604030504040204" pitchFamily="34" charset="0"/>
                <a:ea typeface="Verdana" panose="020B0604030504040204" pitchFamily="34" charset="0"/>
              </a:rPr>
            </a:br>
            <a:endParaRPr lang="fi-FI" sz="1100" b="1">
              <a:latin typeface="Verdana" panose="020B0604030504040204" pitchFamily="34" charset="0"/>
              <a:ea typeface="Verdana" panose="020B0604030504040204" pitchFamily="34" charset="0"/>
            </a:endParaRPr>
          </a:p>
          <a:p>
            <a:r>
              <a:rPr lang="fi-FI" sz="1100">
                <a:latin typeface="Verdana" panose="020B0604030504040204" pitchFamily="34" charset="0"/>
                <a:ea typeface="Verdana" panose="020B0604030504040204" pitchFamily="34" charset="0"/>
              </a:rPr>
              <a:t>Hyödynnetään Kestävä kehitys Lounais-Suomen kirjastoissa hankkeen viestintämateriaaleja ja pidetään teemaa esillä myös muussa viestinnässä.</a:t>
            </a:r>
          </a:p>
          <a:p>
            <a:r>
              <a:rPr lang="fi-FI" sz="1100">
                <a:latin typeface="Verdana" panose="020B0604030504040204" pitchFamily="34" charset="0"/>
                <a:ea typeface="Verdana" panose="020B0604030504040204" pitchFamily="34" charset="0"/>
              </a:rPr>
              <a:t>Kokeillaan tapahtumia, jotka kannustavat rauhoittumiseen ja keskittymiseen.</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7531" y="2177682"/>
            <a:ext cx="1993716" cy="1107996"/>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100">
                <a:latin typeface="Verdana" panose="020B0604030504040204" pitchFamily="34" charset="0"/>
                <a:ea typeface="Verdana" panose="020B0604030504040204" pitchFamily="34" charset="0"/>
              </a:rPr>
              <a:t>Kokeilut /tapahtuma-informaatikko</a:t>
            </a:r>
          </a:p>
          <a:p>
            <a:pPr marL="171450" indent="-171450">
              <a:buFont typeface="Arial" panose="020B0604020202020204" pitchFamily="34" charset="0"/>
              <a:buChar char="•"/>
            </a:pPr>
            <a:r>
              <a:rPr lang="fi-FI" sz="1100">
                <a:latin typeface="Verdana" panose="020B0604030504040204" pitchFamily="34" charset="0"/>
                <a:ea typeface="Verdana" panose="020B0604030504040204" pitchFamily="34" charset="0"/>
              </a:rPr>
              <a:t>Selvitetään mahdollisuudet seurantaan /Viestintä</a:t>
            </a:r>
          </a:p>
          <a:p>
            <a:pPr marL="285750" indent="-285750">
              <a:buFont typeface="Arial" panose="020B0604020202020204" pitchFamily="34" charset="0"/>
              <a:buChar char="•"/>
            </a:pPr>
            <a:endParaRPr lang="fi-FI" sz="1100">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404469"/>
            <a:ext cx="5837199" cy="769441"/>
          </a:xfrm>
          <a:prstGeom prst="rect">
            <a:avLst/>
          </a:prstGeom>
          <a:noFill/>
        </p:spPr>
        <p:txBody>
          <a:bodyPr wrap="square" lIns="91440" tIns="45720" rIns="91440" bIns="45720" rtlCol="0" anchor="t">
            <a:spAutoFit/>
          </a:bodyPr>
          <a:lstStyle/>
          <a:p>
            <a:r>
              <a:rPr lang="fi-FI" sz="1100" b="1" err="1">
                <a:latin typeface="Verdana" panose="020B0604030504040204" pitchFamily="34" charset="0"/>
                <a:ea typeface="Verdana" panose="020B0604030504040204" pitchFamily="34" charset="0"/>
              </a:rPr>
              <a:t>Osallistetaan</a:t>
            </a:r>
            <a:r>
              <a:rPr lang="fi-FI" sz="1100" b="1">
                <a:latin typeface="Verdana" panose="020B0604030504040204" pitchFamily="34" charset="0"/>
                <a:ea typeface="Verdana" panose="020B0604030504040204" pitchFamily="34" charset="0"/>
              </a:rPr>
              <a:t> asiakkaita tilojen ja toiminnan suunnitteluun</a:t>
            </a:r>
          </a:p>
          <a:p>
            <a:endParaRPr lang="fi-FI" sz="1100">
              <a:latin typeface="Verdana" panose="020B0604030504040204" pitchFamily="34" charset="0"/>
              <a:ea typeface="Verdana" panose="020B0604030504040204" pitchFamily="34" charset="0"/>
            </a:endParaRPr>
          </a:p>
          <a:p>
            <a:r>
              <a:rPr lang="fi-FI" sz="1100">
                <a:latin typeface="Verdana" panose="020B0604030504040204" pitchFamily="34" charset="0"/>
                <a:ea typeface="Verdana" panose="020B0604030504040204" pitchFamily="34" charset="0"/>
              </a:rPr>
              <a:t>Tehdään kokeiluja erilaisista tilaratkaisuista ja pyydetään niistä asiakaspalautetta. Saatua asiakaspalautetta seurataan jatkuvasti.</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84682" y="3312324"/>
            <a:ext cx="1878698" cy="93871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100">
                <a:latin typeface="Verdana" panose="020B0604030504040204" pitchFamily="34" charset="0"/>
                <a:ea typeface="Verdana" panose="020B0604030504040204" pitchFamily="34" charset="0"/>
              </a:rPr>
              <a:t>Kokeilujen määrä /Rebekka </a:t>
            </a:r>
            <a:r>
              <a:rPr lang="fi-FI" sz="1100" err="1">
                <a:latin typeface="Verdana" panose="020B0604030504040204" pitchFamily="34" charset="0"/>
                <a:ea typeface="Verdana" panose="020B0604030504040204" pitchFamily="34" charset="0"/>
              </a:rPr>
              <a:t>Pilppula</a:t>
            </a:r>
            <a:endParaRPr lang="fi-FI"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fi-FI" sz="1100">
                <a:latin typeface="Verdana" panose="020B0604030504040204" pitchFamily="34" charset="0"/>
                <a:ea typeface="Verdana" panose="020B0604030504040204" pitchFamily="34" charset="0"/>
              </a:rPr>
              <a:t>Palautteen seuranta /Kari Pohjola</a:t>
            </a:r>
          </a:p>
          <a:p>
            <a:pPr marL="285750" indent="-285750">
              <a:buFont typeface="Arial" panose="020B0604020202020204" pitchFamily="34" charset="0"/>
              <a:buChar char="•"/>
            </a:pPr>
            <a:endParaRPr lang="fi-FI" sz="1100">
              <a:latin typeface="Verdana" panose="020B0604030504040204" pitchFamily="34" charset="0"/>
              <a:ea typeface="Verdana" panose="020B0604030504040204" pitchFamily="34" charset="0"/>
              <a:cs typeface="Calibri"/>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74911" y="4533472"/>
            <a:ext cx="5837199" cy="769441"/>
          </a:xfrm>
          <a:prstGeom prst="rect">
            <a:avLst/>
          </a:prstGeom>
          <a:noFill/>
        </p:spPr>
        <p:txBody>
          <a:bodyPr wrap="square" lIns="91440" tIns="45720" rIns="91440" bIns="45720" rtlCol="0" anchor="t">
            <a:spAutoFit/>
          </a:bodyPr>
          <a:lstStyle/>
          <a:p>
            <a:r>
              <a:rPr lang="fi-FI" sz="1100" b="1">
                <a:latin typeface="Verdana" panose="020B0604030504040204" pitchFamily="34" charset="0"/>
                <a:ea typeface="Verdana" panose="020B0604030504040204" pitchFamily="34" charset="0"/>
              </a:rPr>
              <a:t>Kohdennetaan asiakaskysely myös ei-käyttäjille</a:t>
            </a:r>
          </a:p>
          <a:p>
            <a:endParaRPr lang="fi-FI" sz="1100">
              <a:latin typeface="Verdana" panose="020B0604030504040204" pitchFamily="34" charset="0"/>
              <a:ea typeface="Verdana" panose="020B0604030504040204" pitchFamily="34" charset="0"/>
            </a:endParaRPr>
          </a:p>
          <a:p>
            <a:r>
              <a:rPr lang="fi-FI" sz="1100">
                <a:latin typeface="Verdana" panose="020B0604030504040204" pitchFamily="34" charset="0"/>
                <a:ea typeface="Verdana" panose="020B0604030504040204" pitchFamily="34" charset="0"/>
              </a:rPr>
              <a:t>Ei-kävijöiltä voidaan saada arvokasta tietoa siitä, miten kirjaston palveluja voidaan kehittää.</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102280" y="4449279"/>
            <a:ext cx="1878698" cy="76944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sz="1100">
                <a:latin typeface="Verdana" panose="020B0604030504040204" pitchFamily="34" charset="0"/>
                <a:ea typeface="Verdana" panose="020B0604030504040204" pitchFamily="34" charset="0"/>
              </a:rPr>
              <a:t>Kysely toteuttaminen / Jaana Rantala</a:t>
            </a:r>
          </a:p>
          <a:p>
            <a:pPr marL="285750" indent="-285750">
              <a:buFont typeface="Arial" panose="020B0604020202020204" pitchFamily="34" charset="0"/>
              <a:buChar char="•"/>
            </a:pPr>
            <a:endParaRPr lang="fi-FI" sz="110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72" name="Graphic 71" descr="Checkmark with solid fill">
            <a:extLst>
              <a:ext uri="{FF2B5EF4-FFF2-40B4-BE49-F238E27FC236}">
                <a16:creationId xmlns:a16="http://schemas.microsoft.com/office/drawing/2014/main" id="{D635FE67-F8C1-66BA-0471-859178753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0489" y="2696566"/>
            <a:ext cx="341586" cy="341586"/>
          </a:xfrm>
          <a:prstGeom prst="rect">
            <a:avLst/>
          </a:prstGeom>
        </p:spPr>
      </p:pic>
      <p:pic>
        <p:nvPicPr>
          <p:cNvPr id="57" name="Graphic 56" descr="Checkmark with solid fill">
            <a:extLst>
              <a:ext uri="{FF2B5EF4-FFF2-40B4-BE49-F238E27FC236}">
                <a16:creationId xmlns:a16="http://schemas.microsoft.com/office/drawing/2014/main" id="{57BE6491-B584-BF45-973E-DDA93D0E5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3911" y="4080579"/>
            <a:ext cx="341586" cy="341586"/>
          </a:xfrm>
          <a:prstGeom prst="rect">
            <a:avLst/>
          </a:prstGeom>
        </p:spPr>
      </p:pic>
      <p:pic>
        <p:nvPicPr>
          <p:cNvPr id="31" name="Graphic 30" descr="Checkmark with solid fill">
            <a:extLst>
              <a:ext uri="{FF2B5EF4-FFF2-40B4-BE49-F238E27FC236}">
                <a16:creationId xmlns:a16="http://schemas.microsoft.com/office/drawing/2014/main" id="{DE304146-911F-82E7-04E2-C748D96C38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5663" y="2672882"/>
            <a:ext cx="343605" cy="343605"/>
          </a:xfrm>
          <a:prstGeom prst="rect">
            <a:avLst/>
          </a:prstGeom>
        </p:spPr>
      </p:pic>
      <p:pic>
        <p:nvPicPr>
          <p:cNvPr id="68" name="Graphic 71" descr="Checkmark with solid fill">
            <a:extLst>
              <a:ext uri="{FF2B5EF4-FFF2-40B4-BE49-F238E27FC236}">
                <a16:creationId xmlns:a16="http://schemas.microsoft.com/office/drawing/2014/main" id="{F3CDF4A4-5BAC-F5A6-DA2A-48537A9924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216" y="3854410"/>
            <a:ext cx="341586" cy="341586"/>
          </a:xfrm>
          <a:prstGeom prst="rect">
            <a:avLst/>
          </a:prstGeom>
        </p:spPr>
      </p:pic>
      <p:pic>
        <p:nvPicPr>
          <p:cNvPr id="70" name="Graphic 71" descr="Checkmark with solid fill">
            <a:extLst>
              <a:ext uri="{FF2B5EF4-FFF2-40B4-BE49-F238E27FC236}">
                <a16:creationId xmlns:a16="http://schemas.microsoft.com/office/drawing/2014/main" id="{FB504F55-FB24-E78E-466F-D1C4B3C343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0357" y="4982175"/>
            <a:ext cx="341586" cy="341586"/>
          </a:xfrm>
          <a:prstGeom prst="rect">
            <a:avLst/>
          </a:prstGeom>
        </p:spPr>
      </p:pic>
      <p:pic>
        <p:nvPicPr>
          <p:cNvPr id="73" name="Graphic 71" descr="Checkmark with solid fill">
            <a:extLst>
              <a:ext uri="{FF2B5EF4-FFF2-40B4-BE49-F238E27FC236}">
                <a16:creationId xmlns:a16="http://schemas.microsoft.com/office/drawing/2014/main" id="{A304EADA-45FB-D881-7A88-3B911D698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1523" y="4993802"/>
            <a:ext cx="341586" cy="341586"/>
          </a:xfrm>
          <a:prstGeom prst="rect">
            <a:avLst/>
          </a:prstGeom>
        </p:spPr>
      </p:pic>
      <p:sp>
        <p:nvSpPr>
          <p:cNvPr id="69" name="TextBox 6">
            <a:extLst>
              <a:ext uri="{FF2B5EF4-FFF2-40B4-BE49-F238E27FC236}">
                <a16:creationId xmlns:a16="http://schemas.microsoft.com/office/drawing/2014/main" id="{50C2A6A6-2143-2DF9-D3AC-4AB1A8720343}"/>
              </a:ext>
            </a:extLst>
          </p:cNvPr>
          <p:cNvSpPr txBox="1"/>
          <p:nvPr/>
        </p:nvSpPr>
        <p:spPr>
          <a:xfrm>
            <a:off x="6104890" y="1622106"/>
            <a:ext cx="2615935" cy="523220"/>
          </a:xfrm>
          <a:prstGeom prst="rect">
            <a:avLst/>
          </a:prstGeom>
          <a:noFill/>
        </p:spPr>
        <p:txBody>
          <a:bodyPr wrap="square" lIns="91440" tIns="45720" rIns="91440" bIns="45720" rtlCol="0" anchor="t">
            <a:spAutoFit/>
          </a:bodyPr>
          <a:lstStyle/>
          <a:p>
            <a:pPr>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r>
              <a:rPr lang="fi-FI" sz="1400">
                <a:solidFill>
                  <a:srgbClr val="83C9F0"/>
                </a:solidFill>
                <a:latin typeface="Verdana"/>
              </a:rPr>
              <a:t> JA </a:t>
            </a:r>
            <a:endParaRPr lang="fi-FI" sz="800">
              <a:solidFill>
                <a:srgbClr val="83C9F0"/>
              </a:solidFill>
              <a:latin typeface="Verdana"/>
            </a:endParaRPr>
          </a:p>
          <a:p>
            <a:pPr>
              <a:defRPr/>
            </a:pPr>
            <a:r>
              <a:rPr lang="fi-FI" sz="1400">
                <a:solidFill>
                  <a:srgbClr val="83C9F0"/>
                </a:solidFill>
                <a:latin typeface="Verdana"/>
              </a:rPr>
              <a:t>VASTUUTAHO</a:t>
            </a:r>
            <a:endParaRPr lang="fi-FI" sz="800" b="0" i="0" u="none" strike="noStrike" kern="1200" cap="none" spc="0" normalizeH="0" baseline="0" noProof="0">
              <a:ln>
                <a:noFill/>
              </a:ln>
              <a:solidFill>
                <a:srgbClr val="83C9F0"/>
              </a:solidFill>
              <a:effectLst/>
              <a:uLnTx/>
              <a:uFillTx/>
              <a:latin typeface="Verdana"/>
              <a:ea typeface="Verdana"/>
            </a:endParaRPr>
          </a:p>
        </p:txBody>
      </p:sp>
      <p:pic>
        <p:nvPicPr>
          <p:cNvPr id="7" name="Picture 2">
            <a:extLst>
              <a:ext uri="{FF2B5EF4-FFF2-40B4-BE49-F238E27FC236}">
                <a16:creationId xmlns:a16="http://schemas.microsoft.com/office/drawing/2014/main" id="{3D588E82-F9C3-ACE5-1A2F-2DE145994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285847D0-9836-4531-DDB4-1543DDAA86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5" descr="Kuva, joka sisältää kohteen kuvakaappaus, Fontti, musta, Grafiikka&#10;&#10;Kuvaus luotu automaattisesti">
            <a:extLst>
              <a:ext uri="{FF2B5EF4-FFF2-40B4-BE49-F238E27FC236}">
                <a16:creationId xmlns:a16="http://schemas.microsoft.com/office/drawing/2014/main" id="{09CF9592-F1A2-6A31-F0C5-AD5FFDFA2A20}"/>
              </a:ext>
            </a:extLst>
          </p:cNvPr>
          <p:cNvPicPr>
            <a:picLocks noChangeAspect="1"/>
          </p:cNvPicPr>
          <p:nvPr/>
        </p:nvPicPr>
        <p:blipFill>
          <a:blip r:embed="rId9"/>
          <a:stretch>
            <a:fillRect/>
          </a:stretch>
        </p:blipFill>
        <p:spPr>
          <a:xfrm>
            <a:off x="10359760" y="5858620"/>
            <a:ext cx="1667763" cy="862003"/>
          </a:xfrm>
          <a:prstGeom prst="rect">
            <a:avLst/>
          </a:prstGeom>
        </p:spPr>
      </p:pic>
      <p:sp>
        <p:nvSpPr>
          <p:cNvPr id="66" name="Tekstiruutu 65">
            <a:extLst>
              <a:ext uri="{FF2B5EF4-FFF2-40B4-BE49-F238E27FC236}">
                <a16:creationId xmlns:a16="http://schemas.microsoft.com/office/drawing/2014/main" id="{58230631-BCF1-4F18-FB64-E54EC9BB4C23}"/>
              </a:ext>
            </a:extLst>
          </p:cNvPr>
          <p:cNvSpPr txBox="1"/>
          <p:nvPr/>
        </p:nvSpPr>
        <p:spPr>
          <a:xfrm>
            <a:off x="6447971"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b="1">
                <a:solidFill>
                  <a:srgbClr val="34B98B"/>
                </a:solidFill>
                <a:latin typeface="Verdana"/>
              </a:rPr>
              <a:t>HUOMIOITA</a:t>
            </a:r>
            <a:endParaRPr lang="fi-FI"/>
          </a:p>
        </p:txBody>
      </p:sp>
      <p:sp>
        <p:nvSpPr>
          <p:cNvPr id="74" name="Rectangle 27">
            <a:extLst>
              <a:ext uri="{FF2B5EF4-FFF2-40B4-BE49-F238E27FC236}">
                <a16:creationId xmlns:a16="http://schemas.microsoft.com/office/drawing/2014/main" id="{61319DCA-6AFD-77B1-83E0-3B7476B279EB}"/>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59334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a:t>AKE</a:t>
            </a:r>
          </a:p>
        </p:txBody>
      </p:sp>
    </p:spTree>
    <p:extLst>
      <p:ext uri="{BB962C8B-B14F-4D97-AF65-F5344CB8AC3E}">
        <p14:creationId xmlns:p14="http://schemas.microsoft.com/office/powerpoint/2010/main" val="3751071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fi-FI" sz="1400" b="1" dirty="0">
                <a:solidFill>
                  <a:schemeClr val="tx1"/>
                </a:solidFill>
                <a:latin typeface="Verdana"/>
                <a:ea typeface="Verdana"/>
              </a:rPr>
              <a:t>AKE tukee Varsinais-Suomen ja Satakunnan kirjastoja tiekartan painopisteiksi valituista teemoista viestimisessä</a:t>
            </a:r>
          </a:p>
          <a:p>
            <a:pPr marL="0" marR="0" lvl="0" indent="0"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dirty="0">
              <a:ln>
                <a:noFill/>
              </a:ln>
              <a:solidFill>
                <a:schemeClr val="tx2"/>
              </a:solidFill>
              <a:effectLst/>
              <a:uLnTx/>
              <a:uFillTx/>
              <a:latin typeface="Verdana"/>
              <a:ea typeface="Verdana"/>
            </a:endParaRPr>
          </a:p>
        </p:txBody>
      </p:sp>
      <p:sp>
        <p:nvSpPr>
          <p:cNvPr id="28" name="Rectangle 27">
            <a:extLst>
              <a:ext uri="{FF2B5EF4-FFF2-40B4-BE49-F238E27FC236}">
                <a16:creationId xmlns:a16="http://schemas.microsoft.com/office/drawing/2014/main" id="{92D306D7-2011-64DC-1EAF-09A1AFB8FC2E}"/>
              </a:ext>
            </a:extLst>
          </p:cNvPr>
          <p:cNvSpPr/>
          <p:nvPr/>
        </p:nvSpPr>
        <p:spPr>
          <a:xfrm>
            <a:off x="9699532" y="211013"/>
            <a:ext cx="1910539"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FFEB44"/>
                </a:solidFill>
                <a:effectLst/>
                <a:uLnTx/>
                <a:uFillTx/>
                <a:latin typeface="Verdana"/>
                <a:ea typeface="+mn-ea"/>
                <a:cs typeface="+mn-cs"/>
              </a:rPr>
              <a:t>KIRJASTO JA VASTUUHENKILÖT</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4396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7"/>
            <a:ext cx="2328192" cy="1143903"/>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02751" y="390980"/>
            <a:ext cx="2396818" cy="646331"/>
          </a:xfrm>
          <a:prstGeom prst="rect">
            <a:avLst/>
          </a:prstGeom>
          <a:noFill/>
        </p:spPr>
        <p:txBody>
          <a:bodyPr wrap="square" rtlCol="0">
            <a:spAutoFit/>
          </a:bodyPr>
          <a:lstStyle/>
          <a:p>
            <a:pPr algn="l"/>
            <a:r>
              <a:rPr lang="fi-FI" sz="1200" b="1" i="0">
                <a:solidFill>
                  <a:srgbClr val="212529"/>
                </a:solidFill>
                <a:effectLst/>
                <a:latin typeface="Verdana" panose="020B0604030504040204" pitchFamily="34" charset="0"/>
                <a:ea typeface="Verdana" panose="020B0604030504040204" pitchFamily="34" charset="0"/>
              </a:rPr>
              <a:t>Alueellista kehittämistehtävää hoitava kirjasto, Turku</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26107" y="2237170"/>
            <a:ext cx="5837199" cy="923330"/>
          </a:xfrm>
          <a:prstGeom prst="rect">
            <a:avLst/>
          </a:prstGeom>
          <a:noFill/>
        </p:spPr>
        <p:txBody>
          <a:bodyPr wrap="square" lIns="91440" tIns="45720" rIns="91440" bIns="45720" rtlCol="0" anchor="t">
            <a:spAutoFit/>
          </a:bodyPr>
          <a:lstStyle/>
          <a:p>
            <a:r>
              <a:rPr lang="fi-FI" sz="900" dirty="0">
                <a:latin typeface="Verdana"/>
                <a:ea typeface="Verdana"/>
              </a:rPr>
              <a:t>Toteutetaan yhteinen viestintäkampanja esim. näistä aiheista (aina ei tarvitse suoraan mainostaa kirjastoja tai niiden palveluita, vaan voidaan viestiä myös muista kirjastoille tärkeistä teemoista)</a:t>
            </a:r>
          </a:p>
          <a:p>
            <a:pPr>
              <a:buFont typeface="Arial" panose="020B0604020202020204" pitchFamily="34" charset="0"/>
              <a:buChar char="•"/>
            </a:pPr>
            <a:r>
              <a:rPr lang="fi-FI" sz="900" dirty="0">
                <a:latin typeface="Verdana"/>
                <a:ea typeface="Verdana"/>
              </a:rPr>
              <a:t>Kirjaston medialukutaitovinkit</a:t>
            </a:r>
          </a:p>
          <a:p>
            <a:pPr>
              <a:buFont typeface="Arial" panose="020B0604020202020204" pitchFamily="34" charset="0"/>
              <a:buChar char="•"/>
            </a:pPr>
            <a:r>
              <a:rPr lang="fi-FI" sz="900" dirty="0">
                <a:latin typeface="Verdana"/>
                <a:ea typeface="Verdana"/>
              </a:rPr>
              <a:t>Lukutaidon ja lukemisen merkitys</a:t>
            </a:r>
          </a:p>
          <a:p>
            <a:pPr>
              <a:buFont typeface="Arial" panose="020B0604020202020204" pitchFamily="34" charset="0"/>
              <a:buChar char="•"/>
            </a:pPr>
            <a:r>
              <a:rPr lang="fi-FI" sz="900" dirty="0">
                <a:latin typeface="Verdana"/>
                <a:ea typeface="Verdana"/>
              </a:rPr>
              <a:t>Sinä riität (hidastaminen; kirjastoon voi tulla sellaisena kuin olet; saa lukea hömppää)</a:t>
            </a:r>
          </a:p>
          <a:p>
            <a:r>
              <a:rPr lang="fi-FI" sz="900" dirty="0">
                <a:latin typeface="Verdana"/>
                <a:ea typeface="Verdana"/>
              </a:rPr>
              <a:t>Konkretiaa viestintään (pois "Kirjasto on muutakin kuin kirjoja" -tyyppisistä ympäripyöreyksistä)</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93000" y="2153620"/>
            <a:ext cx="1878698" cy="1015663"/>
          </a:xfrm>
          <a:prstGeom prst="rect">
            <a:avLst/>
          </a:prstGeom>
          <a:noFill/>
        </p:spPr>
        <p:txBody>
          <a:bodyPr wrap="square" rtlCol="0">
            <a:spAutoFit/>
          </a:bodyPr>
          <a:lstStyle/>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Toteutuneet kampanjat;</a:t>
            </a:r>
          </a:p>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Osallistuneiden kirjastojen määrä;</a:t>
            </a:r>
          </a:p>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Mediaseuranta</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26217" y="3342060"/>
            <a:ext cx="5837199" cy="461665"/>
          </a:xfrm>
          <a:prstGeom prst="rect">
            <a:avLst/>
          </a:prstGeom>
          <a:noFill/>
        </p:spPr>
        <p:txBody>
          <a:bodyPr wrap="square" rtlCol="0">
            <a:spAutoFit/>
          </a:bodyPr>
          <a:lstStyle/>
          <a:p>
            <a:r>
              <a:rPr lang="fi-FI" sz="1200">
                <a:latin typeface="Verdana" panose="020B0604030504040204" pitchFamily="34" charset="0"/>
                <a:ea typeface="Verdana" panose="020B0604030504040204" pitchFamily="34" charset="0"/>
              </a:rPr>
              <a:t>Kuntapäättäjäkampanjan seuraava tai viimeistään sitä seuraava kierros: Kiertotalous </a:t>
            </a:r>
            <a:r>
              <a:rPr lang="fi-FI" sz="1200" err="1">
                <a:latin typeface="Verdana" panose="020B0604030504040204" pitchFamily="34" charset="0"/>
                <a:ea typeface="Verdana" panose="020B0604030504040204" pitchFamily="34" charset="0"/>
              </a:rPr>
              <a:t>päättäjäkamppiksen</a:t>
            </a:r>
            <a:r>
              <a:rPr lang="fi-FI" sz="1200">
                <a:latin typeface="Verdana" panose="020B0604030504040204" pitchFamily="34" charset="0"/>
                <a:ea typeface="Verdana" panose="020B0604030504040204" pitchFamily="34" charset="0"/>
              </a:rPr>
              <a:t> teemaksi?</a:t>
            </a:r>
          </a:p>
        </p:txBody>
      </p:sp>
      <p:pic>
        <p:nvPicPr>
          <p:cNvPr id="9" name="Graphic 8" descr="Checkmark with solid fill">
            <a:extLst>
              <a:ext uri="{FF2B5EF4-FFF2-40B4-BE49-F238E27FC236}">
                <a16:creationId xmlns:a16="http://schemas.microsoft.com/office/drawing/2014/main" id="{FBA163C2-0E4E-EDB3-802D-152C0D8F12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2471" y="2722984"/>
            <a:ext cx="341586" cy="341586"/>
          </a:xfrm>
          <a:prstGeom prst="rect">
            <a:avLst/>
          </a:prstGeom>
        </p:spPr>
      </p:pic>
      <p:pic>
        <p:nvPicPr>
          <p:cNvPr id="19" name="Graphic 18" descr="Checkmark with solid fill">
            <a:extLst>
              <a:ext uri="{FF2B5EF4-FFF2-40B4-BE49-F238E27FC236}">
                <a16:creationId xmlns:a16="http://schemas.microsoft.com/office/drawing/2014/main" id="{CBB993B4-A7D1-2876-3FB0-959144525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038" y="2647340"/>
            <a:ext cx="341586" cy="341586"/>
          </a:xfrm>
          <a:prstGeom prst="rect">
            <a:avLst/>
          </a:prstGeom>
        </p:spPr>
      </p:pic>
      <p:pic>
        <p:nvPicPr>
          <p:cNvPr id="20" name="Graphic 19" descr="Checkmark with solid fill">
            <a:extLst>
              <a:ext uri="{FF2B5EF4-FFF2-40B4-BE49-F238E27FC236}">
                <a16:creationId xmlns:a16="http://schemas.microsoft.com/office/drawing/2014/main" id="{38690B22-8C88-161E-C0C0-DD81CFF2CF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934" y="2900160"/>
            <a:ext cx="341586" cy="341586"/>
          </a:xfrm>
          <a:prstGeom prst="rect">
            <a:avLst/>
          </a:prstGeom>
        </p:spPr>
      </p:pic>
      <p:sp>
        <p:nvSpPr>
          <p:cNvPr id="21" name="TextBox 20">
            <a:extLst>
              <a:ext uri="{FF2B5EF4-FFF2-40B4-BE49-F238E27FC236}">
                <a16:creationId xmlns:a16="http://schemas.microsoft.com/office/drawing/2014/main" id="{5075038B-525E-6BF4-7E03-27D7882FF52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2025E4FE-1C3A-17A8-CD7F-D1874FC984DE}"/>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ED459AC1-5A91-BDEC-983E-A4BC3DFCFC73}"/>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4" name="Picture 23">
            <a:extLst>
              <a:ext uri="{FF2B5EF4-FFF2-40B4-BE49-F238E27FC236}">
                <a16:creationId xmlns:a16="http://schemas.microsoft.com/office/drawing/2014/main" id="{EE3486EC-35D0-A460-053D-CE398DD448DB}"/>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27" name="Picture 26">
            <a:extLst>
              <a:ext uri="{FF2B5EF4-FFF2-40B4-BE49-F238E27FC236}">
                <a16:creationId xmlns:a16="http://schemas.microsoft.com/office/drawing/2014/main" id="{DCF2FB5F-B86A-F90D-ADB4-34DF2A371C5A}"/>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32" name="Picture 31">
            <a:extLst>
              <a:ext uri="{FF2B5EF4-FFF2-40B4-BE49-F238E27FC236}">
                <a16:creationId xmlns:a16="http://schemas.microsoft.com/office/drawing/2014/main" id="{9C2A8F68-4E76-2FA7-12F0-37E19F56D830}"/>
              </a:ext>
            </a:extLst>
          </p:cNvPr>
          <p:cNvPicPr>
            <a:picLocks noChangeAspect="1"/>
          </p:cNvPicPr>
          <p:nvPr/>
        </p:nvPicPr>
        <p:blipFill>
          <a:blip r:embed="rId4"/>
          <a:stretch>
            <a:fillRect/>
          </a:stretch>
        </p:blipFill>
        <p:spPr>
          <a:xfrm>
            <a:off x="9661745" y="3068609"/>
            <a:ext cx="164606" cy="170703"/>
          </a:xfrm>
          <a:prstGeom prst="rect">
            <a:avLst/>
          </a:prstGeom>
        </p:spPr>
      </p:pic>
      <p:sp>
        <p:nvSpPr>
          <p:cNvPr id="33" name="TextBox 32">
            <a:extLst>
              <a:ext uri="{FF2B5EF4-FFF2-40B4-BE49-F238E27FC236}">
                <a16:creationId xmlns:a16="http://schemas.microsoft.com/office/drawing/2014/main" id="{46F21190-5F93-9ED1-5A41-6EDABCF6959B}"/>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4" name="Picture 33">
            <a:extLst>
              <a:ext uri="{FF2B5EF4-FFF2-40B4-BE49-F238E27FC236}">
                <a16:creationId xmlns:a16="http://schemas.microsoft.com/office/drawing/2014/main" id="{CFEEE112-E5E0-2ED8-EE05-70281C2DE76D}"/>
              </a:ext>
            </a:extLst>
          </p:cNvPr>
          <p:cNvPicPr>
            <a:picLocks noChangeAspect="1"/>
          </p:cNvPicPr>
          <p:nvPr/>
        </p:nvPicPr>
        <p:blipFill>
          <a:blip r:embed="rId4"/>
          <a:stretch>
            <a:fillRect/>
          </a:stretch>
        </p:blipFill>
        <p:spPr>
          <a:xfrm>
            <a:off x="9657689" y="2268862"/>
            <a:ext cx="164606" cy="170703"/>
          </a:xfrm>
          <a:prstGeom prst="rect">
            <a:avLst/>
          </a:prstGeom>
        </p:spPr>
      </p:pic>
      <p:sp>
        <p:nvSpPr>
          <p:cNvPr id="35" name="TextBox 34">
            <a:extLst>
              <a:ext uri="{FF2B5EF4-FFF2-40B4-BE49-F238E27FC236}">
                <a16:creationId xmlns:a16="http://schemas.microsoft.com/office/drawing/2014/main" id="{7CC4C241-7A98-22BD-3385-6E630A80CE87}"/>
              </a:ext>
            </a:extLst>
          </p:cNvPr>
          <p:cNvSpPr txBox="1"/>
          <p:nvPr/>
        </p:nvSpPr>
        <p:spPr>
          <a:xfrm>
            <a:off x="9822616" y="356717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6" name="TextBox 35">
            <a:extLst>
              <a:ext uri="{FF2B5EF4-FFF2-40B4-BE49-F238E27FC236}">
                <a16:creationId xmlns:a16="http://schemas.microsoft.com/office/drawing/2014/main" id="{FA3D8C9F-E7ED-E88A-47D1-10361DA7504E}"/>
              </a:ext>
            </a:extLst>
          </p:cNvPr>
          <p:cNvSpPr txBox="1"/>
          <p:nvPr/>
        </p:nvSpPr>
        <p:spPr>
          <a:xfrm>
            <a:off x="9822616" y="4093857"/>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2C63AC49-3E0D-4EC0-DE27-5AB6914FD26E}"/>
              </a:ext>
            </a:extLst>
          </p:cNvPr>
          <p:cNvSpPr txBox="1"/>
          <p:nvPr/>
        </p:nvSpPr>
        <p:spPr>
          <a:xfrm>
            <a:off x="9822616" y="3837633"/>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3" name="Picture 42">
            <a:extLst>
              <a:ext uri="{FF2B5EF4-FFF2-40B4-BE49-F238E27FC236}">
                <a16:creationId xmlns:a16="http://schemas.microsoft.com/office/drawing/2014/main" id="{4CE6628F-106B-C190-DE49-9509733643B4}"/>
              </a:ext>
            </a:extLst>
          </p:cNvPr>
          <p:cNvPicPr>
            <a:picLocks noChangeAspect="1"/>
          </p:cNvPicPr>
          <p:nvPr/>
        </p:nvPicPr>
        <p:blipFill>
          <a:blip r:embed="rId4"/>
          <a:stretch>
            <a:fillRect/>
          </a:stretch>
        </p:blipFill>
        <p:spPr>
          <a:xfrm>
            <a:off x="9657689" y="3648885"/>
            <a:ext cx="164606" cy="170703"/>
          </a:xfrm>
          <a:prstGeom prst="rect">
            <a:avLst/>
          </a:prstGeom>
        </p:spPr>
      </p:pic>
      <p:pic>
        <p:nvPicPr>
          <p:cNvPr id="45" name="Picture 44">
            <a:extLst>
              <a:ext uri="{FF2B5EF4-FFF2-40B4-BE49-F238E27FC236}">
                <a16:creationId xmlns:a16="http://schemas.microsoft.com/office/drawing/2014/main" id="{E5352C89-6326-2A62-EB31-D0DDD6FB71C5}"/>
              </a:ext>
            </a:extLst>
          </p:cNvPr>
          <p:cNvPicPr>
            <a:picLocks noChangeAspect="1"/>
          </p:cNvPicPr>
          <p:nvPr/>
        </p:nvPicPr>
        <p:blipFill>
          <a:blip r:embed="rId4"/>
          <a:stretch>
            <a:fillRect/>
          </a:stretch>
        </p:blipFill>
        <p:spPr>
          <a:xfrm>
            <a:off x="9661745" y="3898684"/>
            <a:ext cx="164606" cy="170703"/>
          </a:xfrm>
          <a:prstGeom prst="rect">
            <a:avLst/>
          </a:prstGeom>
        </p:spPr>
      </p:pic>
      <p:pic>
        <p:nvPicPr>
          <p:cNvPr id="49" name="Picture 48">
            <a:extLst>
              <a:ext uri="{FF2B5EF4-FFF2-40B4-BE49-F238E27FC236}">
                <a16:creationId xmlns:a16="http://schemas.microsoft.com/office/drawing/2014/main" id="{B52BB056-5675-0630-BA9E-3C0403ECDCA2}"/>
              </a:ext>
            </a:extLst>
          </p:cNvPr>
          <p:cNvPicPr>
            <a:picLocks noChangeAspect="1"/>
          </p:cNvPicPr>
          <p:nvPr/>
        </p:nvPicPr>
        <p:blipFill>
          <a:blip r:embed="rId4"/>
          <a:stretch>
            <a:fillRect/>
          </a:stretch>
        </p:blipFill>
        <p:spPr>
          <a:xfrm>
            <a:off x="9661745" y="4180041"/>
            <a:ext cx="164606" cy="170703"/>
          </a:xfrm>
          <a:prstGeom prst="rect">
            <a:avLst/>
          </a:prstGeom>
        </p:spPr>
      </p:pic>
      <p:sp>
        <p:nvSpPr>
          <p:cNvPr id="57" name="TextBox 56">
            <a:extLst>
              <a:ext uri="{FF2B5EF4-FFF2-40B4-BE49-F238E27FC236}">
                <a16:creationId xmlns:a16="http://schemas.microsoft.com/office/drawing/2014/main" id="{305F014E-DBCA-3270-8BE1-DD246FA60A5C}"/>
              </a:ext>
            </a:extLst>
          </p:cNvPr>
          <p:cNvSpPr txBox="1"/>
          <p:nvPr/>
        </p:nvSpPr>
        <p:spPr>
          <a:xfrm>
            <a:off x="9798602" y="329187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78" name="Picture 77">
            <a:extLst>
              <a:ext uri="{FF2B5EF4-FFF2-40B4-BE49-F238E27FC236}">
                <a16:creationId xmlns:a16="http://schemas.microsoft.com/office/drawing/2014/main" id="{4D1B223B-A498-17F2-2863-0380057810DF}"/>
              </a:ext>
            </a:extLst>
          </p:cNvPr>
          <p:cNvPicPr>
            <a:picLocks noChangeAspect="1"/>
          </p:cNvPicPr>
          <p:nvPr/>
        </p:nvPicPr>
        <p:blipFill>
          <a:blip r:embed="rId4"/>
          <a:stretch>
            <a:fillRect/>
          </a:stretch>
        </p:blipFill>
        <p:spPr>
          <a:xfrm>
            <a:off x="9657689" y="3380294"/>
            <a:ext cx="164606" cy="170703"/>
          </a:xfrm>
          <a:prstGeom prst="rect">
            <a:avLst/>
          </a:prstGeom>
        </p:spPr>
      </p:pic>
      <p:sp>
        <p:nvSpPr>
          <p:cNvPr id="79" name="TextBox 78">
            <a:extLst>
              <a:ext uri="{FF2B5EF4-FFF2-40B4-BE49-F238E27FC236}">
                <a16:creationId xmlns:a16="http://schemas.microsoft.com/office/drawing/2014/main" id="{E8A93769-7F27-8709-B7CB-1039CD4D23AA}"/>
              </a:ext>
            </a:extLst>
          </p:cNvPr>
          <p:cNvSpPr txBox="1"/>
          <p:nvPr/>
        </p:nvSpPr>
        <p:spPr>
          <a:xfrm>
            <a:off x="9837393" y="473655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0" name="TextBox 79">
            <a:extLst>
              <a:ext uri="{FF2B5EF4-FFF2-40B4-BE49-F238E27FC236}">
                <a16:creationId xmlns:a16="http://schemas.microsoft.com/office/drawing/2014/main" id="{0339A2E4-1689-58E3-6B04-162BEC88901F}"/>
              </a:ext>
            </a:extLst>
          </p:cNvPr>
          <p:cNvSpPr txBox="1"/>
          <p:nvPr/>
        </p:nvSpPr>
        <p:spPr>
          <a:xfrm>
            <a:off x="9837393" y="5263238"/>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1" name="TextBox 80">
            <a:extLst>
              <a:ext uri="{FF2B5EF4-FFF2-40B4-BE49-F238E27FC236}">
                <a16:creationId xmlns:a16="http://schemas.microsoft.com/office/drawing/2014/main" id="{531D9F37-C92F-97D5-9587-23A5C9C59EA1}"/>
              </a:ext>
            </a:extLst>
          </p:cNvPr>
          <p:cNvSpPr txBox="1"/>
          <p:nvPr/>
        </p:nvSpPr>
        <p:spPr>
          <a:xfrm>
            <a:off x="9837393" y="5007014"/>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2" name="Picture 81">
            <a:extLst>
              <a:ext uri="{FF2B5EF4-FFF2-40B4-BE49-F238E27FC236}">
                <a16:creationId xmlns:a16="http://schemas.microsoft.com/office/drawing/2014/main" id="{CDD57215-B46C-2F7B-C7AB-AB7F1284B0A1}"/>
              </a:ext>
            </a:extLst>
          </p:cNvPr>
          <p:cNvPicPr>
            <a:picLocks noChangeAspect="1"/>
          </p:cNvPicPr>
          <p:nvPr/>
        </p:nvPicPr>
        <p:blipFill>
          <a:blip r:embed="rId4"/>
          <a:stretch>
            <a:fillRect/>
          </a:stretch>
        </p:blipFill>
        <p:spPr>
          <a:xfrm>
            <a:off x="9672466" y="4818266"/>
            <a:ext cx="164606" cy="170703"/>
          </a:xfrm>
          <a:prstGeom prst="rect">
            <a:avLst/>
          </a:prstGeom>
        </p:spPr>
      </p:pic>
      <p:pic>
        <p:nvPicPr>
          <p:cNvPr id="83" name="Picture 82">
            <a:extLst>
              <a:ext uri="{FF2B5EF4-FFF2-40B4-BE49-F238E27FC236}">
                <a16:creationId xmlns:a16="http://schemas.microsoft.com/office/drawing/2014/main" id="{68E187C1-6948-B2CC-E89B-CDC5143A5853}"/>
              </a:ext>
            </a:extLst>
          </p:cNvPr>
          <p:cNvPicPr>
            <a:picLocks noChangeAspect="1"/>
          </p:cNvPicPr>
          <p:nvPr/>
        </p:nvPicPr>
        <p:blipFill>
          <a:blip r:embed="rId4"/>
          <a:stretch>
            <a:fillRect/>
          </a:stretch>
        </p:blipFill>
        <p:spPr>
          <a:xfrm>
            <a:off x="9676522" y="5068065"/>
            <a:ext cx="164606" cy="170703"/>
          </a:xfrm>
          <a:prstGeom prst="rect">
            <a:avLst/>
          </a:prstGeom>
        </p:spPr>
      </p:pic>
      <p:pic>
        <p:nvPicPr>
          <p:cNvPr id="84" name="Picture 83">
            <a:extLst>
              <a:ext uri="{FF2B5EF4-FFF2-40B4-BE49-F238E27FC236}">
                <a16:creationId xmlns:a16="http://schemas.microsoft.com/office/drawing/2014/main" id="{28CF3F96-9293-2A0C-B29C-DAB7FEFB2831}"/>
              </a:ext>
            </a:extLst>
          </p:cNvPr>
          <p:cNvPicPr>
            <a:picLocks noChangeAspect="1"/>
          </p:cNvPicPr>
          <p:nvPr/>
        </p:nvPicPr>
        <p:blipFill>
          <a:blip r:embed="rId4"/>
          <a:stretch>
            <a:fillRect/>
          </a:stretch>
        </p:blipFill>
        <p:spPr>
          <a:xfrm>
            <a:off x="9676522" y="5349422"/>
            <a:ext cx="164606" cy="170703"/>
          </a:xfrm>
          <a:prstGeom prst="rect">
            <a:avLst/>
          </a:prstGeom>
        </p:spPr>
      </p:pic>
      <p:sp>
        <p:nvSpPr>
          <p:cNvPr id="85" name="TextBox 84">
            <a:extLst>
              <a:ext uri="{FF2B5EF4-FFF2-40B4-BE49-F238E27FC236}">
                <a16:creationId xmlns:a16="http://schemas.microsoft.com/office/drawing/2014/main" id="{8587B493-F9A6-E16F-FDFC-3179A4064A1F}"/>
              </a:ext>
            </a:extLst>
          </p:cNvPr>
          <p:cNvSpPr txBox="1"/>
          <p:nvPr/>
        </p:nvSpPr>
        <p:spPr>
          <a:xfrm>
            <a:off x="9813379" y="446125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6" name="Picture 85">
            <a:extLst>
              <a:ext uri="{FF2B5EF4-FFF2-40B4-BE49-F238E27FC236}">
                <a16:creationId xmlns:a16="http://schemas.microsoft.com/office/drawing/2014/main" id="{AD1BBFE8-62D5-2A2D-9002-75158CD4F81B}"/>
              </a:ext>
            </a:extLst>
          </p:cNvPr>
          <p:cNvPicPr>
            <a:picLocks noChangeAspect="1"/>
          </p:cNvPicPr>
          <p:nvPr/>
        </p:nvPicPr>
        <p:blipFill>
          <a:blip r:embed="rId4"/>
          <a:stretch>
            <a:fillRect/>
          </a:stretch>
        </p:blipFill>
        <p:spPr>
          <a:xfrm>
            <a:off x="9672466" y="4549675"/>
            <a:ext cx="164606" cy="170703"/>
          </a:xfrm>
          <a:prstGeom prst="rect">
            <a:avLst/>
          </a:prstGeom>
        </p:spPr>
      </p:pic>
      <p:pic>
        <p:nvPicPr>
          <p:cNvPr id="8" name="Picture 2">
            <a:extLst>
              <a:ext uri="{FF2B5EF4-FFF2-40B4-BE49-F238E27FC236}">
                <a16:creationId xmlns:a16="http://schemas.microsoft.com/office/drawing/2014/main" id="{5C25DD1C-9AB0-71A8-ECCC-8D3A33F2E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C0D7C02-E928-6E9A-6139-6232DA98D2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black background with a black square&#10;&#10;Description automatically generated with medium confidence">
            <a:extLst>
              <a:ext uri="{FF2B5EF4-FFF2-40B4-BE49-F238E27FC236}">
                <a16:creationId xmlns:a16="http://schemas.microsoft.com/office/drawing/2014/main" id="{E8C37954-DA03-82A3-EF91-53D855378998}"/>
              </a:ext>
            </a:extLst>
          </p:cNvPr>
          <p:cNvPicPr>
            <a:picLocks noChangeAspect="1"/>
          </p:cNvPicPr>
          <p:nvPr/>
        </p:nvPicPr>
        <p:blipFill>
          <a:blip r:embed="rId9"/>
          <a:stretch>
            <a:fillRect/>
          </a:stretch>
        </p:blipFill>
        <p:spPr>
          <a:xfrm>
            <a:off x="9531059" y="6230986"/>
            <a:ext cx="2566673" cy="601267"/>
          </a:xfrm>
          <a:prstGeom prst="rect">
            <a:avLst/>
          </a:prstGeom>
        </p:spPr>
      </p:pic>
      <p:sp>
        <p:nvSpPr>
          <p:cNvPr id="17" name="Tekstiruutu 16">
            <a:extLst>
              <a:ext uri="{FF2B5EF4-FFF2-40B4-BE49-F238E27FC236}">
                <a16:creationId xmlns:a16="http://schemas.microsoft.com/office/drawing/2014/main" id="{0B2C3513-A7F2-10D3-BE13-AA67D15E494F}"/>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Tree>
    <p:extLst>
      <p:ext uri="{BB962C8B-B14F-4D97-AF65-F5344CB8AC3E}">
        <p14:creationId xmlns:p14="http://schemas.microsoft.com/office/powerpoint/2010/main" val="499172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fi-FI" sz="1400" b="1" dirty="0">
                <a:solidFill>
                  <a:schemeClr val="tx1"/>
                </a:solidFill>
                <a:latin typeface="Verdana"/>
                <a:ea typeface="Verdana"/>
              </a:rPr>
              <a:t>AKE auttaa kirjastoja ylläpitämään ja kehittämään tiekartan painopisteiksi valittuihin teemoihin liittyvää osaamista</a:t>
            </a:r>
            <a:endParaRPr lang="fi-FI" sz="1400" b="1" i="0" u="none" strike="noStrike" kern="1200" cap="none" spc="0" normalizeH="0" baseline="0" noProof="0" dirty="0">
              <a:ln>
                <a:noFill/>
              </a:ln>
              <a:solidFill>
                <a:schemeClr val="tx1"/>
              </a:solidFill>
              <a:effectLst/>
              <a:uLnTx/>
              <a:uFillTx/>
              <a:latin typeface="Verdana"/>
              <a:ea typeface="Verdana"/>
            </a:endParaRPr>
          </a:p>
        </p:txBody>
      </p:sp>
      <p:sp>
        <p:nvSpPr>
          <p:cNvPr id="28" name="Rectangle 27">
            <a:extLst>
              <a:ext uri="{FF2B5EF4-FFF2-40B4-BE49-F238E27FC236}">
                <a16:creationId xmlns:a16="http://schemas.microsoft.com/office/drawing/2014/main" id="{92D306D7-2011-64DC-1EAF-09A1AFB8FC2E}"/>
              </a:ext>
            </a:extLst>
          </p:cNvPr>
          <p:cNvSpPr/>
          <p:nvPr/>
        </p:nvSpPr>
        <p:spPr>
          <a:xfrm>
            <a:off x="9702751" y="225476"/>
            <a:ext cx="1910539"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FFEB44"/>
                </a:solidFill>
                <a:effectLst/>
                <a:uLnTx/>
                <a:uFillTx/>
                <a:latin typeface="Verdana"/>
                <a:ea typeface="+mn-ea"/>
                <a:cs typeface="+mn-cs"/>
              </a:rPr>
              <a:t>KIRJASTO JA VASTUUHENKILÖT</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27138"/>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3768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90617" y="409521"/>
            <a:ext cx="2027312" cy="830997"/>
          </a:xfrm>
          <a:prstGeom prst="rect">
            <a:avLst/>
          </a:prstGeom>
          <a:noFill/>
        </p:spPr>
        <p:txBody>
          <a:bodyPr wrap="square" rtlCol="0">
            <a:spAutoFit/>
          </a:bodyPr>
          <a:lstStyle/>
          <a:p>
            <a:pPr algn="l"/>
            <a:r>
              <a:rPr lang="fi-FI" sz="1200" b="1" i="0">
                <a:solidFill>
                  <a:srgbClr val="212529"/>
                </a:solidFill>
                <a:effectLst/>
                <a:latin typeface="Verdana" panose="020B0604030504040204" pitchFamily="34" charset="0"/>
                <a:ea typeface="Verdana" panose="020B0604030504040204" pitchFamily="34" charset="0"/>
              </a:rPr>
              <a:t>Alueellista kehittämistehtävää hoitava kirjasto, Turku</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84682" y="3344128"/>
            <a:ext cx="1878698" cy="1015663"/>
          </a:xfrm>
          <a:prstGeom prst="rect">
            <a:avLst/>
          </a:prstGeom>
          <a:noFill/>
        </p:spPr>
        <p:txBody>
          <a:bodyPr wrap="square" rtlCol="0">
            <a:spAutoFit/>
          </a:bodyPr>
          <a:lstStyle/>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Toteutuneet koulutukset ja niiden osallistujamäärät</a:t>
            </a:r>
          </a:p>
          <a:p>
            <a:pPr marL="285750" indent="-285750">
              <a:buFont typeface="Arial" panose="020B0604020202020204" pitchFamily="34" charset="0"/>
              <a:buChar char="•"/>
            </a:pPr>
            <a:endParaRPr lang="fi-FI" sz="1200">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54220" y="4455036"/>
            <a:ext cx="5837199" cy="276999"/>
          </a:xfrm>
          <a:prstGeom prst="rect">
            <a:avLst/>
          </a:prstGeom>
          <a:noFill/>
        </p:spPr>
        <p:txBody>
          <a:bodyPr wrap="square" rtlCol="0">
            <a:spAutoFit/>
          </a:bodyPr>
          <a:lstStyle/>
          <a:p>
            <a:r>
              <a:rPr lang="fi-FI" sz="1200">
                <a:latin typeface="Verdana" panose="020B0604030504040204" pitchFamily="34" charset="0"/>
                <a:ea typeface="Verdana" panose="020B0604030504040204" pitchFamily="34" charset="0"/>
              </a:rPr>
              <a:t>Yhdenvertaisuuskoulutukset, esim. konkreettiset teot rasismia vastaan,</a:t>
            </a:r>
          </a:p>
        </p:txBody>
      </p:sp>
      <p:pic>
        <p:nvPicPr>
          <p:cNvPr id="9" name="Graphic 8" descr="Checkmark with solid fill">
            <a:extLst>
              <a:ext uri="{FF2B5EF4-FFF2-40B4-BE49-F238E27FC236}">
                <a16:creationId xmlns:a16="http://schemas.microsoft.com/office/drawing/2014/main" id="{FBA163C2-0E4E-EDB3-802D-152C0D8F12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2752233"/>
            <a:ext cx="341586" cy="341586"/>
          </a:xfrm>
          <a:prstGeom prst="rect">
            <a:avLst/>
          </a:prstGeom>
        </p:spPr>
      </p:pic>
      <p:pic>
        <p:nvPicPr>
          <p:cNvPr id="19" name="Graphic 18" descr="Checkmark with solid fill">
            <a:extLst>
              <a:ext uri="{FF2B5EF4-FFF2-40B4-BE49-F238E27FC236}">
                <a16:creationId xmlns:a16="http://schemas.microsoft.com/office/drawing/2014/main" id="{CBB993B4-A7D1-2876-3FB0-959144525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038" y="2647340"/>
            <a:ext cx="341586" cy="341586"/>
          </a:xfrm>
          <a:prstGeom prst="rect">
            <a:avLst/>
          </a:prstGeom>
        </p:spPr>
      </p:pic>
      <p:sp>
        <p:nvSpPr>
          <p:cNvPr id="21" name="TextBox 20">
            <a:extLst>
              <a:ext uri="{FF2B5EF4-FFF2-40B4-BE49-F238E27FC236}">
                <a16:creationId xmlns:a16="http://schemas.microsoft.com/office/drawing/2014/main" id="{5075038B-525E-6BF4-7E03-27D7882FF52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2025E4FE-1C3A-17A8-CD7F-D1874FC984DE}"/>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ED459AC1-5A91-BDEC-983E-A4BC3DFCFC73}"/>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4" name="Picture 23">
            <a:extLst>
              <a:ext uri="{FF2B5EF4-FFF2-40B4-BE49-F238E27FC236}">
                <a16:creationId xmlns:a16="http://schemas.microsoft.com/office/drawing/2014/main" id="{EE3486EC-35D0-A460-053D-CE398DD448DB}"/>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27" name="Picture 26">
            <a:extLst>
              <a:ext uri="{FF2B5EF4-FFF2-40B4-BE49-F238E27FC236}">
                <a16:creationId xmlns:a16="http://schemas.microsoft.com/office/drawing/2014/main" id="{DCF2FB5F-B86A-F90D-ADB4-34DF2A371C5A}"/>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32" name="Picture 31">
            <a:extLst>
              <a:ext uri="{FF2B5EF4-FFF2-40B4-BE49-F238E27FC236}">
                <a16:creationId xmlns:a16="http://schemas.microsoft.com/office/drawing/2014/main" id="{9C2A8F68-4E76-2FA7-12F0-37E19F56D830}"/>
              </a:ext>
            </a:extLst>
          </p:cNvPr>
          <p:cNvPicPr>
            <a:picLocks noChangeAspect="1"/>
          </p:cNvPicPr>
          <p:nvPr/>
        </p:nvPicPr>
        <p:blipFill>
          <a:blip r:embed="rId4"/>
          <a:stretch>
            <a:fillRect/>
          </a:stretch>
        </p:blipFill>
        <p:spPr>
          <a:xfrm>
            <a:off x="9661745" y="3068609"/>
            <a:ext cx="164606" cy="170703"/>
          </a:xfrm>
          <a:prstGeom prst="rect">
            <a:avLst/>
          </a:prstGeom>
        </p:spPr>
      </p:pic>
      <p:sp>
        <p:nvSpPr>
          <p:cNvPr id="33" name="TextBox 32">
            <a:extLst>
              <a:ext uri="{FF2B5EF4-FFF2-40B4-BE49-F238E27FC236}">
                <a16:creationId xmlns:a16="http://schemas.microsoft.com/office/drawing/2014/main" id="{46F21190-5F93-9ED1-5A41-6EDABCF6959B}"/>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4" name="Picture 33">
            <a:extLst>
              <a:ext uri="{FF2B5EF4-FFF2-40B4-BE49-F238E27FC236}">
                <a16:creationId xmlns:a16="http://schemas.microsoft.com/office/drawing/2014/main" id="{CFEEE112-E5E0-2ED8-EE05-70281C2DE76D}"/>
              </a:ext>
            </a:extLst>
          </p:cNvPr>
          <p:cNvPicPr>
            <a:picLocks noChangeAspect="1"/>
          </p:cNvPicPr>
          <p:nvPr/>
        </p:nvPicPr>
        <p:blipFill>
          <a:blip r:embed="rId4"/>
          <a:stretch>
            <a:fillRect/>
          </a:stretch>
        </p:blipFill>
        <p:spPr>
          <a:xfrm>
            <a:off x="9657689" y="2268862"/>
            <a:ext cx="164606" cy="170703"/>
          </a:xfrm>
          <a:prstGeom prst="rect">
            <a:avLst/>
          </a:prstGeom>
        </p:spPr>
      </p:pic>
      <p:sp>
        <p:nvSpPr>
          <p:cNvPr id="35" name="TextBox 34">
            <a:extLst>
              <a:ext uri="{FF2B5EF4-FFF2-40B4-BE49-F238E27FC236}">
                <a16:creationId xmlns:a16="http://schemas.microsoft.com/office/drawing/2014/main" id="{7CC4C241-7A98-22BD-3385-6E630A80CE87}"/>
              </a:ext>
            </a:extLst>
          </p:cNvPr>
          <p:cNvSpPr txBox="1"/>
          <p:nvPr/>
        </p:nvSpPr>
        <p:spPr>
          <a:xfrm>
            <a:off x="9822616" y="356717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6" name="TextBox 35">
            <a:extLst>
              <a:ext uri="{FF2B5EF4-FFF2-40B4-BE49-F238E27FC236}">
                <a16:creationId xmlns:a16="http://schemas.microsoft.com/office/drawing/2014/main" id="{FA3D8C9F-E7ED-E88A-47D1-10361DA7504E}"/>
              </a:ext>
            </a:extLst>
          </p:cNvPr>
          <p:cNvSpPr txBox="1"/>
          <p:nvPr/>
        </p:nvSpPr>
        <p:spPr>
          <a:xfrm>
            <a:off x="9822616" y="4093857"/>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2C63AC49-3E0D-4EC0-DE27-5AB6914FD26E}"/>
              </a:ext>
            </a:extLst>
          </p:cNvPr>
          <p:cNvSpPr txBox="1"/>
          <p:nvPr/>
        </p:nvSpPr>
        <p:spPr>
          <a:xfrm>
            <a:off x="9822616" y="3837633"/>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3" name="Picture 42">
            <a:extLst>
              <a:ext uri="{FF2B5EF4-FFF2-40B4-BE49-F238E27FC236}">
                <a16:creationId xmlns:a16="http://schemas.microsoft.com/office/drawing/2014/main" id="{4CE6628F-106B-C190-DE49-9509733643B4}"/>
              </a:ext>
            </a:extLst>
          </p:cNvPr>
          <p:cNvPicPr>
            <a:picLocks noChangeAspect="1"/>
          </p:cNvPicPr>
          <p:nvPr/>
        </p:nvPicPr>
        <p:blipFill>
          <a:blip r:embed="rId4"/>
          <a:stretch>
            <a:fillRect/>
          </a:stretch>
        </p:blipFill>
        <p:spPr>
          <a:xfrm>
            <a:off x="9657689" y="3648885"/>
            <a:ext cx="164606" cy="170703"/>
          </a:xfrm>
          <a:prstGeom prst="rect">
            <a:avLst/>
          </a:prstGeom>
        </p:spPr>
      </p:pic>
      <p:pic>
        <p:nvPicPr>
          <p:cNvPr id="45" name="Picture 44">
            <a:extLst>
              <a:ext uri="{FF2B5EF4-FFF2-40B4-BE49-F238E27FC236}">
                <a16:creationId xmlns:a16="http://schemas.microsoft.com/office/drawing/2014/main" id="{E5352C89-6326-2A62-EB31-D0DDD6FB71C5}"/>
              </a:ext>
            </a:extLst>
          </p:cNvPr>
          <p:cNvPicPr>
            <a:picLocks noChangeAspect="1"/>
          </p:cNvPicPr>
          <p:nvPr/>
        </p:nvPicPr>
        <p:blipFill>
          <a:blip r:embed="rId4"/>
          <a:stretch>
            <a:fillRect/>
          </a:stretch>
        </p:blipFill>
        <p:spPr>
          <a:xfrm>
            <a:off x="9661745" y="3898684"/>
            <a:ext cx="164606" cy="170703"/>
          </a:xfrm>
          <a:prstGeom prst="rect">
            <a:avLst/>
          </a:prstGeom>
        </p:spPr>
      </p:pic>
      <p:pic>
        <p:nvPicPr>
          <p:cNvPr id="49" name="Picture 48">
            <a:extLst>
              <a:ext uri="{FF2B5EF4-FFF2-40B4-BE49-F238E27FC236}">
                <a16:creationId xmlns:a16="http://schemas.microsoft.com/office/drawing/2014/main" id="{B52BB056-5675-0630-BA9E-3C0403ECDCA2}"/>
              </a:ext>
            </a:extLst>
          </p:cNvPr>
          <p:cNvPicPr>
            <a:picLocks noChangeAspect="1"/>
          </p:cNvPicPr>
          <p:nvPr/>
        </p:nvPicPr>
        <p:blipFill>
          <a:blip r:embed="rId4"/>
          <a:stretch>
            <a:fillRect/>
          </a:stretch>
        </p:blipFill>
        <p:spPr>
          <a:xfrm>
            <a:off x="9661745" y="4180041"/>
            <a:ext cx="164606" cy="170703"/>
          </a:xfrm>
          <a:prstGeom prst="rect">
            <a:avLst/>
          </a:prstGeom>
        </p:spPr>
      </p:pic>
      <p:sp>
        <p:nvSpPr>
          <p:cNvPr id="57" name="TextBox 56">
            <a:extLst>
              <a:ext uri="{FF2B5EF4-FFF2-40B4-BE49-F238E27FC236}">
                <a16:creationId xmlns:a16="http://schemas.microsoft.com/office/drawing/2014/main" id="{305F014E-DBCA-3270-8BE1-DD246FA60A5C}"/>
              </a:ext>
            </a:extLst>
          </p:cNvPr>
          <p:cNvSpPr txBox="1"/>
          <p:nvPr/>
        </p:nvSpPr>
        <p:spPr>
          <a:xfrm>
            <a:off x="9798602" y="329187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78" name="Picture 77">
            <a:extLst>
              <a:ext uri="{FF2B5EF4-FFF2-40B4-BE49-F238E27FC236}">
                <a16:creationId xmlns:a16="http://schemas.microsoft.com/office/drawing/2014/main" id="{4D1B223B-A498-17F2-2863-0380057810DF}"/>
              </a:ext>
            </a:extLst>
          </p:cNvPr>
          <p:cNvPicPr>
            <a:picLocks noChangeAspect="1"/>
          </p:cNvPicPr>
          <p:nvPr/>
        </p:nvPicPr>
        <p:blipFill>
          <a:blip r:embed="rId4"/>
          <a:stretch>
            <a:fillRect/>
          </a:stretch>
        </p:blipFill>
        <p:spPr>
          <a:xfrm>
            <a:off x="9657689" y="3380294"/>
            <a:ext cx="164606" cy="170703"/>
          </a:xfrm>
          <a:prstGeom prst="rect">
            <a:avLst/>
          </a:prstGeom>
        </p:spPr>
      </p:pic>
      <p:sp>
        <p:nvSpPr>
          <p:cNvPr id="79" name="TextBox 78">
            <a:extLst>
              <a:ext uri="{FF2B5EF4-FFF2-40B4-BE49-F238E27FC236}">
                <a16:creationId xmlns:a16="http://schemas.microsoft.com/office/drawing/2014/main" id="{E8A93769-7F27-8709-B7CB-1039CD4D23AA}"/>
              </a:ext>
            </a:extLst>
          </p:cNvPr>
          <p:cNvSpPr txBox="1"/>
          <p:nvPr/>
        </p:nvSpPr>
        <p:spPr>
          <a:xfrm>
            <a:off x="9837393" y="473655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0" name="TextBox 79">
            <a:extLst>
              <a:ext uri="{FF2B5EF4-FFF2-40B4-BE49-F238E27FC236}">
                <a16:creationId xmlns:a16="http://schemas.microsoft.com/office/drawing/2014/main" id="{0339A2E4-1689-58E3-6B04-162BEC88901F}"/>
              </a:ext>
            </a:extLst>
          </p:cNvPr>
          <p:cNvSpPr txBox="1"/>
          <p:nvPr/>
        </p:nvSpPr>
        <p:spPr>
          <a:xfrm>
            <a:off x="9837393" y="5263238"/>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1" name="TextBox 80">
            <a:extLst>
              <a:ext uri="{FF2B5EF4-FFF2-40B4-BE49-F238E27FC236}">
                <a16:creationId xmlns:a16="http://schemas.microsoft.com/office/drawing/2014/main" id="{531D9F37-C92F-97D5-9587-23A5C9C59EA1}"/>
              </a:ext>
            </a:extLst>
          </p:cNvPr>
          <p:cNvSpPr txBox="1"/>
          <p:nvPr/>
        </p:nvSpPr>
        <p:spPr>
          <a:xfrm>
            <a:off x="9837393" y="5007014"/>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2" name="Picture 81">
            <a:extLst>
              <a:ext uri="{FF2B5EF4-FFF2-40B4-BE49-F238E27FC236}">
                <a16:creationId xmlns:a16="http://schemas.microsoft.com/office/drawing/2014/main" id="{CDD57215-B46C-2F7B-C7AB-AB7F1284B0A1}"/>
              </a:ext>
            </a:extLst>
          </p:cNvPr>
          <p:cNvPicPr>
            <a:picLocks noChangeAspect="1"/>
          </p:cNvPicPr>
          <p:nvPr/>
        </p:nvPicPr>
        <p:blipFill>
          <a:blip r:embed="rId4"/>
          <a:stretch>
            <a:fillRect/>
          </a:stretch>
        </p:blipFill>
        <p:spPr>
          <a:xfrm>
            <a:off x="9672466" y="4818266"/>
            <a:ext cx="164606" cy="170703"/>
          </a:xfrm>
          <a:prstGeom prst="rect">
            <a:avLst/>
          </a:prstGeom>
        </p:spPr>
      </p:pic>
      <p:pic>
        <p:nvPicPr>
          <p:cNvPr id="83" name="Picture 82">
            <a:extLst>
              <a:ext uri="{FF2B5EF4-FFF2-40B4-BE49-F238E27FC236}">
                <a16:creationId xmlns:a16="http://schemas.microsoft.com/office/drawing/2014/main" id="{68E187C1-6948-B2CC-E89B-CDC5143A5853}"/>
              </a:ext>
            </a:extLst>
          </p:cNvPr>
          <p:cNvPicPr>
            <a:picLocks noChangeAspect="1"/>
          </p:cNvPicPr>
          <p:nvPr/>
        </p:nvPicPr>
        <p:blipFill>
          <a:blip r:embed="rId4"/>
          <a:stretch>
            <a:fillRect/>
          </a:stretch>
        </p:blipFill>
        <p:spPr>
          <a:xfrm>
            <a:off x="9676522" y="5068065"/>
            <a:ext cx="164606" cy="170703"/>
          </a:xfrm>
          <a:prstGeom prst="rect">
            <a:avLst/>
          </a:prstGeom>
        </p:spPr>
      </p:pic>
      <p:pic>
        <p:nvPicPr>
          <p:cNvPr id="84" name="Picture 83">
            <a:extLst>
              <a:ext uri="{FF2B5EF4-FFF2-40B4-BE49-F238E27FC236}">
                <a16:creationId xmlns:a16="http://schemas.microsoft.com/office/drawing/2014/main" id="{28CF3F96-9293-2A0C-B29C-DAB7FEFB2831}"/>
              </a:ext>
            </a:extLst>
          </p:cNvPr>
          <p:cNvPicPr>
            <a:picLocks noChangeAspect="1"/>
          </p:cNvPicPr>
          <p:nvPr/>
        </p:nvPicPr>
        <p:blipFill>
          <a:blip r:embed="rId4"/>
          <a:stretch>
            <a:fillRect/>
          </a:stretch>
        </p:blipFill>
        <p:spPr>
          <a:xfrm>
            <a:off x="9676522" y="5349422"/>
            <a:ext cx="164606" cy="170703"/>
          </a:xfrm>
          <a:prstGeom prst="rect">
            <a:avLst/>
          </a:prstGeom>
        </p:spPr>
      </p:pic>
      <p:sp>
        <p:nvSpPr>
          <p:cNvPr id="85" name="TextBox 84">
            <a:extLst>
              <a:ext uri="{FF2B5EF4-FFF2-40B4-BE49-F238E27FC236}">
                <a16:creationId xmlns:a16="http://schemas.microsoft.com/office/drawing/2014/main" id="{8587B493-F9A6-E16F-FDFC-3179A4064A1F}"/>
              </a:ext>
            </a:extLst>
          </p:cNvPr>
          <p:cNvSpPr txBox="1"/>
          <p:nvPr/>
        </p:nvSpPr>
        <p:spPr>
          <a:xfrm>
            <a:off x="9813379" y="446125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6" name="Picture 85">
            <a:extLst>
              <a:ext uri="{FF2B5EF4-FFF2-40B4-BE49-F238E27FC236}">
                <a16:creationId xmlns:a16="http://schemas.microsoft.com/office/drawing/2014/main" id="{AD1BBFE8-62D5-2A2D-9002-75158CD4F81B}"/>
              </a:ext>
            </a:extLst>
          </p:cNvPr>
          <p:cNvPicPr>
            <a:picLocks noChangeAspect="1"/>
          </p:cNvPicPr>
          <p:nvPr/>
        </p:nvPicPr>
        <p:blipFill>
          <a:blip r:embed="rId4"/>
          <a:stretch>
            <a:fillRect/>
          </a:stretch>
        </p:blipFill>
        <p:spPr>
          <a:xfrm>
            <a:off x="9672466" y="4549675"/>
            <a:ext cx="164606" cy="170703"/>
          </a:xfrm>
          <a:prstGeom prst="rect">
            <a:avLst/>
          </a:prstGeom>
        </p:spPr>
      </p:pic>
      <p:sp>
        <p:nvSpPr>
          <p:cNvPr id="31" name="TextBox 30">
            <a:extLst>
              <a:ext uri="{FF2B5EF4-FFF2-40B4-BE49-F238E27FC236}">
                <a16:creationId xmlns:a16="http://schemas.microsoft.com/office/drawing/2014/main" id="{439C5AC2-E1D0-80B9-B6D5-8E4880C42952}"/>
              </a:ext>
            </a:extLst>
          </p:cNvPr>
          <p:cNvSpPr txBox="1"/>
          <p:nvPr/>
        </p:nvSpPr>
        <p:spPr>
          <a:xfrm>
            <a:off x="123153" y="2210720"/>
            <a:ext cx="5837199" cy="1015663"/>
          </a:xfrm>
          <a:prstGeom prst="rect">
            <a:avLst/>
          </a:prstGeom>
          <a:noFill/>
        </p:spPr>
        <p:txBody>
          <a:bodyPr wrap="square" rtlCol="0">
            <a:spAutoFit/>
          </a:bodyPr>
          <a:lstStyle/>
          <a:p>
            <a:r>
              <a:rPr lang="fi-FI" sz="1200">
                <a:latin typeface="Verdana" panose="020B0604030504040204" pitchFamily="34" charset="0"/>
                <a:ea typeface="Verdana" panose="020B0604030504040204" pitchFamily="34" charset="0"/>
              </a:rPr>
              <a:t>Mediataitokoulutukset </a:t>
            </a:r>
          </a:p>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Kirjastolaisten oman medialukutaidon ja lähdekriittisyyden koulutus. </a:t>
            </a:r>
          </a:p>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Aikuisten lähdekriittisyyden tukemisen koulutus (ja muutakin medialukutaitoa, mutta ei sillä nimellä, koska sitten tulee aina digikoulutusta)</a:t>
            </a:r>
          </a:p>
        </p:txBody>
      </p:sp>
      <p:sp>
        <p:nvSpPr>
          <p:cNvPr id="39" name="TextBox 38">
            <a:extLst>
              <a:ext uri="{FF2B5EF4-FFF2-40B4-BE49-F238E27FC236}">
                <a16:creationId xmlns:a16="http://schemas.microsoft.com/office/drawing/2014/main" id="{7E19C595-3CBB-8492-7A51-F15747C304FC}"/>
              </a:ext>
            </a:extLst>
          </p:cNvPr>
          <p:cNvSpPr txBox="1"/>
          <p:nvPr/>
        </p:nvSpPr>
        <p:spPr>
          <a:xfrm>
            <a:off x="6091574" y="2331377"/>
            <a:ext cx="1878698" cy="1015663"/>
          </a:xfrm>
          <a:prstGeom prst="rect">
            <a:avLst/>
          </a:prstGeom>
          <a:noFill/>
        </p:spPr>
        <p:txBody>
          <a:bodyPr wrap="square" rtlCol="0">
            <a:spAutoFit/>
          </a:bodyPr>
          <a:lstStyle/>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Toteutuneet koulutukset ja niiden osallistujamäärät</a:t>
            </a:r>
          </a:p>
          <a:p>
            <a:pPr marL="285750" indent="-285750">
              <a:buFont typeface="Arial" panose="020B0604020202020204" pitchFamily="34" charset="0"/>
              <a:buChar char="•"/>
            </a:pPr>
            <a:endParaRPr lang="fi-FI" sz="1200">
              <a:latin typeface="Verdana" panose="020B0604030504040204" pitchFamily="34" charset="0"/>
              <a:ea typeface="Verdana" panose="020B0604030504040204" pitchFamily="34" charset="0"/>
            </a:endParaRPr>
          </a:p>
        </p:txBody>
      </p:sp>
      <p:sp>
        <p:nvSpPr>
          <p:cNvPr id="40" name="TextBox 39">
            <a:extLst>
              <a:ext uri="{FF2B5EF4-FFF2-40B4-BE49-F238E27FC236}">
                <a16:creationId xmlns:a16="http://schemas.microsoft.com/office/drawing/2014/main" id="{54F26612-B7D7-B3AA-D01B-1B1EAADC521C}"/>
              </a:ext>
            </a:extLst>
          </p:cNvPr>
          <p:cNvSpPr txBox="1"/>
          <p:nvPr/>
        </p:nvSpPr>
        <p:spPr>
          <a:xfrm>
            <a:off x="145899" y="3312374"/>
            <a:ext cx="5837199" cy="461665"/>
          </a:xfrm>
          <a:prstGeom prst="rect">
            <a:avLst/>
          </a:prstGeom>
          <a:noFill/>
        </p:spPr>
        <p:txBody>
          <a:bodyPr wrap="square" rtlCol="0">
            <a:spAutoFit/>
          </a:bodyPr>
          <a:lstStyle/>
          <a:p>
            <a:r>
              <a:rPr lang="fi-FI" sz="1200">
                <a:latin typeface="Verdana" panose="020B0604030504040204" pitchFamily="34" charset="0"/>
                <a:ea typeface="Verdana" panose="020B0604030504040204" pitchFamily="34" charset="0"/>
              </a:rPr>
              <a:t>Tekoälyn hyödyntäminen hiilijalanjäljen pienentämisessä ja kiireettömyyden lisäämisessä -koulutukset</a:t>
            </a:r>
          </a:p>
        </p:txBody>
      </p:sp>
      <p:sp>
        <p:nvSpPr>
          <p:cNvPr id="41" name="TextBox 40">
            <a:extLst>
              <a:ext uri="{FF2B5EF4-FFF2-40B4-BE49-F238E27FC236}">
                <a16:creationId xmlns:a16="http://schemas.microsoft.com/office/drawing/2014/main" id="{81B109EB-2FF6-BF64-041E-28466290415A}"/>
              </a:ext>
            </a:extLst>
          </p:cNvPr>
          <p:cNvSpPr txBox="1"/>
          <p:nvPr/>
        </p:nvSpPr>
        <p:spPr>
          <a:xfrm>
            <a:off x="6103699" y="4551669"/>
            <a:ext cx="1878698" cy="1015663"/>
          </a:xfrm>
          <a:prstGeom prst="rect">
            <a:avLst/>
          </a:prstGeom>
          <a:noFill/>
        </p:spPr>
        <p:txBody>
          <a:bodyPr wrap="square" rtlCol="0">
            <a:spAutoFit/>
          </a:bodyPr>
          <a:lstStyle/>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Toteutuneet koulutukset ja niiden osallistujamäärät</a:t>
            </a:r>
          </a:p>
          <a:p>
            <a:pPr marL="285750" indent="-285750">
              <a:buFont typeface="Arial" panose="020B0604020202020204" pitchFamily="34" charset="0"/>
              <a:buChar char="•"/>
            </a:pPr>
            <a:endParaRPr lang="fi-FI" sz="1200">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B7B20043-7CB3-B825-226E-C55ABACC28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019DF82-7101-D9CC-37B2-C0DFD74C80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black background with a black square&#10;&#10;Description automatically generated with medium confidence">
            <a:extLst>
              <a:ext uri="{FF2B5EF4-FFF2-40B4-BE49-F238E27FC236}">
                <a16:creationId xmlns:a16="http://schemas.microsoft.com/office/drawing/2014/main" id="{698D813D-200C-222A-2656-899A4FB7CCCE}"/>
              </a:ext>
            </a:extLst>
          </p:cNvPr>
          <p:cNvPicPr>
            <a:picLocks noChangeAspect="1"/>
          </p:cNvPicPr>
          <p:nvPr/>
        </p:nvPicPr>
        <p:blipFill>
          <a:blip r:embed="rId9"/>
          <a:stretch>
            <a:fillRect/>
          </a:stretch>
        </p:blipFill>
        <p:spPr>
          <a:xfrm>
            <a:off x="9531059" y="6230986"/>
            <a:ext cx="2566673" cy="601267"/>
          </a:xfrm>
          <a:prstGeom prst="rect">
            <a:avLst/>
          </a:prstGeom>
        </p:spPr>
      </p:pic>
      <p:sp>
        <p:nvSpPr>
          <p:cNvPr id="15" name="Tekstiruutu 14">
            <a:extLst>
              <a:ext uri="{FF2B5EF4-FFF2-40B4-BE49-F238E27FC236}">
                <a16:creationId xmlns:a16="http://schemas.microsoft.com/office/drawing/2014/main" id="{0A6E2A2B-4E7B-2CD7-FD2B-3E7B15E522AB}"/>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Tree>
    <p:extLst>
      <p:ext uri="{BB962C8B-B14F-4D97-AF65-F5344CB8AC3E}">
        <p14:creationId xmlns:p14="http://schemas.microsoft.com/office/powerpoint/2010/main" val="185918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fi-FI" sz="1400" b="1" dirty="0">
                <a:solidFill>
                  <a:schemeClr val="tx1"/>
                </a:solidFill>
                <a:latin typeface="Verdana"/>
                <a:ea typeface="Verdana"/>
              </a:rPr>
              <a:t>AKE tukee kirjastolaisten ammatillista itsetuntoa ja auttaa kirjastolaisia myös näin edistämään kestävän kehityksen tiekartan painopisteiksi valittuja teemoja</a:t>
            </a:r>
            <a:endParaRPr lang="fi-FI" sz="1400" b="1" i="0" u="none" strike="noStrike" kern="1200" cap="none" spc="0" normalizeH="0" baseline="0" noProof="0" dirty="0">
              <a:ln>
                <a:noFill/>
              </a:ln>
              <a:solidFill>
                <a:schemeClr val="tx1"/>
              </a:solidFill>
              <a:effectLst/>
              <a:uLnTx/>
              <a:uFillTx/>
              <a:latin typeface="Verdana"/>
              <a:ea typeface="Verdana"/>
            </a:endParaRPr>
          </a:p>
        </p:txBody>
      </p:sp>
      <p:sp>
        <p:nvSpPr>
          <p:cNvPr id="28" name="Rectangle 27">
            <a:extLst>
              <a:ext uri="{FF2B5EF4-FFF2-40B4-BE49-F238E27FC236}">
                <a16:creationId xmlns:a16="http://schemas.microsoft.com/office/drawing/2014/main" id="{92D306D7-2011-64DC-1EAF-09A1AFB8FC2E}"/>
              </a:ext>
            </a:extLst>
          </p:cNvPr>
          <p:cNvSpPr/>
          <p:nvPr/>
        </p:nvSpPr>
        <p:spPr>
          <a:xfrm>
            <a:off x="9702751" y="209289"/>
            <a:ext cx="1910539"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FFEB44"/>
                </a:solidFill>
                <a:effectLst/>
                <a:uLnTx/>
                <a:uFillTx/>
                <a:latin typeface="Verdana"/>
                <a:ea typeface="+mn-ea"/>
                <a:cs typeface="+mn-cs"/>
              </a:rPr>
              <a:t>KIRJASTO JA VASTUUHENKILÖT</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26311" y="437941"/>
            <a:ext cx="2027312" cy="830997"/>
          </a:xfrm>
          <a:prstGeom prst="rect">
            <a:avLst/>
          </a:prstGeom>
          <a:noFill/>
        </p:spPr>
        <p:txBody>
          <a:bodyPr wrap="square" rtlCol="0">
            <a:spAutoFit/>
          </a:bodyPr>
          <a:lstStyle/>
          <a:p>
            <a:pPr algn="l"/>
            <a:r>
              <a:rPr lang="fi-FI" sz="1200" b="1" i="0">
                <a:solidFill>
                  <a:srgbClr val="212529"/>
                </a:solidFill>
                <a:effectLst/>
                <a:latin typeface="Verdana" panose="020B0604030504040204" pitchFamily="34" charset="0"/>
                <a:ea typeface="Verdana" panose="020B0604030504040204" pitchFamily="34" charset="0"/>
              </a:rPr>
              <a:t>Alueellista kehittämistehtävää hoitava kirjasto, Turku</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1004" y="3276397"/>
            <a:ext cx="187869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a:latin typeface="Verdana"/>
                <a:ea typeface="Verdana"/>
              </a:rPr>
              <a:t>Itsetunnonkohotus-tapahtuman toteutuminen; osallistujat ja palaute</a:t>
            </a:r>
          </a:p>
        </p:txBody>
      </p:sp>
      <p:pic>
        <p:nvPicPr>
          <p:cNvPr id="9" name="Graphic 8" descr="Checkmark with solid fill">
            <a:extLst>
              <a:ext uri="{FF2B5EF4-FFF2-40B4-BE49-F238E27FC236}">
                <a16:creationId xmlns:a16="http://schemas.microsoft.com/office/drawing/2014/main" id="{FBA163C2-0E4E-EDB3-802D-152C0D8F12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2752233"/>
            <a:ext cx="341586" cy="341586"/>
          </a:xfrm>
          <a:prstGeom prst="rect">
            <a:avLst/>
          </a:prstGeom>
        </p:spPr>
      </p:pic>
      <p:pic>
        <p:nvPicPr>
          <p:cNvPr id="19" name="Graphic 18" descr="Checkmark with solid fill">
            <a:extLst>
              <a:ext uri="{FF2B5EF4-FFF2-40B4-BE49-F238E27FC236}">
                <a16:creationId xmlns:a16="http://schemas.microsoft.com/office/drawing/2014/main" id="{CBB993B4-A7D1-2876-3FB0-959144525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4787" y="2107413"/>
            <a:ext cx="341586" cy="341586"/>
          </a:xfrm>
          <a:prstGeom prst="rect">
            <a:avLst/>
          </a:prstGeom>
        </p:spPr>
      </p:pic>
      <p:sp>
        <p:nvSpPr>
          <p:cNvPr id="21" name="TextBox 20">
            <a:extLst>
              <a:ext uri="{FF2B5EF4-FFF2-40B4-BE49-F238E27FC236}">
                <a16:creationId xmlns:a16="http://schemas.microsoft.com/office/drawing/2014/main" id="{5075038B-525E-6BF4-7E03-27D7882FF52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2025E4FE-1C3A-17A8-CD7F-D1874FC984DE}"/>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ED459AC1-5A91-BDEC-983E-A4BC3DFCFC73}"/>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4" name="Picture 23">
            <a:extLst>
              <a:ext uri="{FF2B5EF4-FFF2-40B4-BE49-F238E27FC236}">
                <a16:creationId xmlns:a16="http://schemas.microsoft.com/office/drawing/2014/main" id="{EE3486EC-35D0-A460-053D-CE398DD448DB}"/>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27" name="Picture 26">
            <a:extLst>
              <a:ext uri="{FF2B5EF4-FFF2-40B4-BE49-F238E27FC236}">
                <a16:creationId xmlns:a16="http://schemas.microsoft.com/office/drawing/2014/main" id="{DCF2FB5F-B86A-F90D-ADB4-34DF2A371C5A}"/>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32" name="Picture 31">
            <a:extLst>
              <a:ext uri="{FF2B5EF4-FFF2-40B4-BE49-F238E27FC236}">
                <a16:creationId xmlns:a16="http://schemas.microsoft.com/office/drawing/2014/main" id="{9C2A8F68-4E76-2FA7-12F0-37E19F56D830}"/>
              </a:ext>
            </a:extLst>
          </p:cNvPr>
          <p:cNvPicPr>
            <a:picLocks noChangeAspect="1"/>
          </p:cNvPicPr>
          <p:nvPr/>
        </p:nvPicPr>
        <p:blipFill>
          <a:blip r:embed="rId4"/>
          <a:stretch>
            <a:fillRect/>
          </a:stretch>
        </p:blipFill>
        <p:spPr>
          <a:xfrm>
            <a:off x="9661745" y="3068609"/>
            <a:ext cx="164606" cy="170703"/>
          </a:xfrm>
          <a:prstGeom prst="rect">
            <a:avLst/>
          </a:prstGeom>
        </p:spPr>
      </p:pic>
      <p:sp>
        <p:nvSpPr>
          <p:cNvPr id="33" name="TextBox 32">
            <a:extLst>
              <a:ext uri="{FF2B5EF4-FFF2-40B4-BE49-F238E27FC236}">
                <a16:creationId xmlns:a16="http://schemas.microsoft.com/office/drawing/2014/main" id="{46F21190-5F93-9ED1-5A41-6EDABCF6959B}"/>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4" name="Picture 33">
            <a:extLst>
              <a:ext uri="{FF2B5EF4-FFF2-40B4-BE49-F238E27FC236}">
                <a16:creationId xmlns:a16="http://schemas.microsoft.com/office/drawing/2014/main" id="{CFEEE112-E5E0-2ED8-EE05-70281C2DE76D}"/>
              </a:ext>
            </a:extLst>
          </p:cNvPr>
          <p:cNvPicPr>
            <a:picLocks noChangeAspect="1"/>
          </p:cNvPicPr>
          <p:nvPr/>
        </p:nvPicPr>
        <p:blipFill>
          <a:blip r:embed="rId4"/>
          <a:stretch>
            <a:fillRect/>
          </a:stretch>
        </p:blipFill>
        <p:spPr>
          <a:xfrm>
            <a:off x="9657689" y="2268862"/>
            <a:ext cx="164606" cy="170703"/>
          </a:xfrm>
          <a:prstGeom prst="rect">
            <a:avLst/>
          </a:prstGeom>
        </p:spPr>
      </p:pic>
      <p:sp>
        <p:nvSpPr>
          <p:cNvPr id="35" name="TextBox 34">
            <a:extLst>
              <a:ext uri="{FF2B5EF4-FFF2-40B4-BE49-F238E27FC236}">
                <a16:creationId xmlns:a16="http://schemas.microsoft.com/office/drawing/2014/main" id="{7CC4C241-7A98-22BD-3385-6E630A80CE87}"/>
              </a:ext>
            </a:extLst>
          </p:cNvPr>
          <p:cNvSpPr txBox="1"/>
          <p:nvPr/>
        </p:nvSpPr>
        <p:spPr>
          <a:xfrm>
            <a:off x="9822616" y="356717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6" name="TextBox 35">
            <a:extLst>
              <a:ext uri="{FF2B5EF4-FFF2-40B4-BE49-F238E27FC236}">
                <a16:creationId xmlns:a16="http://schemas.microsoft.com/office/drawing/2014/main" id="{FA3D8C9F-E7ED-E88A-47D1-10361DA7504E}"/>
              </a:ext>
            </a:extLst>
          </p:cNvPr>
          <p:cNvSpPr txBox="1"/>
          <p:nvPr/>
        </p:nvSpPr>
        <p:spPr>
          <a:xfrm>
            <a:off x="9822616" y="4093857"/>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2C63AC49-3E0D-4EC0-DE27-5AB6914FD26E}"/>
              </a:ext>
            </a:extLst>
          </p:cNvPr>
          <p:cNvSpPr txBox="1"/>
          <p:nvPr/>
        </p:nvSpPr>
        <p:spPr>
          <a:xfrm>
            <a:off x="9822616" y="3837633"/>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3" name="Picture 42">
            <a:extLst>
              <a:ext uri="{FF2B5EF4-FFF2-40B4-BE49-F238E27FC236}">
                <a16:creationId xmlns:a16="http://schemas.microsoft.com/office/drawing/2014/main" id="{4CE6628F-106B-C190-DE49-9509733643B4}"/>
              </a:ext>
            </a:extLst>
          </p:cNvPr>
          <p:cNvPicPr>
            <a:picLocks noChangeAspect="1"/>
          </p:cNvPicPr>
          <p:nvPr/>
        </p:nvPicPr>
        <p:blipFill>
          <a:blip r:embed="rId4"/>
          <a:stretch>
            <a:fillRect/>
          </a:stretch>
        </p:blipFill>
        <p:spPr>
          <a:xfrm>
            <a:off x="9657689" y="3648885"/>
            <a:ext cx="164606" cy="170703"/>
          </a:xfrm>
          <a:prstGeom prst="rect">
            <a:avLst/>
          </a:prstGeom>
        </p:spPr>
      </p:pic>
      <p:pic>
        <p:nvPicPr>
          <p:cNvPr id="45" name="Picture 44">
            <a:extLst>
              <a:ext uri="{FF2B5EF4-FFF2-40B4-BE49-F238E27FC236}">
                <a16:creationId xmlns:a16="http://schemas.microsoft.com/office/drawing/2014/main" id="{E5352C89-6326-2A62-EB31-D0DDD6FB71C5}"/>
              </a:ext>
            </a:extLst>
          </p:cNvPr>
          <p:cNvPicPr>
            <a:picLocks noChangeAspect="1"/>
          </p:cNvPicPr>
          <p:nvPr/>
        </p:nvPicPr>
        <p:blipFill>
          <a:blip r:embed="rId4"/>
          <a:stretch>
            <a:fillRect/>
          </a:stretch>
        </p:blipFill>
        <p:spPr>
          <a:xfrm>
            <a:off x="9661745" y="3898684"/>
            <a:ext cx="164606" cy="170703"/>
          </a:xfrm>
          <a:prstGeom prst="rect">
            <a:avLst/>
          </a:prstGeom>
        </p:spPr>
      </p:pic>
      <p:pic>
        <p:nvPicPr>
          <p:cNvPr id="49" name="Picture 48">
            <a:extLst>
              <a:ext uri="{FF2B5EF4-FFF2-40B4-BE49-F238E27FC236}">
                <a16:creationId xmlns:a16="http://schemas.microsoft.com/office/drawing/2014/main" id="{B52BB056-5675-0630-BA9E-3C0403ECDCA2}"/>
              </a:ext>
            </a:extLst>
          </p:cNvPr>
          <p:cNvPicPr>
            <a:picLocks noChangeAspect="1"/>
          </p:cNvPicPr>
          <p:nvPr/>
        </p:nvPicPr>
        <p:blipFill>
          <a:blip r:embed="rId4"/>
          <a:stretch>
            <a:fillRect/>
          </a:stretch>
        </p:blipFill>
        <p:spPr>
          <a:xfrm>
            <a:off x="9661745" y="4180041"/>
            <a:ext cx="164606" cy="170703"/>
          </a:xfrm>
          <a:prstGeom prst="rect">
            <a:avLst/>
          </a:prstGeom>
        </p:spPr>
      </p:pic>
      <p:sp>
        <p:nvSpPr>
          <p:cNvPr id="57" name="TextBox 56">
            <a:extLst>
              <a:ext uri="{FF2B5EF4-FFF2-40B4-BE49-F238E27FC236}">
                <a16:creationId xmlns:a16="http://schemas.microsoft.com/office/drawing/2014/main" id="{305F014E-DBCA-3270-8BE1-DD246FA60A5C}"/>
              </a:ext>
            </a:extLst>
          </p:cNvPr>
          <p:cNvSpPr txBox="1"/>
          <p:nvPr/>
        </p:nvSpPr>
        <p:spPr>
          <a:xfrm>
            <a:off x="9798602" y="329187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78" name="Picture 77">
            <a:extLst>
              <a:ext uri="{FF2B5EF4-FFF2-40B4-BE49-F238E27FC236}">
                <a16:creationId xmlns:a16="http://schemas.microsoft.com/office/drawing/2014/main" id="{4D1B223B-A498-17F2-2863-0380057810DF}"/>
              </a:ext>
            </a:extLst>
          </p:cNvPr>
          <p:cNvPicPr>
            <a:picLocks noChangeAspect="1"/>
          </p:cNvPicPr>
          <p:nvPr/>
        </p:nvPicPr>
        <p:blipFill>
          <a:blip r:embed="rId4"/>
          <a:stretch>
            <a:fillRect/>
          </a:stretch>
        </p:blipFill>
        <p:spPr>
          <a:xfrm>
            <a:off x="9657689" y="3380294"/>
            <a:ext cx="164606" cy="170703"/>
          </a:xfrm>
          <a:prstGeom prst="rect">
            <a:avLst/>
          </a:prstGeom>
        </p:spPr>
      </p:pic>
      <p:sp>
        <p:nvSpPr>
          <p:cNvPr id="79" name="TextBox 78">
            <a:extLst>
              <a:ext uri="{FF2B5EF4-FFF2-40B4-BE49-F238E27FC236}">
                <a16:creationId xmlns:a16="http://schemas.microsoft.com/office/drawing/2014/main" id="{E8A93769-7F27-8709-B7CB-1039CD4D23AA}"/>
              </a:ext>
            </a:extLst>
          </p:cNvPr>
          <p:cNvSpPr txBox="1"/>
          <p:nvPr/>
        </p:nvSpPr>
        <p:spPr>
          <a:xfrm>
            <a:off x="9837393" y="473655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0" name="TextBox 79">
            <a:extLst>
              <a:ext uri="{FF2B5EF4-FFF2-40B4-BE49-F238E27FC236}">
                <a16:creationId xmlns:a16="http://schemas.microsoft.com/office/drawing/2014/main" id="{0339A2E4-1689-58E3-6B04-162BEC88901F}"/>
              </a:ext>
            </a:extLst>
          </p:cNvPr>
          <p:cNvSpPr txBox="1"/>
          <p:nvPr/>
        </p:nvSpPr>
        <p:spPr>
          <a:xfrm>
            <a:off x="9837393" y="5263238"/>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1" name="TextBox 80">
            <a:extLst>
              <a:ext uri="{FF2B5EF4-FFF2-40B4-BE49-F238E27FC236}">
                <a16:creationId xmlns:a16="http://schemas.microsoft.com/office/drawing/2014/main" id="{531D9F37-C92F-97D5-9587-23A5C9C59EA1}"/>
              </a:ext>
            </a:extLst>
          </p:cNvPr>
          <p:cNvSpPr txBox="1"/>
          <p:nvPr/>
        </p:nvSpPr>
        <p:spPr>
          <a:xfrm>
            <a:off x="9837393" y="5007014"/>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2" name="Picture 81">
            <a:extLst>
              <a:ext uri="{FF2B5EF4-FFF2-40B4-BE49-F238E27FC236}">
                <a16:creationId xmlns:a16="http://schemas.microsoft.com/office/drawing/2014/main" id="{CDD57215-B46C-2F7B-C7AB-AB7F1284B0A1}"/>
              </a:ext>
            </a:extLst>
          </p:cNvPr>
          <p:cNvPicPr>
            <a:picLocks noChangeAspect="1"/>
          </p:cNvPicPr>
          <p:nvPr/>
        </p:nvPicPr>
        <p:blipFill>
          <a:blip r:embed="rId4"/>
          <a:stretch>
            <a:fillRect/>
          </a:stretch>
        </p:blipFill>
        <p:spPr>
          <a:xfrm>
            <a:off x="9672466" y="4818266"/>
            <a:ext cx="164606" cy="170703"/>
          </a:xfrm>
          <a:prstGeom prst="rect">
            <a:avLst/>
          </a:prstGeom>
        </p:spPr>
      </p:pic>
      <p:pic>
        <p:nvPicPr>
          <p:cNvPr id="83" name="Picture 82">
            <a:extLst>
              <a:ext uri="{FF2B5EF4-FFF2-40B4-BE49-F238E27FC236}">
                <a16:creationId xmlns:a16="http://schemas.microsoft.com/office/drawing/2014/main" id="{68E187C1-6948-B2CC-E89B-CDC5143A5853}"/>
              </a:ext>
            </a:extLst>
          </p:cNvPr>
          <p:cNvPicPr>
            <a:picLocks noChangeAspect="1"/>
          </p:cNvPicPr>
          <p:nvPr/>
        </p:nvPicPr>
        <p:blipFill>
          <a:blip r:embed="rId4"/>
          <a:stretch>
            <a:fillRect/>
          </a:stretch>
        </p:blipFill>
        <p:spPr>
          <a:xfrm>
            <a:off x="9676522" y="5068065"/>
            <a:ext cx="164606" cy="170703"/>
          </a:xfrm>
          <a:prstGeom prst="rect">
            <a:avLst/>
          </a:prstGeom>
        </p:spPr>
      </p:pic>
      <p:pic>
        <p:nvPicPr>
          <p:cNvPr id="84" name="Picture 83">
            <a:extLst>
              <a:ext uri="{FF2B5EF4-FFF2-40B4-BE49-F238E27FC236}">
                <a16:creationId xmlns:a16="http://schemas.microsoft.com/office/drawing/2014/main" id="{28CF3F96-9293-2A0C-B29C-DAB7FEFB2831}"/>
              </a:ext>
            </a:extLst>
          </p:cNvPr>
          <p:cNvPicPr>
            <a:picLocks noChangeAspect="1"/>
          </p:cNvPicPr>
          <p:nvPr/>
        </p:nvPicPr>
        <p:blipFill>
          <a:blip r:embed="rId4"/>
          <a:stretch>
            <a:fillRect/>
          </a:stretch>
        </p:blipFill>
        <p:spPr>
          <a:xfrm>
            <a:off x="9676522" y="5349422"/>
            <a:ext cx="164606" cy="170703"/>
          </a:xfrm>
          <a:prstGeom prst="rect">
            <a:avLst/>
          </a:prstGeom>
        </p:spPr>
      </p:pic>
      <p:sp>
        <p:nvSpPr>
          <p:cNvPr id="85" name="TextBox 84">
            <a:extLst>
              <a:ext uri="{FF2B5EF4-FFF2-40B4-BE49-F238E27FC236}">
                <a16:creationId xmlns:a16="http://schemas.microsoft.com/office/drawing/2014/main" id="{8587B493-F9A6-E16F-FDFC-3179A4064A1F}"/>
              </a:ext>
            </a:extLst>
          </p:cNvPr>
          <p:cNvSpPr txBox="1"/>
          <p:nvPr/>
        </p:nvSpPr>
        <p:spPr>
          <a:xfrm>
            <a:off x="9813379" y="446125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6" name="Picture 85">
            <a:extLst>
              <a:ext uri="{FF2B5EF4-FFF2-40B4-BE49-F238E27FC236}">
                <a16:creationId xmlns:a16="http://schemas.microsoft.com/office/drawing/2014/main" id="{AD1BBFE8-62D5-2A2D-9002-75158CD4F81B}"/>
              </a:ext>
            </a:extLst>
          </p:cNvPr>
          <p:cNvPicPr>
            <a:picLocks noChangeAspect="1"/>
          </p:cNvPicPr>
          <p:nvPr/>
        </p:nvPicPr>
        <p:blipFill>
          <a:blip r:embed="rId4"/>
          <a:stretch>
            <a:fillRect/>
          </a:stretch>
        </p:blipFill>
        <p:spPr>
          <a:xfrm>
            <a:off x="9672466" y="4549675"/>
            <a:ext cx="164606" cy="170703"/>
          </a:xfrm>
          <a:prstGeom prst="rect">
            <a:avLst/>
          </a:prstGeom>
        </p:spPr>
      </p:pic>
      <p:sp>
        <p:nvSpPr>
          <p:cNvPr id="31" name="TextBox 30">
            <a:extLst>
              <a:ext uri="{FF2B5EF4-FFF2-40B4-BE49-F238E27FC236}">
                <a16:creationId xmlns:a16="http://schemas.microsoft.com/office/drawing/2014/main" id="{439C5AC2-E1D0-80B9-B6D5-8E4880C42952}"/>
              </a:ext>
            </a:extLst>
          </p:cNvPr>
          <p:cNvSpPr txBox="1"/>
          <p:nvPr/>
        </p:nvSpPr>
        <p:spPr>
          <a:xfrm>
            <a:off x="127704" y="2265470"/>
            <a:ext cx="5837199" cy="646331"/>
          </a:xfrm>
          <a:prstGeom prst="rect">
            <a:avLst/>
          </a:prstGeom>
          <a:noFill/>
        </p:spPr>
        <p:txBody>
          <a:bodyPr wrap="square" rtlCol="0">
            <a:spAutoFit/>
          </a:bodyPr>
          <a:lstStyle/>
          <a:p>
            <a:r>
              <a:rPr lang="fi-FI" sz="1200">
                <a:latin typeface="Verdana" panose="020B0604030504040204" pitchFamily="34" charset="0"/>
                <a:ea typeface="Verdana" panose="020B0604030504040204" pitchFamily="34" charset="0"/>
              </a:rPr>
              <a:t>Riittävän hyvä kirjasto -teeman esillä pitäminen: Hidastaminen auttaa myös kestävän kehityksen tavoitteiden saavuttamisessa (eli esim. rauhallisempi työtahti on ekoteko eikä laiskuutta tai heikkoutta)</a:t>
            </a:r>
          </a:p>
        </p:txBody>
      </p:sp>
      <p:sp>
        <p:nvSpPr>
          <p:cNvPr id="39" name="TextBox 38">
            <a:extLst>
              <a:ext uri="{FF2B5EF4-FFF2-40B4-BE49-F238E27FC236}">
                <a16:creationId xmlns:a16="http://schemas.microsoft.com/office/drawing/2014/main" id="{7E19C595-3CBB-8492-7A51-F15747C304FC}"/>
              </a:ext>
            </a:extLst>
          </p:cNvPr>
          <p:cNvSpPr txBox="1"/>
          <p:nvPr/>
        </p:nvSpPr>
        <p:spPr>
          <a:xfrm>
            <a:off x="6091574" y="2331377"/>
            <a:ext cx="1878698" cy="461665"/>
          </a:xfrm>
          <a:prstGeom prst="rect">
            <a:avLst/>
          </a:prstGeom>
          <a:noFill/>
        </p:spPr>
        <p:txBody>
          <a:bodyPr wrap="square" rtlCol="0">
            <a:spAutoFit/>
          </a:bodyPr>
          <a:lstStyle/>
          <a:p>
            <a:endParaRPr lang="fi-FI" sz="120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fi-FI" sz="1200">
              <a:latin typeface="Verdana" panose="020B0604030504040204" pitchFamily="34" charset="0"/>
              <a:ea typeface="Verdana" panose="020B0604030504040204" pitchFamily="34" charset="0"/>
            </a:endParaRPr>
          </a:p>
        </p:txBody>
      </p:sp>
      <p:sp>
        <p:nvSpPr>
          <p:cNvPr id="40" name="TextBox 39">
            <a:extLst>
              <a:ext uri="{FF2B5EF4-FFF2-40B4-BE49-F238E27FC236}">
                <a16:creationId xmlns:a16="http://schemas.microsoft.com/office/drawing/2014/main" id="{54F26612-B7D7-B3AA-D01B-1B1EAADC521C}"/>
              </a:ext>
            </a:extLst>
          </p:cNvPr>
          <p:cNvSpPr txBox="1"/>
          <p:nvPr/>
        </p:nvSpPr>
        <p:spPr>
          <a:xfrm>
            <a:off x="126107" y="3375153"/>
            <a:ext cx="5837199" cy="830997"/>
          </a:xfrm>
          <a:prstGeom prst="rect">
            <a:avLst/>
          </a:prstGeom>
          <a:noFill/>
        </p:spPr>
        <p:txBody>
          <a:bodyPr wrap="square" rtlCol="0">
            <a:spAutoFit/>
          </a:bodyPr>
          <a:lstStyle/>
          <a:p>
            <a:r>
              <a:rPr lang="fi-FI" sz="1200">
                <a:latin typeface="Verdana" panose="020B0604030504040204" pitchFamily="34" charset="0"/>
                <a:ea typeface="Verdana" panose="020B0604030504040204" pitchFamily="34" charset="0"/>
              </a:rPr>
              <a:t>Kirjasto on yksi yhteiskunnan tukipilareista, koska se ylläpitää lukutaitoa, sivistystä ja kulttuuria. Tästä saa ja pitää olla ylpeä. Vähintään 1 erityisesti ammatillisen itsetuntoon keskittyvä tapahtuma vuodessa.</a:t>
            </a:r>
          </a:p>
        </p:txBody>
      </p:sp>
      <p:pic>
        <p:nvPicPr>
          <p:cNvPr id="13" name="Graphic 12" descr="Checkmark with solid fill">
            <a:extLst>
              <a:ext uri="{FF2B5EF4-FFF2-40B4-BE49-F238E27FC236}">
                <a16:creationId xmlns:a16="http://schemas.microsoft.com/office/drawing/2014/main" id="{178E5B8D-5FF1-D01F-B28B-CD14F0C3AA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5912" y="3865119"/>
            <a:ext cx="341586" cy="341586"/>
          </a:xfrm>
          <a:prstGeom prst="rect">
            <a:avLst/>
          </a:prstGeom>
        </p:spPr>
      </p:pic>
      <p:pic>
        <p:nvPicPr>
          <p:cNvPr id="14" name="Graphic 13" descr="Checkmark with solid fill">
            <a:extLst>
              <a:ext uri="{FF2B5EF4-FFF2-40B4-BE49-F238E27FC236}">
                <a16:creationId xmlns:a16="http://schemas.microsoft.com/office/drawing/2014/main" id="{F79EF94A-FBFF-337D-E042-24D7D1669A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2832" y="3258437"/>
            <a:ext cx="341586" cy="341586"/>
          </a:xfrm>
          <a:prstGeom prst="rect">
            <a:avLst/>
          </a:prstGeom>
        </p:spPr>
      </p:pic>
      <p:pic>
        <p:nvPicPr>
          <p:cNvPr id="11" name="Picture 2">
            <a:extLst>
              <a:ext uri="{FF2B5EF4-FFF2-40B4-BE49-F238E27FC236}">
                <a16:creationId xmlns:a16="http://schemas.microsoft.com/office/drawing/2014/main" id="{F3C62ABF-85D1-3438-A92E-5B2A253BD9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0581A3E6-0FE1-B3C5-C34E-BA1A9C547A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black background with a black square&#10;&#10;Description automatically generated with medium confidence">
            <a:extLst>
              <a:ext uri="{FF2B5EF4-FFF2-40B4-BE49-F238E27FC236}">
                <a16:creationId xmlns:a16="http://schemas.microsoft.com/office/drawing/2014/main" id="{3DE4B252-5861-CE95-7713-640BAC8ECC33}"/>
              </a:ext>
            </a:extLst>
          </p:cNvPr>
          <p:cNvPicPr>
            <a:picLocks noChangeAspect="1"/>
          </p:cNvPicPr>
          <p:nvPr/>
        </p:nvPicPr>
        <p:blipFill>
          <a:blip r:embed="rId9"/>
          <a:stretch>
            <a:fillRect/>
          </a:stretch>
        </p:blipFill>
        <p:spPr>
          <a:xfrm>
            <a:off x="9531059" y="6230986"/>
            <a:ext cx="2566673" cy="601267"/>
          </a:xfrm>
          <a:prstGeom prst="rect">
            <a:avLst/>
          </a:prstGeom>
        </p:spPr>
      </p:pic>
      <p:sp>
        <p:nvSpPr>
          <p:cNvPr id="18" name="Tekstiruutu 17">
            <a:extLst>
              <a:ext uri="{FF2B5EF4-FFF2-40B4-BE49-F238E27FC236}">
                <a16:creationId xmlns:a16="http://schemas.microsoft.com/office/drawing/2014/main" id="{1568CD90-B8B2-B814-850F-95CA0CD01DDE}"/>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Tree>
    <p:extLst>
      <p:ext uri="{BB962C8B-B14F-4D97-AF65-F5344CB8AC3E}">
        <p14:creationId xmlns:p14="http://schemas.microsoft.com/office/powerpoint/2010/main" val="403189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defRPr/>
            </a:pPr>
            <a:r>
              <a:rPr lang="fi-FI" sz="1400" b="1" dirty="0">
                <a:solidFill>
                  <a:schemeClr val="tx1"/>
                </a:solidFill>
                <a:latin typeface="Verdana"/>
                <a:ea typeface="Verdana"/>
              </a:rPr>
              <a:t>AKE varmistaa, että tiekartan seuranta hoidetaan pilottikirjastoissa sovitusti</a:t>
            </a:r>
            <a:endParaRPr lang="fi-FI" sz="1400" b="1" i="0" u="none" strike="noStrike" kern="1200" cap="none" spc="0" normalizeH="0" baseline="0" noProof="0" dirty="0">
              <a:ln>
                <a:noFill/>
              </a:ln>
              <a:solidFill>
                <a:schemeClr val="tx1"/>
              </a:solidFill>
              <a:effectLst/>
              <a:uLnTx/>
              <a:uFillTx/>
              <a:latin typeface="Verdana"/>
              <a:ea typeface="Verdana"/>
            </a:endParaRPr>
          </a:p>
        </p:txBody>
      </p:sp>
      <p:sp>
        <p:nvSpPr>
          <p:cNvPr id="28" name="Rectangle 27">
            <a:extLst>
              <a:ext uri="{FF2B5EF4-FFF2-40B4-BE49-F238E27FC236}">
                <a16:creationId xmlns:a16="http://schemas.microsoft.com/office/drawing/2014/main" id="{92D306D7-2011-64DC-1EAF-09A1AFB8FC2E}"/>
              </a:ext>
            </a:extLst>
          </p:cNvPr>
          <p:cNvSpPr/>
          <p:nvPr/>
        </p:nvSpPr>
        <p:spPr>
          <a:xfrm>
            <a:off x="9701832" y="215609"/>
            <a:ext cx="1910539"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FFEB44"/>
                </a:solidFill>
                <a:effectLst/>
                <a:uLnTx/>
                <a:uFillTx/>
                <a:latin typeface="Verdana"/>
                <a:ea typeface="+mn-ea"/>
                <a:cs typeface="+mn-cs"/>
              </a:rPr>
              <a:t>KIRJASTO JA VASTUUHENKILÖT</a:t>
            </a: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6672"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1832" y="401988"/>
            <a:ext cx="2329111" cy="1112989"/>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22728" y="424488"/>
            <a:ext cx="2027312" cy="830997"/>
          </a:xfrm>
          <a:prstGeom prst="rect">
            <a:avLst/>
          </a:prstGeom>
          <a:noFill/>
        </p:spPr>
        <p:txBody>
          <a:bodyPr wrap="square" rtlCol="0">
            <a:spAutoFit/>
          </a:bodyPr>
          <a:lstStyle/>
          <a:p>
            <a:pPr algn="l"/>
            <a:r>
              <a:rPr lang="fi-FI" sz="1200" b="1" i="0">
                <a:solidFill>
                  <a:srgbClr val="212529"/>
                </a:solidFill>
                <a:effectLst/>
                <a:latin typeface="Verdana" panose="020B0604030504040204" pitchFamily="34" charset="0"/>
                <a:ea typeface="Verdana" panose="020B0604030504040204" pitchFamily="34" charset="0"/>
              </a:rPr>
              <a:t>Alueellista kehittämistehtävää hoitava kirjasto, Turku</a:t>
            </a:r>
          </a:p>
        </p:txBody>
      </p:sp>
      <p:pic>
        <p:nvPicPr>
          <p:cNvPr id="9" name="Graphic 8" descr="Checkmark with solid fill">
            <a:extLst>
              <a:ext uri="{FF2B5EF4-FFF2-40B4-BE49-F238E27FC236}">
                <a16:creationId xmlns:a16="http://schemas.microsoft.com/office/drawing/2014/main" id="{FBA163C2-0E4E-EDB3-802D-152C0D8F12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2752233"/>
            <a:ext cx="341586" cy="341586"/>
          </a:xfrm>
          <a:prstGeom prst="rect">
            <a:avLst/>
          </a:prstGeom>
        </p:spPr>
      </p:pic>
      <p:pic>
        <p:nvPicPr>
          <p:cNvPr id="19" name="Graphic 18" descr="Checkmark with solid fill">
            <a:extLst>
              <a:ext uri="{FF2B5EF4-FFF2-40B4-BE49-F238E27FC236}">
                <a16:creationId xmlns:a16="http://schemas.microsoft.com/office/drawing/2014/main" id="{CBB993B4-A7D1-2876-3FB0-959144525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7713" y="2908709"/>
            <a:ext cx="341586" cy="341586"/>
          </a:xfrm>
          <a:prstGeom prst="rect">
            <a:avLst/>
          </a:prstGeom>
        </p:spPr>
      </p:pic>
      <p:sp>
        <p:nvSpPr>
          <p:cNvPr id="21" name="TextBox 20">
            <a:extLst>
              <a:ext uri="{FF2B5EF4-FFF2-40B4-BE49-F238E27FC236}">
                <a16:creationId xmlns:a16="http://schemas.microsoft.com/office/drawing/2014/main" id="{5075038B-525E-6BF4-7E03-27D7882FF52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2025E4FE-1C3A-17A8-CD7F-D1874FC984DE}"/>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ED459AC1-5A91-BDEC-983E-A4BC3DFCFC73}"/>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4" name="Picture 23">
            <a:extLst>
              <a:ext uri="{FF2B5EF4-FFF2-40B4-BE49-F238E27FC236}">
                <a16:creationId xmlns:a16="http://schemas.microsoft.com/office/drawing/2014/main" id="{EE3486EC-35D0-A460-053D-CE398DD448DB}"/>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27" name="Picture 26">
            <a:extLst>
              <a:ext uri="{FF2B5EF4-FFF2-40B4-BE49-F238E27FC236}">
                <a16:creationId xmlns:a16="http://schemas.microsoft.com/office/drawing/2014/main" id="{DCF2FB5F-B86A-F90D-ADB4-34DF2A371C5A}"/>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32" name="Picture 31">
            <a:extLst>
              <a:ext uri="{FF2B5EF4-FFF2-40B4-BE49-F238E27FC236}">
                <a16:creationId xmlns:a16="http://schemas.microsoft.com/office/drawing/2014/main" id="{9C2A8F68-4E76-2FA7-12F0-37E19F56D830}"/>
              </a:ext>
            </a:extLst>
          </p:cNvPr>
          <p:cNvPicPr>
            <a:picLocks noChangeAspect="1"/>
          </p:cNvPicPr>
          <p:nvPr/>
        </p:nvPicPr>
        <p:blipFill>
          <a:blip r:embed="rId4"/>
          <a:stretch>
            <a:fillRect/>
          </a:stretch>
        </p:blipFill>
        <p:spPr>
          <a:xfrm>
            <a:off x="9661745" y="3068609"/>
            <a:ext cx="164606" cy="170703"/>
          </a:xfrm>
          <a:prstGeom prst="rect">
            <a:avLst/>
          </a:prstGeom>
        </p:spPr>
      </p:pic>
      <p:sp>
        <p:nvSpPr>
          <p:cNvPr id="33" name="TextBox 32">
            <a:extLst>
              <a:ext uri="{FF2B5EF4-FFF2-40B4-BE49-F238E27FC236}">
                <a16:creationId xmlns:a16="http://schemas.microsoft.com/office/drawing/2014/main" id="{46F21190-5F93-9ED1-5A41-6EDABCF6959B}"/>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4" name="Picture 33">
            <a:extLst>
              <a:ext uri="{FF2B5EF4-FFF2-40B4-BE49-F238E27FC236}">
                <a16:creationId xmlns:a16="http://schemas.microsoft.com/office/drawing/2014/main" id="{CFEEE112-E5E0-2ED8-EE05-70281C2DE76D}"/>
              </a:ext>
            </a:extLst>
          </p:cNvPr>
          <p:cNvPicPr>
            <a:picLocks noChangeAspect="1"/>
          </p:cNvPicPr>
          <p:nvPr/>
        </p:nvPicPr>
        <p:blipFill>
          <a:blip r:embed="rId4"/>
          <a:stretch>
            <a:fillRect/>
          </a:stretch>
        </p:blipFill>
        <p:spPr>
          <a:xfrm>
            <a:off x="9657689" y="2268862"/>
            <a:ext cx="164606" cy="170703"/>
          </a:xfrm>
          <a:prstGeom prst="rect">
            <a:avLst/>
          </a:prstGeom>
        </p:spPr>
      </p:pic>
      <p:sp>
        <p:nvSpPr>
          <p:cNvPr id="35" name="TextBox 34">
            <a:extLst>
              <a:ext uri="{FF2B5EF4-FFF2-40B4-BE49-F238E27FC236}">
                <a16:creationId xmlns:a16="http://schemas.microsoft.com/office/drawing/2014/main" id="{7CC4C241-7A98-22BD-3385-6E630A80CE87}"/>
              </a:ext>
            </a:extLst>
          </p:cNvPr>
          <p:cNvSpPr txBox="1"/>
          <p:nvPr/>
        </p:nvSpPr>
        <p:spPr>
          <a:xfrm>
            <a:off x="9822616" y="356717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6" name="TextBox 35">
            <a:extLst>
              <a:ext uri="{FF2B5EF4-FFF2-40B4-BE49-F238E27FC236}">
                <a16:creationId xmlns:a16="http://schemas.microsoft.com/office/drawing/2014/main" id="{FA3D8C9F-E7ED-E88A-47D1-10361DA7504E}"/>
              </a:ext>
            </a:extLst>
          </p:cNvPr>
          <p:cNvSpPr txBox="1"/>
          <p:nvPr/>
        </p:nvSpPr>
        <p:spPr>
          <a:xfrm>
            <a:off x="9822616" y="4093857"/>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2C63AC49-3E0D-4EC0-DE27-5AB6914FD26E}"/>
              </a:ext>
            </a:extLst>
          </p:cNvPr>
          <p:cNvSpPr txBox="1"/>
          <p:nvPr/>
        </p:nvSpPr>
        <p:spPr>
          <a:xfrm>
            <a:off x="9822616" y="3837633"/>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3" name="Picture 42">
            <a:extLst>
              <a:ext uri="{FF2B5EF4-FFF2-40B4-BE49-F238E27FC236}">
                <a16:creationId xmlns:a16="http://schemas.microsoft.com/office/drawing/2014/main" id="{4CE6628F-106B-C190-DE49-9509733643B4}"/>
              </a:ext>
            </a:extLst>
          </p:cNvPr>
          <p:cNvPicPr>
            <a:picLocks noChangeAspect="1"/>
          </p:cNvPicPr>
          <p:nvPr/>
        </p:nvPicPr>
        <p:blipFill>
          <a:blip r:embed="rId4"/>
          <a:stretch>
            <a:fillRect/>
          </a:stretch>
        </p:blipFill>
        <p:spPr>
          <a:xfrm>
            <a:off x="9657689" y="3648885"/>
            <a:ext cx="164606" cy="170703"/>
          </a:xfrm>
          <a:prstGeom prst="rect">
            <a:avLst/>
          </a:prstGeom>
        </p:spPr>
      </p:pic>
      <p:pic>
        <p:nvPicPr>
          <p:cNvPr id="45" name="Picture 44">
            <a:extLst>
              <a:ext uri="{FF2B5EF4-FFF2-40B4-BE49-F238E27FC236}">
                <a16:creationId xmlns:a16="http://schemas.microsoft.com/office/drawing/2014/main" id="{E5352C89-6326-2A62-EB31-D0DDD6FB71C5}"/>
              </a:ext>
            </a:extLst>
          </p:cNvPr>
          <p:cNvPicPr>
            <a:picLocks noChangeAspect="1"/>
          </p:cNvPicPr>
          <p:nvPr/>
        </p:nvPicPr>
        <p:blipFill>
          <a:blip r:embed="rId4"/>
          <a:stretch>
            <a:fillRect/>
          </a:stretch>
        </p:blipFill>
        <p:spPr>
          <a:xfrm>
            <a:off x="9661745" y="3898684"/>
            <a:ext cx="164606" cy="170703"/>
          </a:xfrm>
          <a:prstGeom prst="rect">
            <a:avLst/>
          </a:prstGeom>
        </p:spPr>
      </p:pic>
      <p:pic>
        <p:nvPicPr>
          <p:cNvPr id="49" name="Picture 48">
            <a:extLst>
              <a:ext uri="{FF2B5EF4-FFF2-40B4-BE49-F238E27FC236}">
                <a16:creationId xmlns:a16="http://schemas.microsoft.com/office/drawing/2014/main" id="{B52BB056-5675-0630-BA9E-3C0403ECDCA2}"/>
              </a:ext>
            </a:extLst>
          </p:cNvPr>
          <p:cNvPicPr>
            <a:picLocks noChangeAspect="1"/>
          </p:cNvPicPr>
          <p:nvPr/>
        </p:nvPicPr>
        <p:blipFill>
          <a:blip r:embed="rId4"/>
          <a:stretch>
            <a:fillRect/>
          </a:stretch>
        </p:blipFill>
        <p:spPr>
          <a:xfrm>
            <a:off x="9661745" y="4180041"/>
            <a:ext cx="164606" cy="170703"/>
          </a:xfrm>
          <a:prstGeom prst="rect">
            <a:avLst/>
          </a:prstGeom>
        </p:spPr>
      </p:pic>
      <p:sp>
        <p:nvSpPr>
          <p:cNvPr id="57" name="TextBox 56">
            <a:extLst>
              <a:ext uri="{FF2B5EF4-FFF2-40B4-BE49-F238E27FC236}">
                <a16:creationId xmlns:a16="http://schemas.microsoft.com/office/drawing/2014/main" id="{305F014E-DBCA-3270-8BE1-DD246FA60A5C}"/>
              </a:ext>
            </a:extLst>
          </p:cNvPr>
          <p:cNvSpPr txBox="1"/>
          <p:nvPr/>
        </p:nvSpPr>
        <p:spPr>
          <a:xfrm>
            <a:off x="9798602" y="329187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78" name="Picture 77">
            <a:extLst>
              <a:ext uri="{FF2B5EF4-FFF2-40B4-BE49-F238E27FC236}">
                <a16:creationId xmlns:a16="http://schemas.microsoft.com/office/drawing/2014/main" id="{4D1B223B-A498-17F2-2863-0380057810DF}"/>
              </a:ext>
            </a:extLst>
          </p:cNvPr>
          <p:cNvPicPr>
            <a:picLocks noChangeAspect="1"/>
          </p:cNvPicPr>
          <p:nvPr/>
        </p:nvPicPr>
        <p:blipFill>
          <a:blip r:embed="rId4"/>
          <a:stretch>
            <a:fillRect/>
          </a:stretch>
        </p:blipFill>
        <p:spPr>
          <a:xfrm>
            <a:off x="9657689" y="3380294"/>
            <a:ext cx="164606" cy="170703"/>
          </a:xfrm>
          <a:prstGeom prst="rect">
            <a:avLst/>
          </a:prstGeom>
        </p:spPr>
      </p:pic>
      <p:sp>
        <p:nvSpPr>
          <p:cNvPr id="79" name="TextBox 78">
            <a:extLst>
              <a:ext uri="{FF2B5EF4-FFF2-40B4-BE49-F238E27FC236}">
                <a16:creationId xmlns:a16="http://schemas.microsoft.com/office/drawing/2014/main" id="{E8A93769-7F27-8709-B7CB-1039CD4D23AA}"/>
              </a:ext>
            </a:extLst>
          </p:cNvPr>
          <p:cNvSpPr txBox="1"/>
          <p:nvPr/>
        </p:nvSpPr>
        <p:spPr>
          <a:xfrm>
            <a:off x="9837393" y="473655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0" name="TextBox 79">
            <a:extLst>
              <a:ext uri="{FF2B5EF4-FFF2-40B4-BE49-F238E27FC236}">
                <a16:creationId xmlns:a16="http://schemas.microsoft.com/office/drawing/2014/main" id="{0339A2E4-1689-58E3-6B04-162BEC88901F}"/>
              </a:ext>
            </a:extLst>
          </p:cNvPr>
          <p:cNvSpPr txBox="1"/>
          <p:nvPr/>
        </p:nvSpPr>
        <p:spPr>
          <a:xfrm>
            <a:off x="9837393" y="5263238"/>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81" name="TextBox 80">
            <a:extLst>
              <a:ext uri="{FF2B5EF4-FFF2-40B4-BE49-F238E27FC236}">
                <a16:creationId xmlns:a16="http://schemas.microsoft.com/office/drawing/2014/main" id="{531D9F37-C92F-97D5-9587-23A5C9C59EA1}"/>
              </a:ext>
            </a:extLst>
          </p:cNvPr>
          <p:cNvSpPr txBox="1"/>
          <p:nvPr/>
        </p:nvSpPr>
        <p:spPr>
          <a:xfrm>
            <a:off x="9837393" y="5007014"/>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2" name="Picture 81">
            <a:extLst>
              <a:ext uri="{FF2B5EF4-FFF2-40B4-BE49-F238E27FC236}">
                <a16:creationId xmlns:a16="http://schemas.microsoft.com/office/drawing/2014/main" id="{CDD57215-B46C-2F7B-C7AB-AB7F1284B0A1}"/>
              </a:ext>
            </a:extLst>
          </p:cNvPr>
          <p:cNvPicPr>
            <a:picLocks noChangeAspect="1"/>
          </p:cNvPicPr>
          <p:nvPr/>
        </p:nvPicPr>
        <p:blipFill>
          <a:blip r:embed="rId4"/>
          <a:stretch>
            <a:fillRect/>
          </a:stretch>
        </p:blipFill>
        <p:spPr>
          <a:xfrm>
            <a:off x="9672466" y="4818266"/>
            <a:ext cx="164606" cy="170703"/>
          </a:xfrm>
          <a:prstGeom prst="rect">
            <a:avLst/>
          </a:prstGeom>
        </p:spPr>
      </p:pic>
      <p:pic>
        <p:nvPicPr>
          <p:cNvPr id="83" name="Picture 82">
            <a:extLst>
              <a:ext uri="{FF2B5EF4-FFF2-40B4-BE49-F238E27FC236}">
                <a16:creationId xmlns:a16="http://schemas.microsoft.com/office/drawing/2014/main" id="{68E187C1-6948-B2CC-E89B-CDC5143A5853}"/>
              </a:ext>
            </a:extLst>
          </p:cNvPr>
          <p:cNvPicPr>
            <a:picLocks noChangeAspect="1"/>
          </p:cNvPicPr>
          <p:nvPr/>
        </p:nvPicPr>
        <p:blipFill>
          <a:blip r:embed="rId4"/>
          <a:stretch>
            <a:fillRect/>
          </a:stretch>
        </p:blipFill>
        <p:spPr>
          <a:xfrm>
            <a:off x="9676522" y="5068065"/>
            <a:ext cx="164606" cy="170703"/>
          </a:xfrm>
          <a:prstGeom prst="rect">
            <a:avLst/>
          </a:prstGeom>
        </p:spPr>
      </p:pic>
      <p:pic>
        <p:nvPicPr>
          <p:cNvPr id="84" name="Picture 83">
            <a:extLst>
              <a:ext uri="{FF2B5EF4-FFF2-40B4-BE49-F238E27FC236}">
                <a16:creationId xmlns:a16="http://schemas.microsoft.com/office/drawing/2014/main" id="{28CF3F96-9293-2A0C-B29C-DAB7FEFB2831}"/>
              </a:ext>
            </a:extLst>
          </p:cNvPr>
          <p:cNvPicPr>
            <a:picLocks noChangeAspect="1"/>
          </p:cNvPicPr>
          <p:nvPr/>
        </p:nvPicPr>
        <p:blipFill>
          <a:blip r:embed="rId4"/>
          <a:stretch>
            <a:fillRect/>
          </a:stretch>
        </p:blipFill>
        <p:spPr>
          <a:xfrm>
            <a:off x="9676522" y="5349422"/>
            <a:ext cx="164606" cy="170703"/>
          </a:xfrm>
          <a:prstGeom prst="rect">
            <a:avLst/>
          </a:prstGeom>
        </p:spPr>
      </p:pic>
      <p:sp>
        <p:nvSpPr>
          <p:cNvPr id="85" name="TextBox 84">
            <a:extLst>
              <a:ext uri="{FF2B5EF4-FFF2-40B4-BE49-F238E27FC236}">
                <a16:creationId xmlns:a16="http://schemas.microsoft.com/office/drawing/2014/main" id="{8587B493-F9A6-E16F-FDFC-3179A4064A1F}"/>
              </a:ext>
            </a:extLst>
          </p:cNvPr>
          <p:cNvSpPr txBox="1"/>
          <p:nvPr/>
        </p:nvSpPr>
        <p:spPr>
          <a:xfrm>
            <a:off x="9813379" y="446125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6" name="Picture 85">
            <a:extLst>
              <a:ext uri="{FF2B5EF4-FFF2-40B4-BE49-F238E27FC236}">
                <a16:creationId xmlns:a16="http://schemas.microsoft.com/office/drawing/2014/main" id="{AD1BBFE8-62D5-2A2D-9002-75158CD4F81B}"/>
              </a:ext>
            </a:extLst>
          </p:cNvPr>
          <p:cNvPicPr>
            <a:picLocks noChangeAspect="1"/>
          </p:cNvPicPr>
          <p:nvPr/>
        </p:nvPicPr>
        <p:blipFill>
          <a:blip r:embed="rId4"/>
          <a:stretch>
            <a:fillRect/>
          </a:stretch>
        </p:blipFill>
        <p:spPr>
          <a:xfrm>
            <a:off x="9672466" y="4549675"/>
            <a:ext cx="164606" cy="170703"/>
          </a:xfrm>
          <a:prstGeom prst="rect">
            <a:avLst/>
          </a:prstGeom>
        </p:spPr>
      </p:pic>
      <p:pic>
        <p:nvPicPr>
          <p:cNvPr id="8" name="Graphic 7" descr="Checkmark with solid fill">
            <a:extLst>
              <a:ext uri="{FF2B5EF4-FFF2-40B4-BE49-F238E27FC236}">
                <a16:creationId xmlns:a16="http://schemas.microsoft.com/office/drawing/2014/main" id="{EB4B4DAB-0087-DD0E-96F2-4A5CFDB35B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5802" y="2121643"/>
            <a:ext cx="341586" cy="341586"/>
          </a:xfrm>
          <a:prstGeom prst="rect">
            <a:avLst/>
          </a:prstGeom>
        </p:spPr>
      </p:pic>
      <p:sp>
        <p:nvSpPr>
          <p:cNvPr id="31" name="TextBox 30">
            <a:extLst>
              <a:ext uri="{FF2B5EF4-FFF2-40B4-BE49-F238E27FC236}">
                <a16:creationId xmlns:a16="http://schemas.microsoft.com/office/drawing/2014/main" id="{439C5AC2-E1D0-80B9-B6D5-8E4880C42952}"/>
              </a:ext>
            </a:extLst>
          </p:cNvPr>
          <p:cNvSpPr txBox="1"/>
          <p:nvPr/>
        </p:nvSpPr>
        <p:spPr>
          <a:xfrm>
            <a:off x="123153" y="2210720"/>
            <a:ext cx="5837199" cy="646331"/>
          </a:xfrm>
          <a:prstGeom prst="rect">
            <a:avLst/>
          </a:prstGeom>
          <a:noFill/>
        </p:spPr>
        <p:txBody>
          <a:bodyPr wrap="square" rtlCol="0">
            <a:spAutoFit/>
          </a:bodyPr>
          <a:lstStyle/>
          <a:p>
            <a:r>
              <a:rPr lang="fi-FI" sz="1200">
                <a:latin typeface="Verdana" panose="020B0604030504040204" pitchFamily="34" charset="0"/>
                <a:ea typeface="Verdana" panose="020B0604030504040204" pitchFamily="34" charset="0"/>
              </a:rPr>
              <a:t>AKE kutsuu kaksi kertaa vuodessa pilottikirjastot ja muut kiinnostuneet seurantakokoukseen sekä kerää tiedot tiekartan toteumista (seuraavan 10 vuoden ajan tai kunnes toisin päätetään); päivitetään tiekarttaa</a:t>
            </a:r>
          </a:p>
        </p:txBody>
      </p:sp>
      <p:sp>
        <p:nvSpPr>
          <p:cNvPr id="39" name="TextBox 38">
            <a:extLst>
              <a:ext uri="{FF2B5EF4-FFF2-40B4-BE49-F238E27FC236}">
                <a16:creationId xmlns:a16="http://schemas.microsoft.com/office/drawing/2014/main" id="{7E19C595-3CBB-8492-7A51-F15747C304FC}"/>
              </a:ext>
            </a:extLst>
          </p:cNvPr>
          <p:cNvSpPr txBox="1"/>
          <p:nvPr/>
        </p:nvSpPr>
        <p:spPr>
          <a:xfrm>
            <a:off x="6091574" y="2210720"/>
            <a:ext cx="1878698" cy="1200329"/>
          </a:xfrm>
          <a:prstGeom prst="rect">
            <a:avLst/>
          </a:prstGeom>
          <a:noFill/>
        </p:spPr>
        <p:txBody>
          <a:bodyPr wrap="square" rtlCol="0">
            <a:spAutoFit/>
          </a:bodyPr>
          <a:lstStyle/>
          <a:p>
            <a:pPr marL="171450" indent="-171450">
              <a:buFont typeface="Arial" panose="020B0604020202020204" pitchFamily="34" charset="0"/>
              <a:buChar char="•"/>
            </a:pPr>
            <a:r>
              <a:rPr lang="fi-FI" sz="1200" err="1">
                <a:latin typeface="Verdana" panose="020B0604030504040204" pitchFamily="34" charset="0"/>
                <a:ea typeface="Verdana" panose="020B0604030504040204" pitchFamily="34" charset="0"/>
              </a:rPr>
              <a:t>Seurantakokouk-seen</a:t>
            </a:r>
            <a:r>
              <a:rPr lang="fi-FI" sz="1200">
                <a:latin typeface="Verdana" panose="020B0604030504040204" pitchFamily="34" charset="0"/>
                <a:ea typeface="Verdana" panose="020B0604030504040204" pitchFamily="34" charset="0"/>
              </a:rPr>
              <a:t> osallistuneet kirjastot</a:t>
            </a:r>
          </a:p>
          <a:p>
            <a:pPr marL="171450" indent="-171450">
              <a:buFont typeface="Arial" panose="020B0604020202020204" pitchFamily="34" charset="0"/>
              <a:buChar char="•"/>
            </a:pPr>
            <a:r>
              <a:rPr lang="fi-FI" sz="1200">
                <a:latin typeface="Verdana" panose="020B0604030504040204" pitchFamily="34" charset="0"/>
                <a:ea typeface="Verdana" panose="020B0604030504040204" pitchFamily="34" charset="0"/>
              </a:rPr>
              <a:t>Tiekartan päivitykset…</a:t>
            </a:r>
          </a:p>
          <a:p>
            <a:pPr marL="285750" indent="-285750">
              <a:buFont typeface="Arial" panose="020B0604020202020204" pitchFamily="34" charset="0"/>
              <a:buChar char="•"/>
            </a:pPr>
            <a:endParaRPr lang="fi-FI" sz="1200">
              <a:latin typeface="Verdana" panose="020B0604030504040204" pitchFamily="34" charset="0"/>
              <a:ea typeface="Verdana" panose="020B0604030504040204" pitchFamily="34" charset="0"/>
            </a:endParaRPr>
          </a:p>
        </p:txBody>
      </p:sp>
      <p:pic>
        <p:nvPicPr>
          <p:cNvPr id="11" name="Picture 2">
            <a:extLst>
              <a:ext uri="{FF2B5EF4-FFF2-40B4-BE49-F238E27FC236}">
                <a16:creationId xmlns:a16="http://schemas.microsoft.com/office/drawing/2014/main" id="{925DD340-21E3-CE55-4BE4-7B282708EC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D6866E5A-5FFD-5398-4C2E-583AB5EC11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black background with a black square&#10;&#10;Description automatically generated with medium confidence">
            <a:extLst>
              <a:ext uri="{FF2B5EF4-FFF2-40B4-BE49-F238E27FC236}">
                <a16:creationId xmlns:a16="http://schemas.microsoft.com/office/drawing/2014/main" id="{5CE9F69A-3E52-3921-11B6-298719679DBC}"/>
              </a:ext>
            </a:extLst>
          </p:cNvPr>
          <p:cNvPicPr>
            <a:picLocks noChangeAspect="1"/>
          </p:cNvPicPr>
          <p:nvPr/>
        </p:nvPicPr>
        <p:blipFill>
          <a:blip r:embed="rId9"/>
          <a:stretch>
            <a:fillRect/>
          </a:stretch>
        </p:blipFill>
        <p:spPr>
          <a:xfrm>
            <a:off x="9531059" y="6230986"/>
            <a:ext cx="2566673" cy="601267"/>
          </a:xfrm>
          <a:prstGeom prst="rect">
            <a:avLst/>
          </a:prstGeom>
        </p:spPr>
      </p:pic>
      <p:sp>
        <p:nvSpPr>
          <p:cNvPr id="15" name="Tekstiruutu 14">
            <a:extLst>
              <a:ext uri="{FF2B5EF4-FFF2-40B4-BE49-F238E27FC236}">
                <a16:creationId xmlns:a16="http://schemas.microsoft.com/office/drawing/2014/main" id="{33D191EE-0105-0A7C-F9BB-CCAF9378ECBE}"/>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Tree>
    <p:extLst>
      <p:ext uri="{BB962C8B-B14F-4D97-AF65-F5344CB8AC3E}">
        <p14:creationId xmlns:p14="http://schemas.microsoft.com/office/powerpoint/2010/main" val="274158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1" dirty="0">
                <a:solidFill>
                  <a:prstClr val="black"/>
                </a:solidFill>
                <a:latin typeface="Verdana"/>
                <a:ea typeface="Verdana"/>
              </a:rPr>
              <a:t>Kirjasto</a:t>
            </a:r>
            <a:r>
              <a:rPr kumimoji="0" lang="fi-FI" sz="1800" b="1" i="0" u="none" strike="noStrike" kern="1200" cap="none" spc="0" normalizeH="0" baseline="0" noProof="0" dirty="0">
                <a:ln>
                  <a:noFill/>
                </a:ln>
                <a:solidFill>
                  <a:prstClr val="black"/>
                </a:solidFill>
                <a:effectLst/>
                <a:uLnTx/>
                <a:uFillTx/>
                <a:latin typeface="Verdana"/>
                <a:ea typeface="Verdana"/>
              </a:rPr>
              <a:t> tukee kestävyyttä ja kiertotaloutta</a:t>
            </a:r>
            <a:endParaRPr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1"/>
            <a:ext cx="3015359" cy="1137077"/>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49" y="245568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85826" y="3410934"/>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610992"/>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96306" y="5146644"/>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43928" y="4871805"/>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43928" y="5301742"/>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66454" y="4786875"/>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519" y="401988"/>
            <a:ext cx="2330424"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52391" y="361105"/>
            <a:ext cx="245806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Kemiönsaaren kirjasto:  </a:t>
            </a:r>
            <a:r>
              <a:rPr kumimoji="0" lang="fi-FI" sz="1050" b="0"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mn-cs"/>
              </a:rPr>
              <a:t>Kaikki työntekijät sitoutuvat lupauksiin päivittäisissä työtehtävissä. Vastuuhenkilöinä erityisesti: viestinnästä ja tapahtumista vastaavat sekä kirjastotoimenjohtaja.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85826" y="2161708"/>
            <a:ext cx="6081732"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Tuodaan esille entistä enemmän kirjaston jo olemassa olevaa roolia kestävän kehityksen ja kiertotalouden toimijana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Jaetaan tietoa ja esimerkkejä kiertotaloudesta ja kestävästä kehityksestä ja sen merkityksestä (mm. kirjojen lisäksi lainattavat esineet)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viestintämateriaaleja (kirjaston käytön säästölaskuri, Kiertotalous...)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54162" y="2165019"/>
            <a:ext cx="1772203"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Someviestinnän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Julkaistut tiedotteet / lehtijutut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43754" y="3413670"/>
            <a:ext cx="5837199"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Tapahtumat</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aktiviteettimalleja kuten Kasvien vaihto, Korjaus-työpaja jne...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Kokeillaan uusia kierrätystapahtumia ja yhteistyötä: Esim. Vaatteiden vaihtotapahtuma (Martat), Lelut vaihtoon (MLL/vanhempainyhdistykset)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Tehdään onnistuneista tapahtumista toistuvia ja kehitetään niitä tarpeen mukaan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36103" y="4651050"/>
            <a:ext cx="5837199"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Käytäntöjen kehittäminen</a:t>
            </a: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Huomioidaan kestävät periaatteet aineistohankinnoissa ja -poistoissa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Muissa hankinnoissa uuden ostamisen sijasta kartoitetaan kierrätysmahdollisuus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Työpajoissa hyödynnetään kierrätysmateriaaleja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Päivitetään lainattavien esineiden kokoelmaa tarpeiden mukaan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Muistetaan myös itse toteuttaa lupausta arjen valinnoissa</a:t>
            </a:r>
          </a:p>
        </p:txBody>
      </p:sp>
      <p:sp>
        <p:nvSpPr>
          <p:cNvPr id="6" name="TextBox 5">
            <a:extLst>
              <a:ext uri="{FF2B5EF4-FFF2-40B4-BE49-F238E27FC236}">
                <a16:creationId xmlns:a16="http://schemas.microsoft.com/office/drawing/2014/main" id="{D95AC5A9-45BB-C62A-5C0F-7E4D411ED3FF}"/>
              </a:ext>
            </a:extLst>
          </p:cNvPr>
          <p:cNvSpPr txBox="1"/>
          <p:nvPr/>
        </p:nvSpPr>
        <p:spPr>
          <a:xfrm>
            <a:off x="9542644" y="21811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6" y="37152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218861"/>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962637"/>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75656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90039"/>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71396"/>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0" y="343930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55321"/>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604112" y="499200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22664" y="55189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22664" y="52626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5046513"/>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296312"/>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577669"/>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571120" y="472835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777922"/>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6" cy="341586"/>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6" cy="341586"/>
          </a:xfrm>
          <a:prstGeom prst="rect">
            <a:avLst/>
          </a:prstGeom>
        </p:spPr>
      </p:pic>
      <p:pic>
        <p:nvPicPr>
          <p:cNvPr id="68" name="Graphic 48" descr="Checkmark with solid fill">
            <a:extLst>
              <a:ext uri="{FF2B5EF4-FFF2-40B4-BE49-F238E27FC236}">
                <a16:creationId xmlns:a16="http://schemas.microsoft.com/office/drawing/2014/main" id="{1F32962E-DCFA-A46F-4D1E-1621E9AA9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6627" y="5171835"/>
            <a:ext cx="341586" cy="341586"/>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6" cy="341586"/>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1509" y="2422522"/>
            <a:ext cx="341586" cy="341586"/>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6356" y="3314683"/>
            <a:ext cx="341586" cy="341586"/>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82787" y="3411032"/>
            <a:ext cx="1890470" cy="8617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Lyhyt kysely tapahtuman jälkeen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3" name="TextBox 13">
            <a:extLst>
              <a:ext uri="{FF2B5EF4-FFF2-40B4-BE49-F238E27FC236}">
                <a16:creationId xmlns:a16="http://schemas.microsoft.com/office/drawing/2014/main" id="{11E1B7C7-2734-4054-5D40-66291117AABE}"/>
              </a:ext>
            </a:extLst>
          </p:cNvPr>
          <p:cNvSpPr txBox="1"/>
          <p:nvPr/>
        </p:nvSpPr>
        <p:spPr>
          <a:xfrm>
            <a:off x="6041173" y="4642231"/>
            <a:ext cx="1862226"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Hankintaehdotukset asiakkailta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Hankintojen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Lainojen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6" name="Graphic 48" descr="Checkmark with solid fill">
            <a:extLst>
              <a:ext uri="{FF2B5EF4-FFF2-40B4-BE49-F238E27FC236}">
                <a16:creationId xmlns:a16="http://schemas.microsoft.com/office/drawing/2014/main" id="{6320DE9C-228E-0288-26B8-C7AB392080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7792" y="2161102"/>
            <a:ext cx="341586" cy="341586"/>
          </a:xfrm>
          <a:prstGeom prst="rect">
            <a:avLst/>
          </a:prstGeom>
        </p:spPr>
      </p:pic>
      <p:pic>
        <p:nvPicPr>
          <p:cNvPr id="18" name="Graphic 48" descr="Checkmark with solid fill">
            <a:extLst>
              <a:ext uri="{FF2B5EF4-FFF2-40B4-BE49-F238E27FC236}">
                <a16:creationId xmlns:a16="http://schemas.microsoft.com/office/drawing/2014/main" id="{41FD1068-AB7C-6CD2-8FD6-186EE4C549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469" y="3614418"/>
            <a:ext cx="341586" cy="341586"/>
          </a:xfrm>
          <a:prstGeom prst="rect">
            <a:avLst/>
          </a:prstGeom>
        </p:spPr>
      </p:pic>
      <p:pic>
        <p:nvPicPr>
          <p:cNvPr id="57" name="Graphic 48" descr="Checkmark with solid fill">
            <a:extLst>
              <a:ext uri="{FF2B5EF4-FFF2-40B4-BE49-F238E27FC236}">
                <a16:creationId xmlns:a16="http://schemas.microsoft.com/office/drawing/2014/main" id="{DE2D3B0D-A003-4D01-C1D9-7D20025E0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2526" y="4632797"/>
            <a:ext cx="341586" cy="341586"/>
          </a:xfrm>
          <a:prstGeom prst="rect">
            <a:avLst/>
          </a:prstGeom>
        </p:spPr>
      </p:pic>
      <p:pic>
        <p:nvPicPr>
          <p:cNvPr id="67" name="Graphic 48" descr="Checkmark with solid fill">
            <a:extLst>
              <a:ext uri="{FF2B5EF4-FFF2-40B4-BE49-F238E27FC236}">
                <a16:creationId xmlns:a16="http://schemas.microsoft.com/office/drawing/2014/main" id="{DE2E0E19-AB8C-1E57-0EE4-02B2C7D0B0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5763" y="4728355"/>
            <a:ext cx="341586" cy="341586"/>
          </a:xfrm>
          <a:prstGeom prst="rect">
            <a:avLst/>
          </a:prstGeom>
        </p:spPr>
      </p:pic>
      <p:pic>
        <p:nvPicPr>
          <p:cNvPr id="74" name="Graphic 48" descr="Checkmark with solid fill">
            <a:extLst>
              <a:ext uri="{FF2B5EF4-FFF2-40B4-BE49-F238E27FC236}">
                <a16:creationId xmlns:a16="http://schemas.microsoft.com/office/drawing/2014/main" id="{CE6C7CAC-692E-054C-F301-0A7C79526F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1890" y="4912634"/>
            <a:ext cx="341586" cy="341586"/>
          </a:xfrm>
          <a:prstGeom prst="rect">
            <a:avLst/>
          </a:prstGeom>
        </p:spPr>
      </p:pic>
      <p:sp>
        <p:nvSpPr>
          <p:cNvPr id="76" name="TextBox 75">
            <a:extLst>
              <a:ext uri="{FF2B5EF4-FFF2-40B4-BE49-F238E27FC236}">
                <a16:creationId xmlns:a16="http://schemas.microsoft.com/office/drawing/2014/main" id="{0FBF3445-BBCB-FD9E-A0FF-7CB41AF6665A}"/>
              </a:ext>
            </a:extLst>
          </p:cNvPr>
          <p:cNvSpPr txBox="1"/>
          <p:nvPr/>
        </p:nvSpPr>
        <p:spPr>
          <a:xfrm>
            <a:off x="6527285" y="494029"/>
            <a:ext cx="2264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 Taalintehdas, Västanfjärd &amp; Hiittinen</a:t>
            </a:r>
          </a:p>
        </p:txBody>
      </p:sp>
      <p:pic>
        <p:nvPicPr>
          <p:cNvPr id="11" name="Picture 2">
            <a:extLst>
              <a:ext uri="{FF2B5EF4-FFF2-40B4-BE49-F238E27FC236}">
                <a16:creationId xmlns:a16="http://schemas.microsoft.com/office/drawing/2014/main" id="{70F3CC7F-B1BB-BC97-2E1F-585B6A64F4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A716E4C7-66D9-B80C-4088-33620114F9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7A19EBB9-CCFB-B41B-A6A3-56746FCC2E27}"/>
              </a:ext>
            </a:extLst>
          </p:cNvPr>
          <p:cNvPicPr>
            <a:picLocks noChangeAspect="1"/>
          </p:cNvPicPr>
          <p:nvPr/>
        </p:nvPicPr>
        <p:blipFill>
          <a:blip r:embed="rId9"/>
          <a:stretch>
            <a:fillRect/>
          </a:stretch>
        </p:blipFill>
        <p:spPr>
          <a:xfrm>
            <a:off x="10186754" y="6211144"/>
            <a:ext cx="1844189" cy="643795"/>
          </a:xfrm>
          <a:prstGeom prst="rect">
            <a:avLst/>
          </a:prstGeom>
        </p:spPr>
      </p:pic>
      <p:sp>
        <p:nvSpPr>
          <p:cNvPr id="25" name="Tekstiruutu 24">
            <a:extLst>
              <a:ext uri="{FF2B5EF4-FFF2-40B4-BE49-F238E27FC236}">
                <a16:creationId xmlns:a16="http://schemas.microsoft.com/office/drawing/2014/main" id="{34AA72EC-F59A-D662-A6D7-615CD93BC049}"/>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66"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12293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latin typeface="Aptos" panose="020B0004020202020204" pitchFamily="34" charset="0"/>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7FC200"/>
                </a:solidFill>
                <a:effectLst/>
                <a:uLnTx/>
                <a:uFillTx/>
                <a:latin typeface="Verdana"/>
                <a:ea typeface="Verdana"/>
              </a:rPr>
              <a:t>KESTÄVYYSLUPAUS </a:t>
            </a:r>
            <a:endParaRPr lang="fi-FI" sz="1400" b="0" i="0" u="none" strike="noStrike" kern="1200" cap="none" spc="0" normalizeH="0" baseline="0" noProof="0" dirty="0">
              <a:ln>
                <a:noFill/>
              </a:ln>
              <a:solidFill>
                <a:srgbClr val="7FC200"/>
              </a:solidFill>
              <a:effectLst/>
              <a:uLnTx/>
              <a:uFillTx/>
              <a:latin typeface="Verdana"/>
              <a:ea typeface="Verdana"/>
            </a:endParaRP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1" dirty="0">
                <a:solidFill>
                  <a:prstClr val="black"/>
                </a:solidFill>
                <a:latin typeface="Verdana"/>
                <a:ea typeface="Verdana"/>
              </a:rPr>
              <a:t>Kirjasto</a:t>
            </a:r>
            <a:r>
              <a:rPr kumimoji="0" lang="fi-FI" sz="1800" b="1" i="0" u="none" strike="noStrike" kern="1200" cap="none" spc="0" normalizeH="0" baseline="0" noProof="0" dirty="0">
                <a:ln>
                  <a:noFill/>
                </a:ln>
                <a:solidFill>
                  <a:prstClr val="black"/>
                </a:solidFill>
                <a:effectLst/>
                <a:uLnTx/>
                <a:uFillTx/>
                <a:latin typeface="Verdana"/>
                <a:ea typeface="Verdana"/>
              </a:rPr>
              <a:t> puolustaa tasa-arvoista sivistystä</a:t>
            </a:r>
            <a:endParaRPr lang="fi-FI" sz="14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5359"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Aptos"/>
              </a:rPr>
              <a:t> </a:t>
            </a:r>
            <a:endParaRPr lang="fi-FI" sz="1400" b="0" i="0" u="none" strike="noStrike" kern="1200" cap="none" spc="0" normalizeH="0" baseline="0" noProof="0" dirty="0">
              <a:ln>
                <a:noFill/>
              </a:ln>
              <a:solidFill>
                <a:srgbClr val="34B98B"/>
              </a:solidFill>
              <a:effectLst/>
              <a:uLnTx/>
              <a:uFillTx/>
              <a:latin typeface="Aptos"/>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49" y="245568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LYHYT </a:t>
            </a:r>
            <a:r>
              <a:rPr kumimoji="0" lang="fi-FI" sz="800" b="0" i="1" u="none" strike="noStrike" kern="1200" cap="none" spc="0" normalizeH="0" baseline="0" noProof="0">
                <a:ln>
                  <a:noFill/>
                </a:ln>
                <a:solidFill>
                  <a:srgbClr val="83C9F0"/>
                </a:solidFill>
                <a:effectLst/>
                <a:uLnTx/>
                <a:uFillTx/>
                <a:latin typeface="Verdana"/>
                <a:ea typeface="Verdana"/>
              </a:rPr>
              <a:t>HETI, VUODEN SISÄLLÄ</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PITKÄ </a:t>
            </a:r>
            <a:r>
              <a:rPr kumimoji="0" lang="fi-FI" sz="800" b="0" i="1" u="none" strike="noStrike" kern="1200" cap="none" spc="0" normalizeH="0" baseline="0" noProof="0">
                <a:ln>
                  <a:noFill/>
                </a:ln>
                <a:solidFill>
                  <a:srgbClr val="83C9F0"/>
                </a:solidFill>
                <a:effectLst/>
                <a:uLnTx/>
                <a:uFillTx/>
                <a:latin typeface="Verdana"/>
                <a:ea typeface="Verdana"/>
              </a:rPr>
              <a:t>4-10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KESKIPITKÄ </a:t>
            </a:r>
            <a:r>
              <a:rPr kumimoji="0" lang="fi-FI" sz="800" b="0" i="1" u="none" strike="noStrike" kern="1200" cap="none" spc="0" normalizeH="0" baseline="0" noProof="0">
                <a:ln>
                  <a:noFill/>
                </a:ln>
                <a:solidFill>
                  <a:srgbClr val="83C9F0"/>
                </a:solidFill>
                <a:effectLst/>
                <a:uLnTx/>
                <a:uFillTx/>
                <a:latin typeface="Verdana"/>
                <a:ea typeface="Verdana"/>
              </a:rPr>
              <a:t>1-3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TOIMENPIDE</a:t>
            </a:r>
            <a:endParaRPr kumimoji="0" lang="fi-FI" sz="800" b="0" i="0" u="none" strike="noStrike" kern="1200" cap="none" spc="0" normalizeH="0" baseline="0" noProof="0">
              <a:ln>
                <a:noFill/>
              </a:ln>
              <a:solidFill>
                <a:srgbClr val="83C9F0"/>
              </a:solidFill>
              <a:effectLst/>
              <a:uLnTx/>
              <a:uFillTx/>
              <a:latin typeface="Verdana"/>
              <a:ea typeface="Verdana"/>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35056" y="4566469"/>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VAIKUTUS</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AJOITUS</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74202" y="5222928"/>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26773" y="4929044"/>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26773" y="5358981"/>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49299" y="4844114"/>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MITTARI</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519" y="401988"/>
            <a:ext cx="2330424"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endParaRPr kumimoji="0" lang="fi-FI" sz="1400" b="0" i="0" u="none" strike="noStrike" kern="1200" cap="none" spc="0" normalizeH="0" baseline="0" noProof="0">
              <a:ln>
                <a:noFill/>
              </a:ln>
              <a:solidFill>
                <a:srgbClr val="34B98B"/>
              </a:solidFill>
              <a:effectLst/>
              <a:uLnTx/>
              <a:uFillTx/>
              <a:latin typeface="Aptos" panose="020B0004020202020204" pitchFamily="34" charset="0"/>
              <a:ea typeface="+mn-ea"/>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85826" y="2161708"/>
            <a:ext cx="5826694"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a:t>
            </a: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Viestitään enemmän tasa-arvoisen sivistyksen (saavutettavuus, yhdenvertaisuus, monilukutaito, kulttuuri, kirjallisuus) merkityksestä niin arjessa kuin yhteiskunnallisestikin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viestintämateriaaleja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Kerrotaan avoimesti ja ajantasaisesti kirjaston toiminnasta sisäisesti ja ulkoisesti</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Toteutetaan lupausta arjen kommunikaatiossa sekä asiakaspalvelussa että työyhteisössä</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1476" y="2166649"/>
            <a:ext cx="2214619"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Someviestinnän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Julkaistut tiedotteet / lehtijutut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85826" y="3286743"/>
            <a:ext cx="5837199"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Tapahtumat</a:t>
            </a: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tapahtumamalleja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ja kokeillaan Min </a:t>
            </a:r>
            <a:r>
              <a:rPr kumimoji="0" lang="fi-FI" sz="9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bokhylla</a:t>
            </a: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 Minun kirjahyllyni -näyttelykonseptia: Asiakkaat esittelevät omien kirjahyllyjensä sisältöä &gt; monimuotoisuus, vertaisvinkkaus ja lukutaito</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Toteutetaan Pop </a:t>
            </a:r>
            <a:r>
              <a:rPr kumimoji="0" lang="fi-FI" sz="9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up</a:t>
            </a: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-kirjastoa eri puolella kuntaa resurssien sallimissa rajoissa </a:t>
            </a:r>
          </a:p>
        </p:txBody>
      </p:sp>
      <p:sp>
        <p:nvSpPr>
          <p:cNvPr id="17" name="TextBox 16">
            <a:extLst>
              <a:ext uri="{FF2B5EF4-FFF2-40B4-BE49-F238E27FC236}">
                <a16:creationId xmlns:a16="http://schemas.microsoft.com/office/drawing/2014/main" id="{3219DAD5-0A2B-F16C-B35E-9F1D6ED333E6}"/>
              </a:ext>
            </a:extLst>
          </p:cNvPr>
          <p:cNvSpPr txBox="1"/>
          <p:nvPr/>
        </p:nvSpPr>
        <p:spPr>
          <a:xfrm>
            <a:off x="73774" y="4569924"/>
            <a:ext cx="5849352"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Käytäntöjen kehittäminen</a:t>
            </a: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Poistetaan asiakkailta tulostusmaksut välttämättömistä työllisyyteen, toimeentuloon, maahanmuuttoon tai sosiaalietuuksiin liittyvistä asiakirjoista.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Esitetään budjettiin lisäystä jatkuvasta digituesta.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Viimeistellään kesken jäänyt ohjeistus yhteisistä, tasa-arvoisista tavoista toimia kirjastotiloissa ja otetaan se käyttöön.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Jatketaan olemassa olevaa lukutaitotyötä ja  edistetään yhteistyötä kunnan sisällä sekä yhdistysten kanssa.</a:t>
            </a:r>
          </a:p>
        </p:txBody>
      </p:sp>
      <p:sp>
        <p:nvSpPr>
          <p:cNvPr id="6" name="TextBox 5">
            <a:extLst>
              <a:ext uri="{FF2B5EF4-FFF2-40B4-BE49-F238E27FC236}">
                <a16:creationId xmlns:a16="http://schemas.microsoft.com/office/drawing/2014/main" id="{D95AC5A9-45BB-C62A-5C0F-7E4D411ED3FF}"/>
              </a:ext>
            </a:extLst>
          </p:cNvPr>
          <p:cNvSpPr txBox="1"/>
          <p:nvPr/>
        </p:nvSpPr>
        <p:spPr>
          <a:xfrm>
            <a:off x="9542644" y="21811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JATKUVA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6" y="361630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LYHYT </a:t>
            </a:r>
            <a:r>
              <a:rPr kumimoji="0" lang="fi-FI" sz="800" b="0" i="1" u="none" strike="noStrike" kern="1200" cap="none" spc="0" normalizeH="0" baseline="0" noProof="0">
                <a:ln>
                  <a:noFill/>
                </a:ln>
                <a:solidFill>
                  <a:srgbClr val="83C9F0"/>
                </a:solidFill>
                <a:effectLst/>
                <a:uLnTx/>
                <a:uFillTx/>
                <a:latin typeface="Verdana"/>
                <a:ea typeface="Verdana"/>
              </a:rPr>
              <a:t>HETI, VUODEN SISÄLLÄ</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PITKÄ </a:t>
            </a:r>
            <a:r>
              <a:rPr kumimoji="0" lang="fi-FI" sz="800" b="0" i="1" u="none" strike="noStrike" kern="1200" cap="none" spc="0" normalizeH="0" baseline="0" noProof="0">
                <a:ln>
                  <a:noFill/>
                </a:ln>
                <a:solidFill>
                  <a:srgbClr val="83C9F0"/>
                </a:solidFill>
                <a:effectLst/>
                <a:uLnTx/>
                <a:uFillTx/>
                <a:latin typeface="Verdana"/>
                <a:ea typeface="Verdana"/>
              </a:rPr>
              <a:t>4-10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KESKIPITKÄ </a:t>
            </a:r>
            <a:r>
              <a:rPr kumimoji="0" lang="fi-FI" sz="800" b="0" i="1" u="none" strike="noStrike" kern="1200" cap="none" spc="0" normalizeH="0" baseline="0" noProof="0">
                <a:ln>
                  <a:noFill/>
                </a:ln>
                <a:solidFill>
                  <a:srgbClr val="83C9F0"/>
                </a:solidFill>
                <a:effectLst/>
                <a:uLnTx/>
                <a:uFillTx/>
                <a:latin typeface="Verdana"/>
                <a:ea typeface="Verdana"/>
              </a:rPr>
              <a:t>1-3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0" y="334034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JATKUVA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625811" y="492375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LYHYT </a:t>
            </a:r>
            <a:r>
              <a:rPr kumimoji="0" lang="fi-FI" sz="800" b="0" i="1" u="none" strike="noStrike" kern="1200" cap="none" spc="0" normalizeH="0" baseline="0" noProof="0">
                <a:ln>
                  <a:noFill/>
                </a:ln>
                <a:solidFill>
                  <a:srgbClr val="83C9F0"/>
                </a:solidFill>
                <a:effectLst/>
                <a:uLnTx/>
                <a:uFillTx/>
                <a:latin typeface="Verdana"/>
                <a:ea typeface="Verdana"/>
              </a:rPr>
              <a:t>HETI, VUODEN SISÄLLÄ</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450663"/>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PITKÄ </a:t>
            </a:r>
            <a:r>
              <a:rPr kumimoji="0" lang="fi-FI" sz="800" b="0" i="1" u="none" strike="noStrike" kern="1200" cap="none" spc="0" normalizeH="0" baseline="0" noProof="0">
                <a:ln>
                  <a:noFill/>
                </a:ln>
                <a:solidFill>
                  <a:srgbClr val="83C9F0"/>
                </a:solidFill>
                <a:effectLst/>
                <a:uLnTx/>
                <a:uFillTx/>
                <a:latin typeface="Verdana"/>
                <a:ea typeface="Verdana"/>
              </a:rPr>
              <a:t>4-10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194439"/>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KESKIPITKÄ </a:t>
            </a:r>
            <a:r>
              <a:rPr kumimoji="0" lang="fi-FI" sz="800" b="0" i="1" u="none" strike="noStrike" kern="1200" cap="none" spc="0" normalizeH="0" baseline="0" noProof="0">
                <a:ln>
                  <a:noFill/>
                </a:ln>
                <a:solidFill>
                  <a:srgbClr val="83C9F0"/>
                </a:solidFill>
                <a:effectLst/>
                <a:uLnTx/>
                <a:uFillTx/>
                <a:latin typeface="Verdana"/>
                <a:ea typeface="Verdana"/>
              </a:rPr>
              <a:t>1-3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5030185"/>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279984"/>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561341"/>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592819" y="466011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JATKUVA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761594"/>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6" cy="341586"/>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6" cy="341586"/>
          </a:xfrm>
          <a:prstGeom prst="rect">
            <a:avLst/>
          </a:prstGeom>
        </p:spPr>
      </p:pic>
      <p:pic>
        <p:nvPicPr>
          <p:cNvPr id="68" name="Graphic 48" descr="Checkmark with solid fill">
            <a:extLst>
              <a:ext uri="{FF2B5EF4-FFF2-40B4-BE49-F238E27FC236}">
                <a16:creationId xmlns:a16="http://schemas.microsoft.com/office/drawing/2014/main" id="{1F32962E-DCFA-A46F-4D1E-1621E9AA9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472" y="5229074"/>
            <a:ext cx="341586" cy="341586"/>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6" cy="341586"/>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552" y="2422002"/>
            <a:ext cx="341586" cy="341586"/>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038" y="2149028"/>
            <a:ext cx="341586" cy="341586"/>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82831" y="3313324"/>
            <a:ext cx="2214619"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Lyhyt kysely tapahtuman jälkeen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3" name="TextBox 13">
            <a:extLst>
              <a:ext uri="{FF2B5EF4-FFF2-40B4-BE49-F238E27FC236}">
                <a16:creationId xmlns:a16="http://schemas.microsoft.com/office/drawing/2014/main" id="{11E1B7C7-2734-4054-5D40-66291117AABE}"/>
              </a:ext>
            </a:extLst>
          </p:cNvPr>
          <p:cNvSpPr txBox="1"/>
          <p:nvPr/>
        </p:nvSpPr>
        <p:spPr>
          <a:xfrm>
            <a:off x="6087005" y="4566340"/>
            <a:ext cx="2214619"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Digituen tarpeen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Yhteistyön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6" name="Graphic 48" descr="Checkmark with solid fill">
            <a:extLst>
              <a:ext uri="{FF2B5EF4-FFF2-40B4-BE49-F238E27FC236}">
                <a16:creationId xmlns:a16="http://schemas.microsoft.com/office/drawing/2014/main" id="{44CB803A-E7D7-20E3-4FEF-4796FE99FA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2920" y="3294020"/>
            <a:ext cx="341586" cy="341586"/>
          </a:xfrm>
          <a:prstGeom prst="rect">
            <a:avLst/>
          </a:prstGeom>
        </p:spPr>
      </p:pic>
      <p:pic>
        <p:nvPicPr>
          <p:cNvPr id="57" name="Graphic 48" descr="Checkmark with solid fill">
            <a:extLst>
              <a:ext uri="{FF2B5EF4-FFF2-40B4-BE49-F238E27FC236}">
                <a16:creationId xmlns:a16="http://schemas.microsoft.com/office/drawing/2014/main" id="{301D8049-AA2B-E056-E154-29C85DA188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552" y="4916006"/>
            <a:ext cx="341586" cy="341586"/>
          </a:xfrm>
          <a:prstGeom prst="rect">
            <a:avLst/>
          </a:prstGeom>
        </p:spPr>
      </p:pic>
      <p:pic>
        <p:nvPicPr>
          <p:cNvPr id="67" name="Graphic 48" descr="Checkmark with solid fill">
            <a:extLst>
              <a:ext uri="{FF2B5EF4-FFF2-40B4-BE49-F238E27FC236}">
                <a16:creationId xmlns:a16="http://schemas.microsoft.com/office/drawing/2014/main" id="{A322D137-D9C9-932C-B185-106C2803D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1913" y="4618572"/>
            <a:ext cx="341586" cy="341586"/>
          </a:xfrm>
          <a:prstGeom prst="rect">
            <a:avLst/>
          </a:prstGeom>
        </p:spPr>
      </p:pic>
      <p:pic>
        <p:nvPicPr>
          <p:cNvPr id="74" name="Graphic 48" descr="Checkmark with solid fill">
            <a:extLst>
              <a:ext uri="{FF2B5EF4-FFF2-40B4-BE49-F238E27FC236}">
                <a16:creationId xmlns:a16="http://schemas.microsoft.com/office/drawing/2014/main" id="{12EBB2D7-30BA-6ACE-65A3-F0E8F5E433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2483" y="3560437"/>
            <a:ext cx="341586" cy="341586"/>
          </a:xfrm>
          <a:prstGeom prst="rect">
            <a:avLst/>
          </a:prstGeom>
        </p:spPr>
      </p:pic>
      <p:sp>
        <p:nvSpPr>
          <p:cNvPr id="12" name="TextBox 11">
            <a:extLst>
              <a:ext uri="{FF2B5EF4-FFF2-40B4-BE49-F238E27FC236}">
                <a16:creationId xmlns:a16="http://schemas.microsoft.com/office/drawing/2014/main" id="{1AD2B7CC-E587-2A99-1D28-4395312C8AB0}"/>
              </a:ext>
            </a:extLst>
          </p:cNvPr>
          <p:cNvSpPr txBox="1"/>
          <p:nvPr/>
        </p:nvSpPr>
        <p:spPr>
          <a:xfrm>
            <a:off x="6527285" y="494029"/>
            <a:ext cx="2264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 Taalintehdas, Västanfjärd &amp; Hiittinen</a:t>
            </a:r>
          </a:p>
        </p:txBody>
      </p:sp>
      <p:sp>
        <p:nvSpPr>
          <p:cNvPr id="75" name="TextBox 74">
            <a:extLst>
              <a:ext uri="{FF2B5EF4-FFF2-40B4-BE49-F238E27FC236}">
                <a16:creationId xmlns:a16="http://schemas.microsoft.com/office/drawing/2014/main" id="{DE61ED77-A1AC-1E16-E087-C00ED4E9171C}"/>
              </a:ext>
            </a:extLst>
          </p:cNvPr>
          <p:cNvSpPr txBox="1"/>
          <p:nvPr/>
        </p:nvSpPr>
        <p:spPr>
          <a:xfrm>
            <a:off x="9652391" y="361105"/>
            <a:ext cx="245806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Kemiönsaaren kirjasto:  </a:t>
            </a:r>
            <a:r>
              <a:rPr kumimoji="0" lang="fi-FI" sz="1050" b="0"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mn-cs"/>
              </a:rPr>
              <a:t>Kaikki työntekijät sitoutuvat lupauksiin päivittäisissä työtehtävissä. Vastuuhenkilöinä erityisesti: viestinnästä ja tapahtumista vastaavat sekä kirjastotoimenjohtaja.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1" name="Picture 2">
            <a:extLst>
              <a:ext uri="{FF2B5EF4-FFF2-40B4-BE49-F238E27FC236}">
                <a16:creationId xmlns:a16="http://schemas.microsoft.com/office/drawing/2014/main" id="{B9716F26-0A13-D57C-A9D9-3FCB6A15D0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62C930CD-A6A2-0861-2D20-202F77F963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1EC0D62E-D29F-10C1-5406-936DFFCC933A}"/>
              </a:ext>
            </a:extLst>
          </p:cNvPr>
          <p:cNvPicPr>
            <a:picLocks noChangeAspect="1"/>
          </p:cNvPicPr>
          <p:nvPr/>
        </p:nvPicPr>
        <p:blipFill>
          <a:blip r:embed="rId9"/>
          <a:stretch>
            <a:fillRect/>
          </a:stretch>
        </p:blipFill>
        <p:spPr>
          <a:xfrm>
            <a:off x="10186754" y="6211144"/>
            <a:ext cx="1844189" cy="643795"/>
          </a:xfrm>
          <a:prstGeom prst="rect">
            <a:avLst/>
          </a:prstGeom>
        </p:spPr>
      </p:pic>
      <p:sp>
        <p:nvSpPr>
          <p:cNvPr id="66" name="Tekstiruutu 65">
            <a:extLst>
              <a:ext uri="{FF2B5EF4-FFF2-40B4-BE49-F238E27FC236}">
                <a16:creationId xmlns:a16="http://schemas.microsoft.com/office/drawing/2014/main" id="{F34B89A6-3AE0-3B04-167A-C022336025C8}"/>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7"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05612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1" dirty="0">
                <a:solidFill>
                  <a:prstClr val="black"/>
                </a:solidFill>
                <a:latin typeface="Verdana"/>
                <a:ea typeface="Verdana"/>
              </a:rPr>
              <a:t>Kirjastossa</a:t>
            </a:r>
            <a:r>
              <a:rPr kumimoji="0" lang="fi-FI" sz="1800" b="1" i="0" u="none" strike="noStrike" kern="1200" cap="none" spc="0" normalizeH="0" baseline="0" noProof="0" dirty="0">
                <a:ln>
                  <a:noFill/>
                </a:ln>
                <a:solidFill>
                  <a:prstClr val="black"/>
                </a:solidFill>
                <a:effectLst/>
                <a:uLnTx/>
                <a:uFillTx/>
                <a:latin typeface="Verdana"/>
                <a:ea typeface="Verdana"/>
              </a:rPr>
              <a:t> saa rauhoittua</a:t>
            </a:r>
            <a:endParaRPr lang="fi-FI" sz="14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43835"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49" y="245568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28995" y="401988"/>
            <a:ext cx="2301948"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85826" y="2161708"/>
            <a:ext cx="6081732" cy="122341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a:t>
            </a: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Viestitään konkreettisesti rauhoittumisen merkityksestä esimerkiksi aivohyvinvoinnille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Muistutetaan, että rauhoittuminen voi tarkoittaa ihmisille eri asioita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Kirjasto rauhoittumispaikkana &gt; kaikille avoin ja maksuton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viestintämateriaaleja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8204" y="2153035"/>
            <a:ext cx="1835364"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Someviestinnän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Julkaistut tiedotteet / lehtijutut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5056" y="3305513"/>
            <a:ext cx="5837199" cy="170816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Käytäntöjen kehittäminen</a:t>
            </a: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valmiita tapahtuma- ja toimintamalleja kuten Lukuretriitti</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rauhoittumiseen sopiva nurkkaus kirjaston kaikkiin palvelupisteisiin tilojen sallimissa puitteissa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Tarjotaan erilaisia rauhoittumista edesauttavia juttuja lukemisen lisäksi (kuten värityskuvat, askartelu, käsityöt)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Nostetaan säännöllisesti esille aiheeseen sopivaa aineistoa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Toteutetaan lupausta myös antamalla aikaa asiakkaiden kohtaamiseen.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542644" y="21811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6" y="371917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22277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96654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77779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402759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30895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0" y="344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509207"/>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6" cy="341586"/>
          </a:xfrm>
          <a:prstGeom prst="rect">
            <a:avLst/>
          </a:prstGeom>
        </p:spPr>
      </p:pic>
      <p:pic>
        <p:nvPicPr>
          <p:cNvPr id="66" name="Picture 65">
            <a:extLst>
              <a:ext uri="{FF2B5EF4-FFF2-40B4-BE49-F238E27FC236}">
                <a16:creationId xmlns:a16="http://schemas.microsoft.com/office/drawing/2014/main" id="{B92F0981-E4E1-EF9C-2ACB-57F2DDD29BE1}"/>
              </a:ext>
            </a:extLst>
          </p:cNvPr>
          <p:cNvPicPr>
            <a:picLocks noChangeAspect="1"/>
          </p:cNvPicPr>
          <p:nvPr/>
        </p:nvPicPr>
        <p:blipFill>
          <a:blip r:embed="rId7"/>
          <a:stretch>
            <a:fillRect/>
          </a:stretch>
        </p:blipFill>
        <p:spPr>
          <a:xfrm>
            <a:off x="10186754" y="6211144"/>
            <a:ext cx="1844189" cy="643795"/>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6" cy="341586"/>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6" cy="341586"/>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7679" y="3375184"/>
            <a:ext cx="341586" cy="341586"/>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8696" y="2416397"/>
            <a:ext cx="341586" cy="341586"/>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94552" y="3365091"/>
            <a:ext cx="2000591"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Lyhyitä kyselyitä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Aiheeseen liittyvän aineiston lainaus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3" name="Graphic 48" descr="Checkmark with solid fill">
            <a:extLst>
              <a:ext uri="{FF2B5EF4-FFF2-40B4-BE49-F238E27FC236}">
                <a16:creationId xmlns:a16="http://schemas.microsoft.com/office/drawing/2014/main" id="{71F442F7-0891-3C16-4297-2589450BF7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8696" y="2153035"/>
            <a:ext cx="341586" cy="341586"/>
          </a:xfrm>
          <a:prstGeom prst="rect">
            <a:avLst/>
          </a:prstGeom>
        </p:spPr>
      </p:pic>
      <p:sp>
        <p:nvSpPr>
          <p:cNvPr id="11" name="TextBox 10">
            <a:extLst>
              <a:ext uri="{FF2B5EF4-FFF2-40B4-BE49-F238E27FC236}">
                <a16:creationId xmlns:a16="http://schemas.microsoft.com/office/drawing/2014/main" id="{AA77AFCF-369C-F413-81E3-8A00C27B31D5}"/>
              </a:ext>
            </a:extLst>
          </p:cNvPr>
          <p:cNvSpPr txBox="1"/>
          <p:nvPr/>
        </p:nvSpPr>
        <p:spPr>
          <a:xfrm>
            <a:off x="9652391" y="361105"/>
            <a:ext cx="245806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Kemiönsaaren kirjasto:  </a:t>
            </a:r>
            <a:r>
              <a:rPr kumimoji="0" lang="fi-FI" sz="1050" b="0"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mn-cs"/>
              </a:rPr>
              <a:t>Kaikki työntekijät sitoutuvat lupauksiin päivittäisissä työtehtävissä. Vastuuhenkilöinä erityisesti: viestinnästä ja tapahtumista vastaavat sekä kirjastotoimenjohtaja.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TextBox 17">
            <a:extLst>
              <a:ext uri="{FF2B5EF4-FFF2-40B4-BE49-F238E27FC236}">
                <a16:creationId xmlns:a16="http://schemas.microsoft.com/office/drawing/2014/main" id="{8CFF16F0-2825-DE98-5413-DC79401265CA}"/>
              </a:ext>
            </a:extLst>
          </p:cNvPr>
          <p:cNvSpPr txBox="1"/>
          <p:nvPr/>
        </p:nvSpPr>
        <p:spPr>
          <a:xfrm>
            <a:off x="6527285" y="437126"/>
            <a:ext cx="2264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 Taalintehdas, Västanfjärd &amp; Hiittinen</a:t>
            </a:r>
          </a:p>
        </p:txBody>
      </p:sp>
      <p:pic>
        <p:nvPicPr>
          <p:cNvPr id="12" name="Picture 2">
            <a:extLst>
              <a:ext uri="{FF2B5EF4-FFF2-40B4-BE49-F238E27FC236}">
                <a16:creationId xmlns:a16="http://schemas.microsoft.com/office/drawing/2014/main" id="{016DF1BF-0EE2-706E-9030-1F0F67BC15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0F4F6556-FBC7-6775-FE56-E728AA4F9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25" name="Tekstiruutu 24">
            <a:extLst>
              <a:ext uri="{FF2B5EF4-FFF2-40B4-BE49-F238E27FC236}">
                <a16:creationId xmlns:a16="http://schemas.microsoft.com/office/drawing/2014/main" id="{995C06BF-2515-9C2D-BD9A-C79A709EB92D}"/>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32"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73463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a:t>Marttila</a:t>
            </a:r>
          </a:p>
        </p:txBody>
      </p:sp>
    </p:spTree>
    <p:extLst>
      <p:ext uri="{BB962C8B-B14F-4D97-AF65-F5344CB8AC3E}">
        <p14:creationId xmlns:p14="http://schemas.microsoft.com/office/powerpoint/2010/main" val="291905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dirty="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edistää kaikenikäisten lukutaitoa ja hyvinvointia</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5753"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98186" y="401988"/>
            <a:ext cx="2332757"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0D3AF1CF-CF5A-4005-2639-E627CA6FBFAC}"/>
              </a:ext>
            </a:extLst>
          </p:cNvPr>
          <p:cNvSpPr txBox="1"/>
          <p:nvPr/>
        </p:nvSpPr>
        <p:spPr>
          <a:xfrm>
            <a:off x="6543119" y="544359"/>
            <a:ext cx="2968148" cy="707886"/>
          </a:xfrm>
          <a:prstGeom prst="rect">
            <a:avLst/>
          </a:prstGeom>
          <a:noFill/>
        </p:spPr>
        <p:txBody>
          <a:bodyPr wrap="square" lIns="91440" tIns="45720" rIns="91440" bIns="45720" rtlCol="0" anchor="t">
            <a:spAutoFit/>
          </a:bodyPr>
          <a:lstStyle/>
          <a:p>
            <a:pPr>
              <a:defRPr/>
            </a:pPr>
            <a:r>
              <a:rPr lang="fi-FI" sz="1000" dirty="0">
                <a:solidFill>
                  <a:prstClr val="black"/>
                </a:solidFill>
                <a:latin typeface="Verdana"/>
                <a:ea typeface="Verdana"/>
              </a:rPr>
              <a:t>Kirjaston vaikuttavuus ihmisen elämän ajalta</a:t>
            </a:r>
            <a:r>
              <a:rPr kumimoji="0" lang="fi-FI" sz="1000" b="0" i="0" u="none" strike="noStrike" kern="1200" cap="none" spc="0" normalizeH="0" baseline="0" noProof="0" dirty="0">
                <a:ln>
                  <a:noFill/>
                </a:ln>
                <a:solidFill>
                  <a:prstClr val="black"/>
                </a:solidFill>
                <a:effectLst/>
                <a:uLnTx/>
                <a:uFillTx/>
                <a:latin typeface="Verdana"/>
                <a:ea typeface="Verdana"/>
              </a:rPr>
              <a:t> olisi kiinnostava tutkimusaihe. Samoin kuinka hyvä lukutaito näkyy yhteiskunnassa </a:t>
            </a:r>
            <a:r>
              <a:rPr lang="fi-FI" sz="1000" dirty="0">
                <a:solidFill>
                  <a:prstClr val="black"/>
                </a:solidFill>
                <a:latin typeface="Verdana"/>
                <a:ea typeface="Verdana"/>
              </a:rPr>
              <a:t>–</a:t>
            </a:r>
            <a:r>
              <a:rPr kumimoji="0" lang="fi-FI" sz="1000" b="0" i="0" u="none" strike="noStrike" kern="1200" cap="none" spc="0" normalizeH="0" baseline="0" noProof="0" dirty="0">
                <a:ln>
                  <a:noFill/>
                </a:ln>
                <a:solidFill>
                  <a:prstClr val="black"/>
                </a:solidFill>
                <a:effectLst/>
                <a:uLnTx/>
                <a:uFillTx/>
                <a:latin typeface="Verdana"/>
                <a:ea typeface="Verdana"/>
              </a:rPr>
              <a:t> </a:t>
            </a:r>
            <a:r>
              <a:rPr lang="fi-FI" sz="1000" dirty="0">
                <a:solidFill>
                  <a:prstClr val="black"/>
                </a:solidFill>
                <a:latin typeface="Verdana"/>
                <a:ea typeface="Verdana"/>
              </a:rPr>
              <a:t>väärä</a:t>
            </a:r>
            <a:r>
              <a:rPr kumimoji="0" lang="fi-FI" sz="1000" b="0" i="0" u="none" strike="noStrike" kern="1200" cap="none" spc="0" normalizeH="0" baseline="0" noProof="0" dirty="0">
                <a:ln>
                  <a:noFill/>
                </a:ln>
                <a:solidFill>
                  <a:prstClr val="black"/>
                </a:solidFill>
                <a:effectLst/>
                <a:uLnTx/>
                <a:uFillTx/>
                <a:latin typeface="Verdana"/>
                <a:ea typeface="Verdana"/>
              </a:rPr>
              <a:t> tieto ei leviä...</a:t>
            </a:r>
          </a:p>
        </p:txBody>
      </p:sp>
      <p:sp>
        <p:nvSpPr>
          <p:cNvPr id="12" name="TextBox 11">
            <a:extLst>
              <a:ext uri="{FF2B5EF4-FFF2-40B4-BE49-F238E27FC236}">
                <a16:creationId xmlns:a16="http://schemas.microsoft.com/office/drawing/2014/main" id="{D09A51C9-1E26-9427-9514-7787B90C5B16}"/>
              </a:ext>
            </a:extLst>
          </p:cNvPr>
          <p:cNvSpPr txBox="1"/>
          <p:nvPr/>
        </p:nvSpPr>
        <p:spPr>
          <a:xfrm>
            <a:off x="9739992" y="385811"/>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Marttilan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34580" y="2153419"/>
            <a:ext cx="583719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Tarjotaan eri asiakasryhmille sopivaa lukutaitoa edistävää ohjelmaa (esimerkiksi satutunnit, kirjavinkkaukset, luokkavierailut, kirjailijat kouluun ja lukupiirit)</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96001" y="2180072"/>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tapahtumien määrä (tyyppi/teema)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304960"/>
            <a:ext cx="58371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Kirjaston tiloissa voi solmia sosiaalisia kontakteja, vaihtaa ajatuksia ja saada neuvontaa eri asioissa.</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3865" y="3295952"/>
            <a:ext cx="1878698"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neuvontakertojen laskenta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8" y="4465768"/>
            <a:ext cx="58371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Hankitaan erilaisia aineistoja, jotta kaikille olisi mielenkiinnonkohteita. Järjestetään tapahtumia ja palveluja, joiden avulla kirjastoon saadaan kävijöitä, jotka eivät ole vielä lukemisen harrastajia.</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102280" y="4408680"/>
            <a:ext cx="1878698"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uudet lainaajat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lainausten määrän kasvu</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6" name="Picture 65">
            <a:extLst>
              <a:ext uri="{FF2B5EF4-FFF2-40B4-BE49-F238E27FC236}">
                <a16:creationId xmlns:a16="http://schemas.microsoft.com/office/drawing/2014/main" id="{E74B8D5F-DD48-6D4B-332B-48A5BE34897F}"/>
              </a:ext>
            </a:extLst>
          </p:cNvPr>
          <p:cNvPicPr>
            <a:picLocks noChangeAspect="1"/>
          </p:cNvPicPr>
          <p:nvPr/>
        </p:nvPicPr>
        <p:blipFill>
          <a:blip r:embed="rId5"/>
          <a:stretch>
            <a:fillRect/>
          </a:stretch>
        </p:blipFill>
        <p:spPr>
          <a:xfrm>
            <a:off x="9698186" y="6231288"/>
            <a:ext cx="2375843" cy="604353"/>
          </a:xfrm>
          <a:prstGeom prst="rect">
            <a:avLst/>
          </a:prstGeom>
        </p:spPr>
      </p:pic>
      <p:pic>
        <p:nvPicPr>
          <p:cNvPr id="67" name="Graphic 66" descr="Checkmark with solid fill">
            <a:extLst>
              <a:ext uri="{FF2B5EF4-FFF2-40B4-BE49-F238E27FC236}">
                <a16:creationId xmlns:a16="http://schemas.microsoft.com/office/drawing/2014/main" id="{BDC47126-DCF7-3B21-18FB-D13ECE0D04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1032" y="2715976"/>
            <a:ext cx="341586" cy="341586"/>
          </a:xfrm>
          <a:prstGeom prst="rect">
            <a:avLst/>
          </a:prstGeom>
        </p:spPr>
      </p:pic>
      <p:pic>
        <p:nvPicPr>
          <p:cNvPr id="68" name="Graphic 67" descr="Checkmark with solid fill">
            <a:extLst>
              <a:ext uri="{FF2B5EF4-FFF2-40B4-BE49-F238E27FC236}">
                <a16:creationId xmlns:a16="http://schemas.microsoft.com/office/drawing/2014/main" id="{50E78C92-0792-23B0-A57C-1D7A6EFE6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5802" y="2379035"/>
            <a:ext cx="341586" cy="341586"/>
          </a:xfrm>
          <a:prstGeom prst="rect">
            <a:avLst/>
          </a:prstGeom>
        </p:spPr>
      </p:pic>
      <p:pic>
        <p:nvPicPr>
          <p:cNvPr id="69" name="Kuva 68">
            <a:extLst>
              <a:ext uri="{FF2B5EF4-FFF2-40B4-BE49-F238E27FC236}">
                <a16:creationId xmlns:a16="http://schemas.microsoft.com/office/drawing/2014/main" id="{AC7F51C0-2894-39B9-8FB6-2594EA137228}"/>
              </a:ext>
            </a:extLst>
          </p:cNvPr>
          <p:cNvPicPr>
            <a:picLocks noChangeAspect="1"/>
          </p:cNvPicPr>
          <p:nvPr/>
        </p:nvPicPr>
        <p:blipFill>
          <a:blip r:embed="rId8"/>
          <a:stretch>
            <a:fillRect/>
          </a:stretch>
        </p:blipFill>
        <p:spPr>
          <a:xfrm>
            <a:off x="8389198" y="3844155"/>
            <a:ext cx="341406" cy="341406"/>
          </a:xfrm>
          <a:prstGeom prst="rect">
            <a:avLst/>
          </a:prstGeom>
        </p:spPr>
      </p:pic>
      <p:pic>
        <p:nvPicPr>
          <p:cNvPr id="70" name="Kuva 69">
            <a:extLst>
              <a:ext uri="{FF2B5EF4-FFF2-40B4-BE49-F238E27FC236}">
                <a16:creationId xmlns:a16="http://schemas.microsoft.com/office/drawing/2014/main" id="{8FA373DB-7F22-1677-133F-AAB3845FAC6B}"/>
              </a:ext>
            </a:extLst>
          </p:cNvPr>
          <p:cNvPicPr>
            <a:picLocks noChangeAspect="1"/>
          </p:cNvPicPr>
          <p:nvPr/>
        </p:nvPicPr>
        <p:blipFill>
          <a:blip r:embed="rId8"/>
          <a:stretch>
            <a:fillRect/>
          </a:stretch>
        </p:blipFill>
        <p:spPr>
          <a:xfrm>
            <a:off x="8356716" y="5002982"/>
            <a:ext cx="341406" cy="341406"/>
          </a:xfrm>
          <a:prstGeom prst="rect">
            <a:avLst/>
          </a:prstGeom>
        </p:spPr>
      </p:pic>
      <p:pic>
        <p:nvPicPr>
          <p:cNvPr id="71" name="Kuva 70">
            <a:extLst>
              <a:ext uri="{FF2B5EF4-FFF2-40B4-BE49-F238E27FC236}">
                <a16:creationId xmlns:a16="http://schemas.microsoft.com/office/drawing/2014/main" id="{D0CC009B-BA2E-4F99-D702-84D1C1FB1C65}"/>
              </a:ext>
            </a:extLst>
          </p:cNvPr>
          <p:cNvPicPr>
            <a:picLocks noChangeAspect="1"/>
          </p:cNvPicPr>
          <p:nvPr/>
        </p:nvPicPr>
        <p:blipFill>
          <a:blip r:embed="rId8"/>
          <a:stretch>
            <a:fillRect/>
          </a:stretch>
        </p:blipFill>
        <p:spPr>
          <a:xfrm>
            <a:off x="9623406" y="3314966"/>
            <a:ext cx="341406" cy="341406"/>
          </a:xfrm>
          <a:prstGeom prst="rect">
            <a:avLst/>
          </a:prstGeom>
        </p:spPr>
      </p:pic>
      <p:pic>
        <p:nvPicPr>
          <p:cNvPr id="72" name="Kuva 71">
            <a:extLst>
              <a:ext uri="{FF2B5EF4-FFF2-40B4-BE49-F238E27FC236}">
                <a16:creationId xmlns:a16="http://schemas.microsoft.com/office/drawing/2014/main" id="{18372759-4681-5B1E-2C63-44003716DCA8}"/>
              </a:ext>
            </a:extLst>
          </p:cNvPr>
          <p:cNvPicPr>
            <a:picLocks noChangeAspect="1"/>
          </p:cNvPicPr>
          <p:nvPr/>
        </p:nvPicPr>
        <p:blipFill>
          <a:blip r:embed="rId8"/>
          <a:stretch>
            <a:fillRect/>
          </a:stretch>
        </p:blipFill>
        <p:spPr>
          <a:xfrm>
            <a:off x="9621866" y="5284312"/>
            <a:ext cx="341406" cy="341406"/>
          </a:xfrm>
          <a:prstGeom prst="rect">
            <a:avLst/>
          </a:prstGeom>
        </p:spPr>
      </p:pic>
      <p:pic>
        <p:nvPicPr>
          <p:cNvPr id="57" name="Picture 2">
            <a:extLst>
              <a:ext uri="{FF2B5EF4-FFF2-40B4-BE49-F238E27FC236}">
                <a16:creationId xmlns:a16="http://schemas.microsoft.com/office/drawing/2014/main" id="{0BC95F8F-799F-ADE3-B9AF-5E4006DDC4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74BDE748-D6F2-54C1-6A89-9E0297BA45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31" name="Tekstiruutu 30">
            <a:extLst>
              <a:ext uri="{FF2B5EF4-FFF2-40B4-BE49-F238E27FC236}">
                <a16:creationId xmlns:a16="http://schemas.microsoft.com/office/drawing/2014/main" id="{E8E62FD5-E75C-6EF9-8341-4A02E972625E}"/>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rgbClr val="34B98B"/>
                </a:solidFill>
                <a:latin typeface="Verdana"/>
              </a:rPr>
              <a:t>HUOMIOITA</a:t>
            </a:r>
            <a:endParaRPr lang="fi-FI" dirty="0"/>
          </a:p>
        </p:txBody>
      </p:sp>
      <p:sp>
        <p:nvSpPr>
          <p:cNvPr id="49"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33117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dirty="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a:ea typeface="Verdana"/>
                <a:cs typeface="+mn-cs"/>
              </a:rPr>
              <a:t>Kirjasto pitää huolta käyttäjien yhdenvertaisuudesta. </a:t>
            </a:r>
            <a:r>
              <a:rPr kumimoji="0" lang="fi-FI" sz="1400" i="0" u="none" strike="noStrike" kern="1200" cap="none" spc="0" normalizeH="0" baseline="0" noProof="0" dirty="0">
                <a:ln>
                  <a:noFill/>
                </a:ln>
                <a:solidFill>
                  <a:prstClr val="black"/>
                </a:solidFill>
                <a:effectLst/>
                <a:uLnTx/>
                <a:uFillTx/>
                <a:latin typeface="Verdana"/>
                <a:ea typeface="Verdana"/>
                <a:cs typeface="+mn-cs"/>
              </a:rPr>
              <a:t>Digitaalisia kanavia ja välineitä voidaan käyttää apukeinona saavutettavuuden lisäämiseen, mutta fyysiset kirjat, palvelut ja asiakaskohtaamiset säilyttävät merkityksellisyytensä.</a:t>
            </a:r>
            <a:endParaRPr lang="fi-FI" sz="1400"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698186" y="401988"/>
            <a:ext cx="2332757"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98186" y="400517"/>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Marttilan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45899" y="2129470"/>
            <a:ext cx="58371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Kirjasarjat koululaisille, etäluennot*, ympäristökasvatus, laitteet yhteiskäytössä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*luennot kirjastolla, jolloin saavutettavaa monille</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2840" y="2164980"/>
            <a:ext cx="1878698"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kirjasarjojen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Lainausmäärät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määrä/v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Osallistujamäärä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5" name="TextBox 14">
            <a:extLst>
              <a:ext uri="{FF2B5EF4-FFF2-40B4-BE49-F238E27FC236}">
                <a16:creationId xmlns:a16="http://schemas.microsoft.com/office/drawing/2014/main" id="{AD171C6E-51AE-8778-9084-9DB50C9F63D1}"/>
              </a:ext>
            </a:extLst>
          </p:cNvPr>
          <p:cNvSpPr txBox="1"/>
          <p:nvPr/>
        </p:nvSpPr>
        <p:spPr>
          <a:xfrm>
            <a:off x="145899" y="4466922"/>
            <a:ext cx="5837199"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Kirjastossa toteutetaan säännöllisesti laitteiden käytön ohjausta.</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46437" y="4409909"/>
            <a:ext cx="1878698" cy="64633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rPr>
              <a:t>Ohjaukseen osallistuneiden määrä</a:t>
            </a:r>
            <a:endPar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51184" y="3291720"/>
            <a:ext cx="583719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Kirjasto tarjoaa asiakkailleen mahdollisuuden käyttää lainalaitteita. Tämä edistää sellaisten asiakkaiden yhdenvertaisuutta, jotka eivät omista laitteita itse.</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0428" y="3309937"/>
            <a:ext cx="1878698"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Laitteiden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Lainauskerrat</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LYHYT </a:t>
            </a:r>
            <a:r>
              <a:rPr kumimoji="0" lang="fi-FI" sz="800" b="0" i="1" u="none" strike="noStrike" kern="1200" cap="none" spc="0" normalizeH="0" baseline="0" noProof="0" dirty="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dirty="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dirty="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7128" y="3843032"/>
            <a:ext cx="341586" cy="341586"/>
          </a:xfrm>
          <a:prstGeom prst="rect">
            <a:avLst/>
          </a:prstGeom>
        </p:spPr>
      </p:pic>
      <p:pic>
        <p:nvPicPr>
          <p:cNvPr id="66" name="Picture 65">
            <a:extLst>
              <a:ext uri="{FF2B5EF4-FFF2-40B4-BE49-F238E27FC236}">
                <a16:creationId xmlns:a16="http://schemas.microsoft.com/office/drawing/2014/main" id="{E74B8D5F-DD48-6D4B-332B-48A5BE34897F}"/>
              </a:ext>
            </a:extLst>
          </p:cNvPr>
          <p:cNvPicPr>
            <a:picLocks noChangeAspect="1"/>
          </p:cNvPicPr>
          <p:nvPr/>
        </p:nvPicPr>
        <p:blipFill>
          <a:blip r:embed="rId7"/>
          <a:stretch>
            <a:fillRect/>
          </a:stretch>
        </p:blipFill>
        <p:spPr>
          <a:xfrm>
            <a:off x="9698186" y="6231288"/>
            <a:ext cx="2375843" cy="604353"/>
          </a:xfrm>
          <a:prstGeom prst="rect">
            <a:avLst/>
          </a:prstGeom>
        </p:spPr>
      </p:pic>
      <p:pic>
        <p:nvPicPr>
          <p:cNvPr id="67" name="Graphic 66" descr="Checkmark with solid fill">
            <a:extLst>
              <a:ext uri="{FF2B5EF4-FFF2-40B4-BE49-F238E27FC236}">
                <a16:creationId xmlns:a16="http://schemas.microsoft.com/office/drawing/2014/main" id="{BDC47126-DCF7-3B21-18FB-D13ECE0D04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032" y="2715976"/>
            <a:ext cx="341586" cy="341586"/>
          </a:xfrm>
          <a:prstGeom prst="rect">
            <a:avLst/>
          </a:prstGeom>
        </p:spPr>
      </p:pic>
      <p:pic>
        <p:nvPicPr>
          <p:cNvPr id="68" name="Graphic 67" descr="Checkmark with solid fill">
            <a:extLst>
              <a:ext uri="{FF2B5EF4-FFF2-40B4-BE49-F238E27FC236}">
                <a16:creationId xmlns:a16="http://schemas.microsoft.com/office/drawing/2014/main" id="{50E78C92-0792-23B0-A57C-1D7A6EFE63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5802" y="2379035"/>
            <a:ext cx="341586" cy="341586"/>
          </a:xfrm>
          <a:prstGeom prst="rect">
            <a:avLst/>
          </a:prstGeom>
        </p:spPr>
      </p:pic>
      <p:pic>
        <p:nvPicPr>
          <p:cNvPr id="57" name="Graphic 48" descr="Checkmark with solid fill">
            <a:extLst>
              <a:ext uri="{FF2B5EF4-FFF2-40B4-BE49-F238E27FC236}">
                <a16:creationId xmlns:a16="http://schemas.microsoft.com/office/drawing/2014/main" id="{604ACD4E-A4B4-5E18-0D83-80D06EDB4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7127" y="4967888"/>
            <a:ext cx="341586" cy="341586"/>
          </a:xfrm>
          <a:prstGeom prst="rect">
            <a:avLst/>
          </a:prstGeom>
        </p:spPr>
      </p:pic>
      <p:pic>
        <p:nvPicPr>
          <p:cNvPr id="69" name="Graphic 48" descr="Checkmark with solid fill">
            <a:extLst>
              <a:ext uri="{FF2B5EF4-FFF2-40B4-BE49-F238E27FC236}">
                <a16:creationId xmlns:a16="http://schemas.microsoft.com/office/drawing/2014/main" id="{A73720FF-C084-C46D-0B66-2FB273F163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3413" y="3298746"/>
            <a:ext cx="341586" cy="341586"/>
          </a:xfrm>
          <a:prstGeom prst="rect">
            <a:avLst/>
          </a:prstGeom>
        </p:spPr>
      </p:pic>
      <p:pic>
        <p:nvPicPr>
          <p:cNvPr id="70" name="Graphic 48" descr="Checkmark with solid fill">
            <a:extLst>
              <a:ext uri="{FF2B5EF4-FFF2-40B4-BE49-F238E27FC236}">
                <a16:creationId xmlns:a16="http://schemas.microsoft.com/office/drawing/2014/main" id="{20EE68B6-347D-A86B-9ACC-845249495B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0842" y="4484079"/>
            <a:ext cx="341586" cy="341586"/>
          </a:xfrm>
          <a:prstGeom prst="rect">
            <a:avLst/>
          </a:prstGeom>
        </p:spPr>
      </p:pic>
      <p:pic>
        <p:nvPicPr>
          <p:cNvPr id="11" name="Picture 2">
            <a:extLst>
              <a:ext uri="{FF2B5EF4-FFF2-40B4-BE49-F238E27FC236}">
                <a16:creationId xmlns:a16="http://schemas.microsoft.com/office/drawing/2014/main" id="{7A52DF18-DC4E-089A-F691-A4D0B457DA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65FC2BF8-AF9B-B24F-A1A2-BF6B87C457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71" name="Tekstiruutu 70">
            <a:extLst>
              <a:ext uri="{FF2B5EF4-FFF2-40B4-BE49-F238E27FC236}">
                <a16:creationId xmlns:a16="http://schemas.microsoft.com/office/drawing/2014/main" id="{303AC66D-C90B-EAD5-088A-0B8572048285}"/>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rgbClr val="34B98B"/>
                </a:solidFill>
                <a:latin typeface="Verdana"/>
              </a:rPr>
              <a:t>HUOMIOITA</a:t>
            </a:r>
            <a:endParaRPr lang="fi-FI" dirty="0"/>
          </a:p>
        </p:txBody>
      </p:sp>
      <p:sp>
        <p:nvSpPr>
          <p:cNvPr id="72"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08169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455-70FF-AC65-E81F-51D76A3D5F0B}"/>
              </a:ext>
            </a:extLst>
          </p:cNvPr>
          <p:cNvSpPr>
            <a:spLocks noGrp="1"/>
          </p:cNvSpPr>
          <p:nvPr>
            <p:ph type="ctrTitle"/>
          </p:nvPr>
        </p:nvSpPr>
        <p:spPr/>
        <p:txBody>
          <a:bodyPr/>
          <a:lstStyle/>
          <a:p>
            <a:r>
              <a:rPr lang="fi-FI" sz="6400"/>
              <a:t>Pori</a:t>
            </a:r>
          </a:p>
        </p:txBody>
      </p:sp>
    </p:spTree>
    <p:extLst>
      <p:ext uri="{BB962C8B-B14F-4D97-AF65-F5344CB8AC3E}">
        <p14:creationId xmlns:p14="http://schemas.microsoft.com/office/powerpoint/2010/main" val="3764277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KE">
  <a:themeElements>
    <a:clrScheme name="Mukautettu 24">
      <a:dk1>
        <a:srgbClr val="292929"/>
      </a:dk1>
      <a:lt1>
        <a:sysClr val="window" lastClr="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KE" id="{354C88C5-3E98-4D7C-A09F-B6AC08F19E3A}" vid="{595E28E2-78A1-440A-B881-B2FFC93C1A9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88f5c8-b6f6-434c-a1fc-b31be11cc9aa" xsi:nil="true"/>
    <lcf76f155ced4ddcb4097134ff3c332f xmlns="d54335ee-452e-4385-9b9c-270f8dade7f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F92CE87B33D384898ED05B836C426D5" ma:contentTypeVersion="18" ma:contentTypeDescription="Luo uusi asiakirja." ma:contentTypeScope="" ma:versionID="4545a3b3132284f7cba24401e93ef600">
  <xsd:schema xmlns:xsd="http://www.w3.org/2001/XMLSchema" xmlns:xs="http://www.w3.org/2001/XMLSchema" xmlns:p="http://schemas.microsoft.com/office/2006/metadata/properties" xmlns:ns2="d54335ee-452e-4385-9b9c-270f8dade7fd" xmlns:ns3="4a88f5c8-b6f6-434c-a1fc-b31be11cc9aa" targetNamespace="http://schemas.microsoft.com/office/2006/metadata/properties" ma:root="true" ma:fieldsID="1339fcfc6506667c9675b8264a35a731" ns2:_="" ns3:_="">
    <xsd:import namespace="d54335ee-452e-4385-9b9c-270f8dade7fd"/>
    <xsd:import namespace="4a88f5c8-b6f6-434c-a1fc-b31be11cc9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335ee-452e-4385-9b9c-270f8dad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8f5c8-b6f6-434c-a1fc-b31be11cc9aa"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f0e4a00-0757-42d6-903b-0c3f4412f91d}" ma:internalName="TaxCatchAll" ma:showField="CatchAllData" ma:web="4a88f5c8-b6f6-434c-a1fc-b31be11cc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8653FD-6005-44CB-8F65-F884DADE8745}">
  <ds:schemaRefs>
    <ds:schemaRef ds:uri="0b8332ea-1f3b-45bf-84ec-e4637d2c60fa"/>
    <ds:schemaRef ds:uri="4a88f5c8-b6f6-434c-a1fc-b31be11cc9aa"/>
    <ds:schemaRef ds:uri="8b3bde76-a64b-4162-9cbd-81e89f42c551"/>
    <ds:schemaRef ds:uri="d54335ee-452e-4385-9b9c-270f8dade7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D2B2A32-678A-4EE7-8795-BA9FE12EC64E}">
  <ds:schemaRefs>
    <ds:schemaRef ds:uri="http://schemas.microsoft.com/sharepoint/v3/contenttype/forms"/>
  </ds:schemaRefs>
</ds:datastoreItem>
</file>

<file path=customXml/itemProps3.xml><?xml version="1.0" encoding="utf-8"?>
<ds:datastoreItem xmlns:ds="http://schemas.openxmlformats.org/officeDocument/2006/customXml" ds:itemID="{F51B3B09-8780-4B0E-BED7-57B0F3BA1682}">
  <ds:schemaRefs>
    <ds:schemaRef ds:uri="4a88f5c8-b6f6-434c-a1fc-b31be11cc9aa"/>
    <ds:schemaRef ds:uri="d54335ee-452e-4385-9b9c-270f8dade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29</Slides>
  <Notes>0</Notes>
  <HiddenSlides>0</HiddenSlides>
  <ScaleCrop>false</ScaleCrop>
  <HeadingPairs>
    <vt:vector size="4" baseType="variant">
      <vt:variant>
        <vt:lpstr>Teema</vt:lpstr>
      </vt:variant>
      <vt:variant>
        <vt:i4>3</vt:i4>
      </vt:variant>
      <vt:variant>
        <vt:lpstr>Dian otsikot</vt:lpstr>
      </vt:variant>
      <vt:variant>
        <vt:i4>29</vt:i4>
      </vt:variant>
    </vt:vector>
  </HeadingPairs>
  <TitlesOfParts>
    <vt:vector size="32" baseType="lpstr">
      <vt:lpstr>Office Theme</vt:lpstr>
      <vt:lpstr>AKE</vt:lpstr>
      <vt:lpstr>Office-teema</vt:lpstr>
      <vt:lpstr>Kirjastojen toimenpidesuunnitelmat  Lounais-Suomen kirjastojen  kestävän kehityksen tiekartta</vt:lpstr>
      <vt:lpstr>Kemiönsaari</vt:lpstr>
      <vt:lpstr>KIRJASTON KESTÄVYYSLUPAUS JA TOIMENPITEET</vt:lpstr>
      <vt:lpstr>KIRJASTON KESTÄVYYSLUPAUS JA TOIMENPITEET</vt:lpstr>
      <vt:lpstr>KIRJASTON KESTÄVYYSLUPAUS JA TOIMENPITEET</vt:lpstr>
      <vt:lpstr>Marttila</vt:lpstr>
      <vt:lpstr>KIRJASTON KESTÄVYYSLUPAUS JA TOIMENPITEET</vt:lpstr>
      <vt:lpstr>KIRJASTON KESTÄVYYSLUPAUS JA TOIMENPITEET</vt:lpstr>
      <vt:lpstr>Pori</vt:lpstr>
      <vt:lpstr>KIRJASTON KESTÄVYYSLUPAUS JA TOIMENPITEET</vt:lpstr>
      <vt:lpstr>KIRJASTON KESTÄVYYSLUPAUS JA TOIMENPITEET</vt:lpstr>
      <vt:lpstr>KIRJASTON KESTÄVYYSLUPAUS JA TOIMENPITEET</vt:lpstr>
      <vt:lpstr>Pöytyä</vt:lpstr>
      <vt:lpstr>KIRJASTON KESTÄVYYSLUPAUS JA TOIMENPITEET</vt:lpstr>
      <vt:lpstr>KIRJASTON KESTÄVYYSLUPAUS JA TOIMENPITEET</vt:lpstr>
      <vt:lpstr>Taivassalo</vt:lpstr>
      <vt:lpstr>KIRJASTON KESTÄVYYSLUPAUS JA TOIMENPITEET</vt:lpstr>
      <vt:lpstr>KIRJASTON KESTÄVYYSLUPAUS JA TOIMENPITEET</vt:lpstr>
      <vt:lpstr>KIRJASTON KESTÄVYYSLUPAUS JA TOIMENPITEET</vt:lpstr>
      <vt:lpstr>Turku</vt:lpstr>
      <vt:lpstr>KIRJASTON KESTÄVYYSLUPAUS JA TOIMENPITEET</vt:lpstr>
      <vt:lpstr>KIRJASTON KESTÄVYYSLUPAUS JA TOIMENPITEET</vt:lpstr>
      <vt:lpstr>KIRJASTON KESTÄVYYSLUPAUS JA TOIMENPITEET</vt:lpstr>
      <vt:lpstr>KIRJASTON KESTÄVYYSLUPAUS JA TOIMENPITEET</vt:lpstr>
      <vt:lpstr>AKE</vt:lpstr>
      <vt:lpstr>KIRJASTON KESTÄVYYSLUPAUS JA TOIMENPITEET</vt:lpstr>
      <vt:lpstr>KIRJASTON KESTÄVYYSLUPAUS JA TOIMENPITEET</vt:lpstr>
      <vt:lpstr>KIRJASTON KESTÄVYYSLUPAUS JA TOIMENPITEET</vt:lpstr>
      <vt:lpstr>KIRJASTON KESTÄVYYSLUPAUS JA TOIMENPITEET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KIRJASTON KESTÄVYYSLUPAUS JA TOIMENPITEET</dc:title>
  <dc:creator>Tanja Oksa</dc:creator>
  <cp:revision>112</cp:revision>
  <dcterms:created xsi:type="dcterms:W3CDTF">2024-04-30T06:28:39Z</dcterms:created>
  <dcterms:modified xsi:type="dcterms:W3CDTF">2024-08-28T12:33:24Z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0x0101008F92CE87B33D384898ED05B836C426D5</vt:lpwstr>
  </property>
  <property fmtid="{D5CDD505-2E9C-101B-9397-08002B2CF9AE}" pid="3" name="MediaServiceImageTags">
    <vt:lpwstr/>
  </property>
</Properties>
</file>