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</p:sldMasterIdLst>
  <p:notesMasterIdLst>
    <p:notesMasterId r:id="rId23"/>
  </p:notesMasterIdLst>
  <p:sldIdLst>
    <p:sldId id="256" r:id="rId4"/>
    <p:sldId id="264" r:id="rId5"/>
    <p:sldId id="265" r:id="rId6"/>
    <p:sldId id="266" r:id="rId7"/>
    <p:sldId id="324" r:id="rId8"/>
    <p:sldId id="258" r:id="rId9"/>
    <p:sldId id="320" r:id="rId10"/>
    <p:sldId id="321" r:id="rId11"/>
    <p:sldId id="322" r:id="rId12"/>
    <p:sldId id="259" r:id="rId13"/>
    <p:sldId id="260" r:id="rId14"/>
    <p:sldId id="261" r:id="rId15"/>
    <p:sldId id="262" r:id="rId16"/>
    <p:sldId id="263" r:id="rId17"/>
    <p:sldId id="257" r:id="rId18"/>
    <p:sldId id="267" r:id="rId19"/>
    <p:sldId id="268" r:id="rId20"/>
    <p:sldId id="323" r:id="rId21"/>
    <p:sldId id="302" r:id="rId22"/>
  </p:sldIdLst>
  <p:sldSz cx="12192000" cy="6858000"/>
  <p:notesSz cx="7102475" cy="102346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C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8" d="100"/>
          <a:sy n="18" d="100"/>
        </p:scale>
        <p:origin x="29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ADBB3A49-05EE-46E8-9C0A-A57A248EBA04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B6191D29-E326-4287-8426-8BE4CD303A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2784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0387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0377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0747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661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0127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9669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6479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8254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6298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3152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661"/>
            <a:fld id="{C199F7F8-48A1-4863-ABF0-01A9D479BFD7}" type="slidenum">
              <a:rPr lang="fi-FI">
                <a:solidFill>
                  <a:prstClr val="black"/>
                </a:solidFill>
                <a:latin typeface="Calibri" panose="020F0502020204030204"/>
              </a:rPr>
              <a:pPr defTabSz="990661"/>
              <a:t>19</a:t>
            </a:fld>
            <a:endParaRPr lang="fi-FI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3B7DBB0-6C23-4591-BADC-D34D0E9AB8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90661"/>
            <a:endParaRPr lang="fi-FI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8637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7631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5204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3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589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61">
              <a:defRPr/>
            </a:pPr>
            <a:endParaRPr lang="fi-FI" sz="13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7124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3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D29-E326-4287-8426-8BE4CD303A68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8685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8E249-3835-4125-8864-F7CAE7D9DF97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4920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8E249-3835-4125-8864-F7CAE7D9DF97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7799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8E249-3835-4125-8864-F7CAE7D9DF97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496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6AA85F-F5F1-A22F-CF0F-8C18B37CA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C7E6696-DF16-087F-2378-4EE7B4548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243EA5-6AE5-3594-8D1F-2107C4F6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48C7-EB67-45AA-AF24-C33F444A6881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7B3881E-5677-33CC-9C90-686D1487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FF4E90C-D183-42C1-334C-21D63CAE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8451-B81E-400E-A323-8CE4DAE5E2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612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73DB8D-B649-991B-BEDB-774D3646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D3D77BA-42A2-21E5-124D-52FE677F8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0D83EA5-C985-A40A-94A7-018E6FF9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48C7-EB67-45AA-AF24-C33F444A6881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0BD9919-3AC8-9395-F77E-D4B85559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554FDF-6980-CDD0-E617-4A8B4CC8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8451-B81E-400E-A323-8CE4DAE5E2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318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E210EE1-B8C7-FE1A-8FA3-1AAE6A0A0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72A7048-3D61-6E71-C3CA-FA224E5DA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DB80CB9-03B9-0E6B-DAF9-DDE48C67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48C7-EB67-45AA-AF24-C33F444A6881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E69E651-610E-488F-52DB-D039D2974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98F4A9E-3F6E-6BEE-88C0-3130A219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8451-B81E-400E-A323-8CE4DAE5E2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4276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43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918" y="2011680"/>
            <a:ext cx="10501532" cy="420814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800100" indent="-342900" algn="l">
              <a:lnSpc>
                <a:spcPct val="100000"/>
              </a:lnSpc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 marL="12001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573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1145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16BB38-9D60-314D-953C-E4852C9D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9320EA-10A2-4D80-97F4-B5438742DBB6}" type="datetime1">
              <a:rPr lang="fi-FI" smtClean="0"/>
              <a:t>17.5.2024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2CC15D-54FB-394B-9156-B7B3BA66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288D8BBB-D8B9-472B-BF13-8FEF001B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3279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2131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1818186"/>
            <a:ext cx="10525236" cy="640852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tx2"/>
                </a:solidFill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77783"/>
            <a:ext cx="4966522" cy="3642042"/>
          </a:xfrm>
          <a:prstGeom prst="rect">
            <a:avLst/>
          </a:prstGeom>
          <a:effectLst/>
        </p:spPr>
        <p:txBody>
          <a:bodyPr/>
          <a:lstStyle>
            <a:lvl1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800100" indent="-342900" algn="l"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 marL="1200150" indent="-28575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57350" indent="-28575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114550" indent="-28575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AB1A52CF-0DED-2B41-9D9E-F377E3E3C87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0150" y="2595880"/>
            <a:ext cx="5067300" cy="3641725"/>
          </a:xfrm>
          <a:effectLst/>
        </p:spPr>
        <p:txBody>
          <a:bodyPr>
            <a:normAutofit/>
          </a:bodyPr>
          <a:lstStyle>
            <a:lvl1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algn="l"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16BB38-9D60-314D-953C-E4852C9D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705208-28F5-4EBD-B30F-0F98C1621763}" type="datetime1">
              <a:rPr lang="fi-FI" smtClean="0"/>
              <a:t>17.5.2024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2CC15D-54FB-394B-9156-B7B3BA66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11" name="Alatunnisteen paikkamerkki 6">
            <a:extLst>
              <a:ext uri="{FF2B5EF4-FFF2-40B4-BE49-F238E27FC236}">
                <a16:creationId xmlns:a16="http://schemas.microsoft.com/office/drawing/2014/main" id="{A12F04CB-ECF6-4F64-AACC-9FB0DFBA1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2449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402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2837146"/>
            <a:ext cx="10525236" cy="2123934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78C21-47CD-4090-848B-CDE75E453B56}" type="datetime1">
              <a:rPr lang="fi-FI" smtClean="0"/>
              <a:t>17.5.2024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BD76F2B-45DB-4C94-97C2-D60CBF6353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8" name="Alatunnisteen paikkamerkki 6">
            <a:extLst>
              <a:ext uri="{FF2B5EF4-FFF2-40B4-BE49-F238E27FC236}">
                <a16:creationId xmlns:a16="http://schemas.microsoft.com/office/drawing/2014/main" id="{D1394ED2-75C7-4A59-AD2E-7D168B7A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4451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+ aaltoikk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3F6D011-47EA-6E4D-A27B-95CB34C17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16"/>
          <a:stretch/>
        </p:blipFill>
        <p:spPr>
          <a:xfrm>
            <a:off x="8324186" y="2492791"/>
            <a:ext cx="3854416" cy="4588086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43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918" y="2011680"/>
            <a:ext cx="7478268" cy="420814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800100" indent="-342900" algn="l">
              <a:lnSpc>
                <a:spcPct val="100000"/>
              </a:lnSpc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 marL="12001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573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1145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8752-59B4-476B-82AD-A40B94580204}" type="datetime1">
              <a:rPr lang="fi-FI" smtClean="0"/>
              <a:t>17.5.2024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5523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ti +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EB1795-7E37-401E-B161-37AE45EF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300" y="869315"/>
            <a:ext cx="5517180" cy="173736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393D55FF-C447-4D7F-848A-B06FD2277D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600" y="2803525"/>
            <a:ext cx="5516563" cy="3017838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58ADFD7B-648D-4C25-B7ED-1716805DE3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67400" cy="6121400"/>
          </a:xfrm>
          <a:prstGeom prst="round2Diag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9CEB80D-BE46-40F8-99C4-B568A701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A13F-D567-42F3-9A2E-CC4847359E9D}" type="datetime1">
              <a:rPr lang="fi-FI" smtClean="0"/>
              <a:t>17.5.2024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89969B8-DA2E-4962-B8A8-9B53AC305B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DBA0311-57F4-475E-9D97-DE8E7A6EE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9" name="Alatunnisteen paikkamerkki 6">
            <a:extLst>
              <a:ext uri="{FF2B5EF4-FFF2-40B4-BE49-F238E27FC236}">
                <a16:creationId xmlns:a16="http://schemas.microsoft.com/office/drawing/2014/main" id="{76104A99-28D5-40A7-A545-6C519912727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504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+ vaalea tausta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290F879C-876C-42E4-A3A9-2AF98744281F}"/>
              </a:ext>
            </a:extLst>
          </p:cNvPr>
          <p:cNvSpPr/>
          <p:nvPr userDrawn="1"/>
        </p:nvSpPr>
        <p:spPr>
          <a:xfrm>
            <a:off x="0" y="0"/>
            <a:ext cx="7112020" cy="6858000"/>
          </a:xfrm>
          <a:custGeom>
            <a:avLst/>
            <a:gdLst>
              <a:gd name="connsiteX0" fmla="*/ 0 w 7112020"/>
              <a:gd name="connsiteY0" fmla="*/ 0 h 6858000"/>
              <a:gd name="connsiteX1" fmla="*/ 1016020 w 7112020"/>
              <a:gd name="connsiteY1" fmla="*/ 0 h 6858000"/>
              <a:gd name="connsiteX2" fmla="*/ 2042160 w 7112020"/>
              <a:gd name="connsiteY2" fmla="*/ 0 h 6858000"/>
              <a:gd name="connsiteX3" fmla="*/ 4328160 w 7112020"/>
              <a:gd name="connsiteY3" fmla="*/ 0 h 6858000"/>
              <a:gd name="connsiteX4" fmla="*/ 5079981 w 7112020"/>
              <a:gd name="connsiteY4" fmla="*/ 0 h 6858000"/>
              <a:gd name="connsiteX5" fmla="*/ 7112020 w 7112020"/>
              <a:gd name="connsiteY5" fmla="*/ 0 h 6858000"/>
              <a:gd name="connsiteX6" fmla="*/ 6096000 w 7112020"/>
              <a:gd name="connsiteY6" fmla="*/ 1016020 h 6858000"/>
              <a:gd name="connsiteX7" fmla="*/ 6096000 w 7112020"/>
              <a:gd name="connsiteY7" fmla="*/ 1158240 h 6858000"/>
              <a:gd name="connsiteX8" fmla="*/ 6096000 w 7112020"/>
              <a:gd name="connsiteY8" fmla="*/ 5841980 h 6858000"/>
              <a:gd name="connsiteX9" fmla="*/ 5079981 w 7112020"/>
              <a:gd name="connsiteY9" fmla="*/ 6858000 h 6858000"/>
              <a:gd name="connsiteX10" fmla="*/ 2042160 w 7112020"/>
              <a:gd name="connsiteY10" fmla="*/ 6858000 h 6858000"/>
              <a:gd name="connsiteX11" fmla="*/ 1016020 w 7112020"/>
              <a:gd name="connsiteY11" fmla="*/ 6858000 h 6858000"/>
              <a:gd name="connsiteX12" fmla="*/ 0 w 7112020"/>
              <a:gd name="connsiteY12" fmla="*/ 6858000 h 6858000"/>
              <a:gd name="connsiteX13" fmla="*/ 0 w 7112020"/>
              <a:gd name="connsiteY13" fmla="*/ 5841980 h 6858000"/>
              <a:gd name="connsiteX14" fmla="*/ 0 w 7112020"/>
              <a:gd name="connsiteY14" fmla="*/ 10160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12020" h="6858000">
                <a:moveTo>
                  <a:pt x="0" y="0"/>
                </a:moveTo>
                <a:lnTo>
                  <a:pt x="1016020" y="0"/>
                </a:lnTo>
                <a:lnTo>
                  <a:pt x="2042160" y="0"/>
                </a:lnTo>
                <a:lnTo>
                  <a:pt x="4328160" y="0"/>
                </a:lnTo>
                <a:lnTo>
                  <a:pt x="5079981" y="0"/>
                </a:lnTo>
                <a:lnTo>
                  <a:pt x="7112020" y="0"/>
                </a:lnTo>
                <a:cubicBezTo>
                  <a:pt x="6550888" y="0"/>
                  <a:pt x="6096000" y="454888"/>
                  <a:pt x="6096000" y="1016020"/>
                </a:cubicBezTo>
                <a:lnTo>
                  <a:pt x="6096000" y="1158240"/>
                </a:lnTo>
                <a:lnTo>
                  <a:pt x="6096000" y="5841980"/>
                </a:lnTo>
                <a:cubicBezTo>
                  <a:pt x="6096000" y="6403112"/>
                  <a:pt x="5641112" y="6858000"/>
                  <a:pt x="5079981" y="6858000"/>
                </a:cubicBezTo>
                <a:lnTo>
                  <a:pt x="2042160" y="6858000"/>
                </a:lnTo>
                <a:lnTo>
                  <a:pt x="1016020" y="6858000"/>
                </a:lnTo>
                <a:lnTo>
                  <a:pt x="0" y="6858000"/>
                </a:lnTo>
                <a:lnTo>
                  <a:pt x="0" y="5841980"/>
                </a:lnTo>
                <a:lnTo>
                  <a:pt x="0" y="10160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F9DDE03-5326-4695-9BC0-753D5E9E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807085"/>
            <a:ext cx="4753303" cy="1558268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631E663F-D20D-44F7-A50A-D02E51C657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510" y="2636838"/>
            <a:ext cx="4753303" cy="34147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F622A84-4D6B-4CB6-BF96-60695730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25C8AE-C9AE-407C-943C-D103362DD840}" type="datetime1">
              <a:rPr lang="fi-FI" smtClean="0"/>
              <a:t>17.5.2024</a:t>
            </a:fld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73678F5-7CE2-4488-A210-3ECBE48D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8" name="Kuva 7">
            <a:extLst>
              <a:ext uri="{FF2B5EF4-FFF2-40B4-BE49-F238E27FC236}">
                <a16:creationId xmlns:a16="http://schemas.microsoft.com/office/drawing/2014/main" id="{70C5C3FC-118B-4E7A-BCF3-9D8A1A011B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2780" y="6353212"/>
            <a:ext cx="1231334" cy="31163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355BB97-0882-4B31-848D-53C823A558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9" name="Alatunnisteen paikkamerkki 6">
            <a:extLst>
              <a:ext uri="{FF2B5EF4-FFF2-40B4-BE49-F238E27FC236}">
                <a16:creationId xmlns:a16="http://schemas.microsoft.com/office/drawing/2014/main" id="{48EC4F66-7E04-4AA9-85EA-91BC5F94CF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16894" y="6356350"/>
            <a:ext cx="3935963" cy="365125"/>
          </a:xfrm>
        </p:spPr>
        <p:txBody>
          <a:bodyPr/>
          <a:lstStyle>
            <a:lvl1pPr algn="l"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9047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+ tumma tausta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290F879C-876C-42E4-A3A9-2AF98744281F}"/>
              </a:ext>
            </a:extLst>
          </p:cNvPr>
          <p:cNvSpPr/>
          <p:nvPr userDrawn="1"/>
        </p:nvSpPr>
        <p:spPr>
          <a:xfrm>
            <a:off x="0" y="0"/>
            <a:ext cx="7112020" cy="6858000"/>
          </a:xfrm>
          <a:custGeom>
            <a:avLst/>
            <a:gdLst>
              <a:gd name="connsiteX0" fmla="*/ 0 w 7112020"/>
              <a:gd name="connsiteY0" fmla="*/ 0 h 6858000"/>
              <a:gd name="connsiteX1" fmla="*/ 1016020 w 7112020"/>
              <a:gd name="connsiteY1" fmla="*/ 0 h 6858000"/>
              <a:gd name="connsiteX2" fmla="*/ 2042160 w 7112020"/>
              <a:gd name="connsiteY2" fmla="*/ 0 h 6858000"/>
              <a:gd name="connsiteX3" fmla="*/ 4328160 w 7112020"/>
              <a:gd name="connsiteY3" fmla="*/ 0 h 6858000"/>
              <a:gd name="connsiteX4" fmla="*/ 5079981 w 7112020"/>
              <a:gd name="connsiteY4" fmla="*/ 0 h 6858000"/>
              <a:gd name="connsiteX5" fmla="*/ 7112020 w 7112020"/>
              <a:gd name="connsiteY5" fmla="*/ 0 h 6858000"/>
              <a:gd name="connsiteX6" fmla="*/ 6096000 w 7112020"/>
              <a:gd name="connsiteY6" fmla="*/ 1016020 h 6858000"/>
              <a:gd name="connsiteX7" fmla="*/ 6096000 w 7112020"/>
              <a:gd name="connsiteY7" fmla="*/ 1158240 h 6858000"/>
              <a:gd name="connsiteX8" fmla="*/ 6096000 w 7112020"/>
              <a:gd name="connsiteY8" fmla="*/ 5841980 h 6858000"/>
              <a:gd name="connsiteX9" fmla="*/ 5079981 w 7112020"/>
              <a:gd name="connsiteY9" fmla="*/ 6858000 h 6858000"/>
              <a:gd name="connsiteX10" fmla="*/ 2042160 w 7112020"/>
              <a:gd name="connsiteY10" fmla="*/ 6858000 h 6858000"/>
              <a:gd name="connsiteX11" fmla="*/ 1016020 w 7112020"/>
              <a:gd name="connsiteY11" fmla="*/ 6858000 h 6858000"/>
              <a:gd name="connsiteX12" fmla="*/ 0 w 7112020"/>
              <a:gd name="connsiteY12" fmla="*/ 6858000 h 6858000"/>
              <a:gd name="connsiteX13" fmla="*/ 0 w 7112020"/>
              <a:gd name="connsiteY13" fmla="*/ 5841980 h 6858000"/>
              <a:gd name="connsiteX14" fmla="*/ 0 w 7112020"/>
              <a:gd name="connsiteY14" fmla="*/ 10160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12020" h="6858000">
                <a:moveTo>
                  <a:pt x="0" y="0"/>
                </a:moveTo>
                <a:lnTo>
                  <a:pt x="1016020" y="0"/>
                </a:lnTo>
                <a:lnTo>
                  <a:pt x="2042160" y="0"/>
                </a:lnTo>
                <a:lnTo>
                  <a:pt x="4328160" y="0"/>
                </a:lnTo>
                <a:lnTo>
                  <a:pt x="5079981" y="0"/>
                </a:lnTo>
                <a:lnTo>
                  <a:pt x="7112020" y="0"/>
                </a:lnTo>
                <a:cubicBezTo>
                  <a:pt x="6550888" y="0"/>
                  <a:pt x="6096000" y="454888"/>
                  <a:pt x="6096000" y="1016020"/>
                </a:cubicBezTo>
                <a:lnTo>
                  <a:pt x="6096000" y="1158240"/>
                </a:lnTo>
                <a:lnTo>
                  <a:pt x="6096000" y="5841980"/>
                </a:lnTo>
                <a:cubicBezTo>
                  <a:pt x="6096000" y="6403112"/>
                  <a:pt x="5641112" y="6858000"/>
                  <a:pt x="5079981" y="6858000"/>
                </a:cubicBezTo>
                <a:lnTo>
                  <a:pt x="2042160" y="6858000"/>
                </a:lnTo>
                <a:lnTo>
                  <a:pt x="1016020" y="6858000"/>
                </a:lnTo>
                <a:lnTo>
                  <a:pt x="0" y="6858000"/>
                </a:lnTo>
                <a:lnTo>
                  <a:pt x="0" y="5841980"/>
                </a:lnTo>
                <a:lnTo>
                  <a:pt x="0" y="10160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F9DDE03-5326-4695-9BC0-753D5E9E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807085"/>
            <a:ext cx="4753303" cy="1558268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F622A84-4D6B-4CB6-BF96-60695730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033663-A527-4D2C-BF2A-AE4E33409CF6}" type="datetime1">
              <a:rPr lang="fi-FI" smtClean="0"/>
              <a:t>17.5.2024</a:t>
            </a:fld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73678F5-7CE2-4488-A210-3ECBE48D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631E663F-D20D-44F7-A50A-D02E51C657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510" y="2636838"/>
            <a:ext cx="4753303" cy="34147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8" name="Kuva 7">
            <a:extLst>
              <a:ext uri="{FF2B5EF4-FFF2-40B4-BE49-F238E27FC236}">
                <a16:creationId xmlns:a16="http://schemas.microsoft.com/office/drawing/2014/main" id="{70C5C3FC-118B-4E7A-BCF3-9D8A1A011B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2780" y="6353212"/>
            <a:ext cx="1231334" cy="311634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C362B3E9-73F5-4134-84DB-F508B7E544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678" y="167869"/>
            <a:ext cx="1704381" cy="655442"/>
          </a:xfrm>
          <a:prstGeom prst="rect">
            <a:avLst/>
          </a:prstGeom>
        </p:spPr>
      </p:pic>
      <p:sp>
        <p:nvSpPr>
          <p:cNvPr id="9" name="Alatunnisteen paikkamerkki 6">
            <a:extLst>
              <a:ext uri="{FF2B5EF4-FFF2-40B4-BE49-F238E27FC236}">
                <a16:creationId xmlns:a16="http://schemas.microsoft.com/office/drawing/2014/main" id="{46F6A812-6B7A-45B8-AF4D-90EC164FCCA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16894" y="6356350"/>
            <a:ext cx="3935963" cy="365125"/>
          </a:xfrm>
        </p:spPr>
        <p:txBody>
          <a:bodyPr/>
          <a:lstStyle>
            <a:lvl1pPr algn="l"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9096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pohjan alaosan tummenn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60B30E-EA62-42C1-BD5F-2DCF3199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275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A15D81E-857B-4E28-8920-E1EFC8E5E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3A2AD-31D5-4501-85A8-49003B0210AC}" type="datetime1">
              <a:rPr lang="fi-FI" smtClean="0"/>
              <a:t>17.5.2024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4135D63-660E-44FB-AC47-8FD8E86B58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D623878E-9C77-4A5E-AD71-31106A99A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865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146F43-B9C3-D436-F340-51EDA3DAF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A03DB1-470F-4B64-5E93-2A0EED938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C3C7DEE-4D2F-42EA-B650-E4B8712C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48C7-EB67-45AA-AF24-C33F444A6881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0A2B9D3-9C98-BA1D-CC98-9C33A19EC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E685E6D-01FB-145C-C762-5988D941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8451-B81E-400E-A323-8CE4DAE5E2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649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845E32-10E6-B604-7EC1-807BF46E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79FD008-17B8-46FC-EBD5-64E947B84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1F55B2F-3E8B-35C6-E771-41D04FD54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48C7-EB67-45AA-AF24-C33F444A6881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CEA906D-F741-7739-2CBC-E9B6B1A8E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9B24CE-6635-3639-8A1F-9D6B09BA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8451-B81E-400E-A323-8CE4DAE5E2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767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7F6469-CFD1-BE75-35F4-EADAB77B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37F051-2804-3DAD-26C2-41E5929DE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4C7BA31-6D96-EE77-2D1F-136568883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3AD729F-C54E-4498-CC1C-C7F24BA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48C7-EB67-45AA-AF24-C33F444A6881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8006DA4-CC85-B12D-D8B9-43288494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2BD4C4E-DBDB-77DA-EB04-001F1CB6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8451-B81E-400E-A323-8CE4DAE5E2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02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C0A1E0-0230-9081-BB5C-BCD14715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D3AD1FB-49CD-622B-50AF-730839964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2CD440A-813F-5B98-3852-5DAA680F0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8E89324-88FC-EDCE-5A47-187A16D9A6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3FAA23D-E886-6B30-D6E5-C92D3A8119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7C1E5A7-0126-D048-2A6E-BDA8F138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48C7-EB67-45AA-AF24-C33F444A6881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F634A69-CA7D-EC12-6293-E60982B9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839BA80-654C-C5B1-7204-48FF8156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8451-B81E-400E-A323-8CE4DAE5E2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915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B55655-DBF8-2075-7CF9-20CB8E424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275EC18-A39E-D970-DA3F-B1A025A39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48C7-EB67-45AA-AF24-C33F444A6881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9A357DE-35C8-FC38-245F-2A84CC634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FD6FA73-309F-8194-E403-3B52F5578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8451-B81E-400E-A323-8CE4DAE5E2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477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F6E2813-32DB-5AC5-ADC3-AF571764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48C7-EB67-45AA-AF24-C33F444A6881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FDBC886-F230-582C-DFBB-785602CD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7B60E60-C5F9-43DE-CECD-E31060149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8451-B81E-400E-A323-8CE4DAE5E2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995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96A7F4-43BC-EF77-E3EF-80245AEB5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C4C918-AB5B-4F8A-6D1A-7DD6147E7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3956DC6-622C-AB5A-D531-BC34B2428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F7A74A8-1F56-D95D-95CF-7A04865E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48C7-EB67-45AA-AF24-C33F444A6881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B6C6A1F-1A79-5FC6-1AD4-CAB09F18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142F211-B81B-1B18-ACD4-06B60CD5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8451-B81E-400E-A323-8CE4DAE5E2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770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C27731-C3EF-BA7F-A6D5-B387B0ED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E791DE1-EE4E-F909-E203-64F3C15B4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8195DCA-8147-314E-384A-2602E297C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645CADC-1007-4DF4-0789-4339E4228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48C7-EB67-45AA-AF24-C33F444A6881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0A3474D-4928-A05E-5F45-D15602974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AA52501-8FC3-E4D8-2EC6-335D9241E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8451-B81E-400E-A323-8CE4DAE5E2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844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3068681-2067-3029-B3D8-461B60AE5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71DA331-B019-E3F8-73BB-9BD2AD47E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FFCD63E-6F84-F54B-655B-FA32FADD7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948C7-EB67-45AA-AF24-C33F444A6881}" type="datetimeFigureOut">
              <a:rPr lang="fi-FI" smtClean="0"/>
              <a:t>17.5.2024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2DCE974-9338-B26B-9AD9-EE2370C86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3414202-EB83-31A3-A559-A7E5DEF24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F8451-B81E-400E-A323-8CE4DAE5E2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213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on paikkamerkki 2">
            <a:extLst>
              <a:ext uri="{FF2B5EF4-FFF2-40B4-BE49-F238E27FC236}">
                <a16:creationId xmlns:a16="http://schemas.microsoft.com/office/drawing/2014/main" id="{1D410575-0C90-CF44-A49B-86C7F22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026E83-6946-6048-8E9D-0AB3BCB56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DF25A-8906-4EDD-BF38-36838DA0A270}" type="datetime1">
              <a:rPr lang="fi-FI" smtClean="0"/>
              <a:t>17.5.2024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24122-55D8-6941-8A7F-E649B634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7">
            <a:extLst>
              <a:ext uri="{FF2B5EF4-FFF2-40B4-BE49-F238E27FC236}">
                <a16:creationId xmlns:a16="http://schemas.microsoft.com/office/drawing/2014/main" id="{36EEFE7A-A019-8245-8B1B-79373550A02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242780" y="6353212"/>
            <a:ext cx="1231334" cy="3116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FEB5C75-9C88-46D4-947C-D7483FA5A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430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Helvetica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91951085-1B72-4C21-B366-827186DF1BEC}"/>
              </a:ext>
            </a:extLst>
          </p:cNvPr>
          <p:cNvSpPr/>
          <p:nvPr userDrawn="1"/>
        </p:nvSpPr>
        <p:spPr>
          <a:xfrm>
            <a:off x="0" y="1887944"/>
            <a:ext cx="12192000" cy="497005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on paikkamerkki 2">
            <a:extLst>
              <a:ext uri="{FF2B5EF4-FFF2-40B4-BE49-F238E27FC236}">
                <a16:creationId xmlns:a16="http://schemas.microsoft.com/office/drawing/2014/main" id="{1D410575-0C90-CF44-A49B-86C7F22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026E83-6946-6048-8E9D-0AB3BCB56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C4152E5-002F-456D-9873-AA8724127BA4}" type="datetime1">
              <a:rPr lang="fi-FI" smtClean="0"/>
              <a:t>17.5.2024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24122-55D8-6941-8A7F-E649B634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6A08069-C2E2-4F62-967A-56C2702995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42781" y="6356350"/>
            <a:ext cx="1238935" cy="31163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8F72B7E-3830-42C6-AEAC-49EC6D90E8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678" y="167869"/>
            <a:ext cx="1704381" cy="655442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E7388D6-3309-47F3-AE49-06F48837C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51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Helvetica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f9fba380-926e-4e3a-a589-42e948319eeb/?pbi_source=PowerPoin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pp.powerbi.com/groups/80eb7f69-60d6-46ba-84b2-e7b463b55f84/reports/f9fba380-926e-4e3a-a589-42e948319eeb/ReportSection2ba45b7771fdffed818f?experience=power-bi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apps/e3e9bc01-55ac-4cd0-83e8-74268552f92f/reports/73c2aede-8a41-49a8-a613-7579cedae42c/ReportSectionc26a3dd168ec4cb6531c?experience=power-bi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pp.powerbi.com/groups/80eb7f69-60d6-46ba-84b2-e7b463b55f84/reports/f17c2204-1614-4071-a53f-b62fb6aefd72/ReportSection?experience=power-b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AB346C-CAF2-55FD-0E2F-C052D25C1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1324" y="1041400"/>
            <a:ext cx="5381625" cy="2387600"/>
          </a:xfrm>
        </p:spPr>
        <p:txBody>
          <a:bodyPr>
            <a:normAutofit fontScale="90000"/>
          </a:bodyPr>
          <a:lstStyle/>
          <a:p>
            <a:r>
              <a:rPr lang="fi-FI"/>
              <a:t>Power BI –näkymät Tampereella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2E47CAC-2873-7501-0128-7F287E59B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8524" y="3602037"/>
            <a:ext cx="4381501" cy="2693988"/>
          </a:xfrm>
          <a:solidFill>
            <a:srgbClr val="BBCFC4"/>
          </a:solidFill>
        </p:spPr>
        <p:txBody>
          <a:bodyPr>
            <a:noAutofit/>
          </a:bodyPr>
          <a:lstStyle/>
          <a:p>
            <a:endParaRPr lang="fi-FI"/>
          </a:p>
          <a:p>
            <a:r>
              <a:rPr lang="fi-FI" sz="2000"/>
              <a:t>Kirjastot ja tietojohtaminen –webinaari</a:t>
            </a:r>
          </a:p>
          <a:p>
            <a:r>
              <a:rPr lang="fi-FI" sz="2000"/>
              <a:t>17.5.2024</a:t>
            </a:r>
          </a:p>
          <a:p>
            <a:endParaRPr lang="fi-FI" sz="2000"/>
          </a:p>
          <a:p>
            <a:r>
              <a:rPr lang="fi-FI" sz="2000"/>
              <a:t>Lepe Parviainen</a:t>
            </a:r>
            <a:br>
              <a:rPr lang="fi-FI" sz="2000"/>
            </a:br>
            <a:r>
              <a:rPr lang="fi-FI" sz="2000"/>
              <a:t>Tampereen kaupunginkirjasto</a:t>
            </a:r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44F942E-028B-BF11-8053-51B57514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39627CE-D8BE-E573-F863-A40C108A771C}"/>
              </a:ext>
            </a:extLst>
          </p:cNvPr>
          <p:cNvSpPr txBox="1"/>
          <p:nvPr/>
        </p:nvSpPr>
        <p:spPr>
          <a:xfrm>
            <a:off x="78558" y="6585460"/>
            <a:ext cx="5292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/>
              <a:t>Copilotin näkemys Power BI –näkymien tutkailusta kirjastossa</a:t>
            </a:r>
          </a:p>
        </p:txBody>
      </p:sp>
    </p:spTree>
    <p:extLst>
      <p:ext uri="{BB962C8B-B14F-4D97-AF65-F5344CB8AC3E}">
        <p14:creationId xmlns:p14="http://schemas.microsoft.com/office/powerpoint/2010/main" val="393991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6D05E63-5BA9-62F8-5234-1DEE018ED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63"/>
            <a:ext cx="12192000" cy="68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4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7217A22-F337-D344-BD58-28F02C145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11"/>
            <a:ext cx="12192000" cy="680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6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4686B6B-B7BB-3246-68B9-F2F05A592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96"/>
            <a:ext cx="12192000" cy="682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48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4B9C2E7-2748-C82B-FE9D-6CA856A5A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67"/>
            <a:ext cx="12192000" cy="67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51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0ADDEA4-ACE9-09AA-4DC5-BD5FF0406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26"/>
            <a:ext cx="12192000" cy="681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01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kartta, Fontti&#10;&#10;Kuvaus luotu automaattisesti">
            <a:extLst>
              <a:ext uri="{FF2B5EF4-FFF2-40B4-BE49-F238E27FC236}">
                <a16:creationId xmlns:a16="http://schemas.microsoft.com/office/drawing/2014/main" id="{D7C19EB8-C9FB-3829-450E-066682181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0" y="123826"/>
            <a:ext cx="12012060" cy="663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7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" title="This slide contains the following visuals: card ,image ,textbox ,image ,textbox ,shape ,shape ,textbox ,actionButton ,actionButton ,actionButton ,actionButton ,actionButton ,actionButton ,card ,card ,card ,image ,shape. Please refer to the notes on this slide for details">
            <a:hlinkClick r:id="rId3"/>
            <a:extLst>
              <a:ext uri="{FF2B5EF4-FFF2-40B4-BE49-F238E27FC236}">
                <a16:creationId xmlns:a16="http://schemas.microsoft.com/office/drawing/2014/main" id="{5EB38DD7-A5A5-8362-8371-42FC67ABF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68E7F33A-E41E-1B35-F1D4-A3B36D20E448}"/>
              </a:ext>
            </a:extLst>
          </p:cNvPr>
          <p:cNvSpPr txBox="1"/>
          <p:nvPr/>
        </p:nvSpPr>
        <p:spPr>
          <a:xfrm>
            <a:off x="4827336" y="1849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>
                <a:hlinkClick r:id="rId5"/>
              </a:rPr>
              <a:t>Kirjaston asiakkaat – Power BI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007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58F1B761-BD64-F88A-0DC9-99CD39405A70}"/>
              </a:ext>
            </a:extLst>
          </p:cNvPr>
          <p:cNvSpPr txBox="1"/>
          <p:nvPr/>
        </p:nvSpPr>
        <p:spPr>
          <a:xfrm>
            <a:off x="4177966" y="272534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>
                <a:hlinkClick r:id="rId3"/>
              </a:rPr>
              <a:t>Kirjaston varatuimmat – Power BI</a:t>
            </a:r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6027879-476F-5518-67C9-32F9A8C21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2074"/>
            <a:ext cx="12192000" cy="57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02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Lehtinen, graafinen suunnittelu&#10;&#10;Kuvaus luotu automaattisesti">
            <a:extLst>
              <a:ext uri="{FF2B5EF4-FFF2-40B4-BE49-F238E27FC236}">
                <a16:creationId xmlns:a16="http://schemas.microsoft.com/office/drawing/2014/main" id="{D8E61D6D-2078-7B15-AC49-4E5FD5731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603" y="643466"/>
            <a:ext cx="870479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1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apinniemen kerrostalot ja Naistenlahden huvivenesatama aurinkoisena kesäpäivänä.">
            <a:extLst>
              <a:ext uri="{FF2B5EF4-FFF2-40B4-BE49-F238E27FC236}">
                <a16:creationId xmlns:a16="http://schemas.microsoft.com/office/drawing/2014/main" id="{80485226-C7A2-4D7A-A056-4FDABAF97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355" y="2910795"/>
            <a:ext cx="1493649" cy="518205"/>
          </a:xfrm>
          <a:prstGeom prst="rect">
            <a:avLst/>
          </a:prstGeom>
        </p:spPr>
      </p:pic>
      <p:sp>
        <p:nvSpPr>
          <p:cNvPr id="9" name="Tekstiruutu 24">
            <a:extLst>
              <a:ext uri="{FF2B5EF4-FFF2-40B4-BE49-F238E27FC236}">
                <a16:creationId xmlns:a16="http://schemas.microsoft.com/office/drawing/2014/main" id="{11AB3D7C-893D-4D66-A93E-9CEA947ED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672" y="6368158"/>
            <a:ext cx="246094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 algn="ctr" eaLnBrk="0" hangingPunct="0">
              <a:spcBef>
                <a:spcPts val="5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algn="ctr" eaLnBrk="0" hangingPunct="0"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 algn="ctr" eaLnBrk="0" hangingPunct="0">
              <a:spcBef>
                <a:spcPts val="500"/>
              </a:spcBef>
              <a:buClr>
                <a:schemeClr val="tx2"/>
              </a:buClr>
              <a:buFont typeface="Helvetica" panose="020B0604020202020204" pitchFamily="34" charset="0"/>
              <a:buChar char="−"/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 algn="ctr" eaLnBrk="0" hangingPunct="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i-FI" sz="11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Kuva: Visit Tampere / Laura Vanzo</a:t>
            </a:r>
            <a:r>
              <a:rPr kumimoji="0" lang="fi-FI" altLang="fi-FI" sz="1100" b="0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2203A491-EB89-84BF-E419-61F35EE41BD8}"/>
              </a:ext>
            </a:extLst>
          </p:cNvPr>
          <p:cNvSpPr txBox="1">
            <a:spLocks/>
          </p:cNvSpPr>
          <p:nvPr/>
        </p:nvSpPr>
        <p:spPr>
          <a:xfrm>
            <a:off x="4693642" y="2894632"/>
            <a:ext cx="2804716" cy="1068736"/>
          </a:xfrm>
          <a:prstGeom prst="rect">
            <a:avLst/>
          </a:prstGeom>
          <a:solidFill>
            <a:srgbClr val="CB4A6C"/>
          </a:solidFill>
          <a:effectLst/>
        </p:spPr>
        <p:txBody>
          <a:bodyPr vert="horz" wrap="none" lIns="360000" tIns="72000" rIns="360000" bIns="72000" rtlCol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KIITOS</a:t>
            </a:r>
            <a:endParaRPr kumimoji="0" lang="fi-FI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4" name="Alaotsikko 3">
            <a:extLst>
              <a:ext uri="{FF2B5EF4-FFF2-40B4-BE49-F238E27FC236}">
                <a16:creationId xmlns:a16="http://schemas.microsoft.com/office/drawing/2014/main" id="{30C7B0C9-71F9-CADF-6716-5599A2576D88}"/>
              </a:ext>
            </a:extLst>
          </p:cNvPr>
          <p:cNvSpPr txBox="1">
            <a:spLocks/>
          </p:cNvSpPr>
          <p:nvPr/>
        </p:nvSpPr>
        <p:spPr>
          <a:xfrm>
            <a:off x="2768575" y="4304236"/>
            <a:ext cx="6688183" cy="1003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Helvetica" pitchFamily="2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5E5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Tampereen kaupunginkirjasto</a:t>
            </a:r>
          </a:p>
        </p:txBody>
      </p:sp>
      <p:sp>
        <p:nvSpPr>
          <p:cNvPr id="16" name="Tekstin paikkamerkki 27">
            <a:extLst>
              <a:ext uri="{FF2B5EF4-FFF2-40B4-BE49-F238E27FC236}">
                <a16:creationId xmlns:a16="http://schemas.microsoft.com/office/drawing/2014/main" id="{3E39B0EC-3B32-9D67-E862-77F09CDD1B5B}"/>
              </a:ext>
            </a:extLst>
          </p:cNvPr>
          <p:cNvSpPr txBox="1">
            <a:spLocks/>
          </p:cNvSpPr>
          <p:nvPr/>
        </p:nvSpPr>
        <p:spPr>
          <a:xfrm>
            <a:off x="3998116" y="5421310"/>
            <a:ext cx="4229100" cy="593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8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Helvetica" pitchFamily="2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5E5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>
                <a:solidFill>
                  <a:srgbClr val="FFFFFF"/>
                </a:solidFill>
                <a:latin typeface="Calibri" panose="020F0502020204030204"/>
              </a:rPr>
              <a:t>Lepe Parviainen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fi-FI">
                <a:solidFill>
                  <a:srgbClr val="FFFFFF"/>
                </a:solidFill>
                <a:latin typeface="Calibri" panose="020F0502020204030204"/>
              </a:rPr>
              <a:t>suunnittelija</a:t>
            </a:r>
            <a:br>
              <a:rPr lang="fi-FI">
                <a:solidFill>
                  <a:srgbClr val="FFFFFF"/>
                </a:solidFill>
                <a:latin typeface="Calibri" panose="020F0502020204030204"/>
              </a:rPr>
            </a:br>
            <a:r>
              <a:rPr lang="fi-FI">
                <a:solidFill>
                  <a:srgbClr val="FFFFFF"/>
                </a:solidFill>
                <a:latin typeface="Calibri" panose="020F0502020204030204"/>
              </a:rPr>
              <a:t>lepe.parviainen@tampere.fi</a:t>
            </a:r>
          </a:p>
        </p:txBody>
      </p:sp>
    </p:spTree>
    <p:extLst>
      <p:ext uri="{BB962C8B-B14F-4D97-AF65-F5344CB8AC3E}">
        <p14:creationId xmlns:p14="http://schemas.microsoft.com/office/powerpoint/2010/main" val="18972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CCE726-1721-C90B-CA8A-DFE9971C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Power BI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A68EF5-CD5C-F190-56E4-8620A1EF7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Power BI on Microsoftin kokoelma sovelluksia ja julkaisualustoja, joilla voi yhdistää taulukkodataa tiedostoista tai tietokannoista ja luoda niistä vuorovaikutteisia ja helposti jaettavia raportteja. </a:t>
            </a:r>
          </a:p>
          <a:p>
            <a:r>
              <a:rPr lang="fi-FI"/>
              <a:t>Power BI automatisoi toiminnan seurannan prosesseja </a:t>
            </a:r>
            <a:r>
              <a:rPr lang="fi-FI">
                <a:sym typeface="Wingdings" panose="05000000000000000000" pitchFamily="2" charset="2"/>
              </a:rPr>
              <a:t></a:t>
            </a:r>
            <a:r>
              <a:rPr lang="fi-FI"/>
              <a:t> säästää aikaa ja resursseja</a:t>
            </a:r>
          </a:p>
          <a:p>
            <a:r>
              <a:rPr lang="fi-FI"/>
              <a:t>Automatisoiduilla tai puoliautomatisoiduilla Power BI –raporteilla voi korvata olemassa olevia manuaalisia raportointikäytäntöjä</a:t>
            </a:r>
          </a:p>
        </p:txBody>
      </p:sp>
    </p:spTree>
    <p:extLst>
      <p:ext uri="{BB962C8B-B14F-4D97-AF65-F5344CB8AC3E}">
        <p14:creationId xmlns:p14="http://schemas.microsoft.com/office/powerpoint/2010/main" val="2751135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CCE726-1721-C90B-CA8A-DFE9971C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Kirjasto ollut aktiivinen Power BI:n käyttöönotossa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A68EF5-CD5C-F190-56E4-8620A1EF7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5499"/>
            <a:ext cx="10515600" cy="4081463"/>
          </a:xfrm>
        </p:spPr>
        <p:txBody>
          <a:bodyPr/>
          <a:lstStyle/>
          <a:p>
            <a:r>
              <a:rPr lang="fi-FI"/>
              <a:t>Tampereen kaupunginkirjastolle on rakennettu erilaisia Power BI-näkymiä ja kirjasto on mukana muissa palveluryhmän yhteisissä näkymissä</a:t>
            </a:r>
          </a:p>
          <a:p>
            <a:r>
              <a:rPr lang="fi-FI"/>
              <a:t>Kirjasto on otollinen kohde visualisoinneille!</a:t>
            </a:r>
          </a:p>
          <a:p>
            <a:r>
              <a:rPr lang="fi-FI"/>
              <a:t>Kirjastolaisia osallistunut kaupungin Power BI –koulutuksiin ja lisenssejä hankittu </a:t>
            </a:r>
          </a:p>
          <a:p>
            <a:r>
              <a:rPr lang="fi-FI"/>
              <a:t>Kokeiluja tehty ulkopuolisen konsultin, kaupungin analyytikoiden ja kirjaston asiantuntijoiden voimin</a:t>
            </a:r>
          </a:p>
        </p:txBody>
      </p:sp>
    </p:spTree>
    <p:extLst>
      <p:ext uri="{BB962C8B-B14F-4D97-AF65-F5344CB8AC3E}">
        <p14:creationId xmlns:p14="http://schemas.microsoft.com/office/powerpoint/2010/main" val="2136094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462724E-2448-C436-250E-9F732DB2D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49" y="0"/>
            <a:ext cx="11253702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2E7C7B7-C214-248F-B297-8D20150679C5}"/>
              </a:ext>
            </a:extLst>
          </p:cNvPr>
          <p:cNvSpPr txBox="1"/>
          <p:nvPr/>
        </p:nvSpPr>
        <p:spPr>
          <a:xfrm>
            <a:off x="5910513" y="67996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>
                <a:hlinkClick r:id="rId4"/>
              </a:rPr>
              <a:t>Toimipaikkojen kävijämäärät – Power BI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8397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CCE726-1721-C90B-CA8A-DFE9971C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Johdon työpöytä?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A68EF5-CD5C-F190-56E4-8620A1EF7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567989" cy="4351338"/>
          </a:xfrm>
        </p:spPr>
        <p:txBody>
          <a:bodyPr>
            <a:normAutofit/>
          </a:bodyPr>
          <a:lstStyle/>
          <a:p>
            <a:r>
              <a:rPr lang="fi-FI" sz="3200"/>
              <a:t>Olennainen data näkyviin tietojohtamisen tueksi</a:t>
            </a:r>
          </a:p>
          <a:p>
            <a:r>
              <a:rPr lang="fi-FI" sz="3200"/>
              <a:t>Pääsy kaikilla työntekijöillä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9D0F51BE-F720-7E84-A6BB-D25E4F7559C4}"/>
              </a:ext>
            </a:extLst>
          </p:cNvPr>
          <p:cNvSpPr txBox="1">
            <a:spLocks/>
          </p:cNvSpPr>
          <p:nvPr/>
        </p:nvSpPr>
        <p:spPr>
          <a:xfrm>
            <a:off x="6637419" y="1833647"/>
            <a:ext cx="4343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3200"/>
              <a:t>Olennaisen tiedon tai vertailuasetelman valinta</a:t>
            </a:r>
          </a:p>
          <a:p>
            <a:r>
              <a:rPr lang="fi-FI" sz="3200"/>
              <a:t>Yleensä tarve ad hoc </a:t>
            </a:r>
            <a:br>
              <a:rPr lang="fi-FI" sz="3200"/>
            </a:br>
            <a:r>
              <a:rPr lang="fi-FI" sz="3200"/>
              <a:t>-analyysille</a:t>
            </a:r>
          </a:p>
        </p:txBody>
      </p:sp>
      <p:pic>
        <p:nvPicPr>
          <p:cNvPr id="8" name="Kuva 7" descr="Tanssi tasaisella täytöllä">
            <a:extLst>
              <a:ext uri="{FF2B5EF4-FFF2-40B4-BE49-F238E27FC236}">
                <a16:creationId xmlns:a16="http://schemas.microsoft.com/office/drawing/2014/main" id="{B2A5CA60-EE54-9E55-1E28-791BC0A27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4839" y="4344402"/>
            <a:ext cx="1570121" cy="1570121"/>
          </a:xfrm>
          <a:prstGeom prst="rect">
            <a:avLst/>
          </a:prstGeom>
        </p:spPr>
      </p:pic>
      <p:pic>
        <p:nvPicPr>
          <p:cNvPr id="10" name="Kuva 9" descr="Heijastus ääriviiva">
            <a:extLst>
              <a:ext uri="{FF2B5EF4-FFF2-40B4-BE49-F238E27FC236}">
                <a16:creationId xmlns:a16="http://schemas.microsoft.com/office/drawing/2014/main" id="{173196D8-DF46-E54A-2D18-9003272D2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8441" y="4344402"/>
            <a:ext cx="1570121" cy="157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1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4090268-D061-7BFA-638B-0C6071B08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43"/>
            <a:ext cx="12192000" cy="67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5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5ABE20-025A-4889-B5C4-C5657536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Lainaustilasto vs. lainatapahtumat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93BE05-6AC0-4EB7-A02A-70A9686D9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/>
              <a:t>Lainaustilaston sarakkeet: </a:t>
            </a:r>
          </a:p>
          <a:p>
            <a:pPr marL="0" indent="0">
              <a:buNone/>
            </a:pPr>
            <a:r>
              <a:rPr lang="fi-FI"/>
              <a:t>lainausyksikkö, vuosi, kuukausi, päivä, lainauspvm, viikonpäivä, tunti, minuutti, asiakasryhmä, sukupuoli, ikä, hyllypaikka, sijainti, osasto, julkaisuvuosi, kieli, aineistolaji, omistava yksikkö, omistava osasto, käyttäjä, postinumero, reitti, pysäkki, julkaisutyyppi, teosnumero, lainaustapa, nimeke, tekijä, ISBN/ISSN, välityskanava.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Lainatapahtumien sarakkeet: </a:t>
            </a:r>
          </a:p>
          <a:p>
            <a:pPr marL="0" indent="0">
              <a:buNone/>
            </a:pPr>
            <a:r>
              <a:rPr lang="fi-FI"/>
              <a:t>lainausyksikkö, vuosi, kuukausi, päivä, lainauspvm, viikonpäivä, tunti, minuutti, asiakasryhmä, sukupuoli, ikä, hyllypaikka, sijainti, osasto, julkaisuvuosi, kieli, aineistolaji, omistava yksikkö, omistava osasto, käyttäjä, postinumero, reitti, pysäkki, julkaisutyyppi, teosnumero, </a:t>
            </a:r>
            <a:r>
              <a:rPr lang="fi-FI" b="1"/>
              <a:t>asiakastunnus, nidetunnus, lainaushetki, </a:t>
            </a:r>
            <a:r>
              <a:rPr lang="fi-FI"/>
              <a:t>lainaustapa, nimeke, tekijä, ISBN/ISSN, välityskanava</a:t>
            </a:r>
          </a:p>
        </p:txBody>
      </p:sp>
    </p:spTree>
    <p:extLst>
      <p:ext uri="{BB962C8B-B14F-4D97-AF65-F5344CB8AC3E}">
        <p14:creationId xmlns:p14="http://schemas.microsoft.com/office/powerpoint/2010/main" val="57905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5ABE20-025A-4889-B5C4-C5657536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Kumuloituva lainadata vs. poikkileikkaus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2064EDE-1847-9AFD-DE31-7EACA83B8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1617273"/>
            <a:ext cx="11601450" cy="4210050"/>
          </a:xfrm>
          <a:prstGeom prst="rect">
            <a:avLst/>
          </a:prstGeom>
        </p:spPr>
      </p:pic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1EB0E19A-8163-0894-3B76-91F7EBF29ABA}"/>
              </a:ext>
            </a:extLst>
          </p:cNvPr>
          <p:cNvCxnSpPr>
            <a:cxnSpLocks/>
          </p:cNvCxnSpPr>
          <p:nvPr/>
        </p:nvCxnSpPr>
        <p:spPr>
          <a:xfrm flipH="1">
            <a:off x="6090249" y="1380226"/>
            <a:ext cx="5751" cy="4761782"/>
          </a:xfrm>
          <a:prstGeom prst="line">
            <a:avLst/>
          </a:prstGeom>
          <a:ln w="476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15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5ABE20-025A-4889-B5C4-C5657536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Kumuloituva lainadata vs. poikkileikkaus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2064EDE-1847-9AFD-DE31-7EACA83B8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1617273"/>
            <a:ext cx="11601450" cy="4210050"/>
          </a:xfrm>
          <a:prstGeom prst="rect">
            <a:avLst/>
          </a:prstGeom>
        </p:spPr>
      </p:pic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1EB0E19A-8163-0894-3B76-91F7EBF29ABA}"/>
              </a:ext>
            </a:extLst>
          </p:cNvPr>
          <p:cNvCxnSpPr>
            <a:cxnSpLocks/>
          </p:cNvCxnSpPr>
          <p:nvPr/>
        </p:nvCxnSpPr>
        <p:spPr>
          <a:xfrm flipH="1">
            <a:off x="6090249" y="1380226"/>
            <a:ext cx="5751" cy="4761782"/>
          </a:xfrm>
          <a:prstGeom prst="line">
            <a:avLst/>
          </a:prstGeom>
          <a:ln w="476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orakulmio 2">
            <a:extLst>
              <a:ext uri="{FF2B5EF4-FFF2-40B4-BE49-F238E27FC236}">
                <a16:creationId xmlns:a16="http://schemas.microsoft.com/office/drawing/2014/main" id="{6ED1E12C-E709-9FC0-C028-A4CEF45EB81B}"/>
              </a:ext>
            </a:extLst>
          </p:cNvPr>
          <p:cNvSpPr/>
          <p:nvPr/>
        </p:nvSpPr>
        <p:spPr>
          <a:xfrm>
            <a:off x="3347050" y="2387241"/>
            <a:ext cx="2743200" cy="1984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22E86746-EEC0-2680-B209-056D77F733A3}"/>
              </a:ext>
            </a:extLst>
          </p:cNvPr>
          <p:cNvSpPr/>
          <p:nvPr/>
        </p:nvSpPr>
        <p:spPr>
          <a:xfrm>
            <a:off x="909248" y="2587506"/>
            <a:ext cx="5181601" cy="1984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5FF7C1D1-A743-C230-E538-2ABFFAA21710}"/>
              </a:ext>
            </a:extLst>
          </p:cNvPr>
          <p:cNvSpPr/>
          <p:nvPr/>
        </p:nvSpPr>
        <p:spPr>
          <a:xfrm>
            <a:off x="4558222" y="2787771"/>
            <a:ext cx="1526876" cy="1741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0AC4FDAE-6885-D5D4-91A6-719FF62DE8FE}"/>
              </a:ext>
            </a:extLst>
          </p:cNvPr>
          <p:cNvSpPr/>
          <p:nvPr/>
        </p:nvSpPr>
        <p:spPr>
          <a:xfrm>
            <a:off x="2725947" y="3728648"/>
            <a:ext cx="3364302" cy="1741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6379C67E-5021-853F-0992-63CB37DC757A}"/>
              </a:ext>
            </a:extLst>
          </p:cNvPr>
          <p:cNvSpPr/>
          <p:nvPr/>
        </p:nvSpPr>
        <p:spPr>
          <a:xfrm>
            <a:off x="2714446" y="4114276"/>
            <a:ext cx="3364302" cy="1741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81E2FD73-C12A-A941-8148-8C732CA6684C}"/>
              </a:ext>
            </a:extLst>
          </p:cNvPr>
          <p:cNvSpPr/>
          <p:nvPr/>
        </p:nvSpPr>
        <p:spPr>
          <a:xfrm>
            <a:off x="2725947" y="4871648"/>
            <a:ext cx="3364302" cy="1741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862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mpere.Finland_Valkoinen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 laaja valikoima saavutettavia pohjia1.pptx" id="{44D9E884-C9BC-4CDA-B241-498BDBA376DF}" vid="{BF09FEF8-6744-4898-9146-70CF3616B273}"/>
    </a:ext>
  </a:extLst>
</a:theme>
</file>

<file path=ppt/theme/theme3.xml><?xml version="1.0" encoding="utf-8"?>
<a:theme xmlns:a="http://schemas.openxmlformats.org/drawingml/2006/main" name="Kuvapohja_tummennettu_alhaalta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 laaja valikoima saavutettavia pohjia1.pptx" id="{44D9E884-C9BC-4CDA-B241-498BDBA376DF}" vid="{A0203F15-C527-40AA-B3E5-9E360303F46B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2342</TotalTime>
  <Words>357</Words>
  <Application>Microsoft Office PowerPoint</Application>
  <PresentationFormat>Laajakuva</PresentationFormat>
  <Paragraphs>55</Paragraphs>
  <Slides>19</Slides>
  <Notes>19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Helvetica</vt:lpstr>
      <vt:lpstr>Wingdings</vt:lpstr>
      <vt:lpstr>Office-teema</vt:lpstr>
      <vt:lpstr>Tampere.Finland_Valkoinen</vt:lpstr>
      <vt:lpstr>Kuvapohja_tummennettu_alhaalta</vt:lpstr>
      <vt:lpstr>Power BI –näkymät Tampereella</vt:lpstr>
      <vt:lpstr>Power BI</vt:lpstr>
      <vt:lpstr>Kirjasto ollut aktiivinen Power BI:n käyttöönotossa</vt:lpstr>
      <vt:lpstr>PowerPoint-esitys</vt:lpstr>
      <vt:lpstr>Johdon työpöytä?</vt:lpstr>
      <vt:lpstr>PowerPoint-esitys</vt:lpstr>
      <vt:lpstr>Lainaustilasto vs. lainatapahtumat</vt:lpstr>
      <vt:lpstr>Kumuloituva lainadata vs. poikkileikkaus</vt:lpstr>
      <vt:lpstr>Kumuloituva lainadata vs. poikkileikkaus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Parviainen Lepe</dc:creator>
  <cp:lastModifiedBy>Utriainen Miia</cp:lastModifiedBy>
  <cp:revision>3</cp:revision>
  <cp:lastPrinted>2024-05-17T09:12:12Z</cp:lastPrinted>
  <dcterms:created xsi:type="dcterms:W3CDTF">2024-03-12T15:03:39Z</dcterms:created>
  <dcterms:modified xsi:type="dcterms:W3CDTF">2024-05-17T11:19:35Z</dcterms:modified>
</cp:coreProperties>
</file>