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03" r:id="rId2"/>
    <p:sldId id="343" r:id="rId3"/>
    <p:sldId id="344" r:id="rId4"/>
    <p:sldId id="324" r:id="rId5"/>
    <p:sldId id="304" r:id="rId6"/>
    <p:sldId id="403" r:id="rId7"/>
    <p:sldId id="406" r:id="rId8"/>
    <p:sldId id="407" r:id="rId9"/>
    <p:sldId id="408" r:id="rId10"/>
    <p:sldId id="413" r:id="rId11"/>
    <p:sldId id="415" r:id="rId12"/>
    <p:sldId id="417" r:id="rId13"/>
    <p:sldId id="377" r:id="rId14"/>
    <p:sldId id="263" r:id="rId15"/>
    <p:sldId id="418" r:id="rId16"/>
    <p:sldId id="400" r:id="rId17"/>
    <p:sldId id="419" r:id="rId18"/>
    <p:sldId id="420" r:id="rId19"/>
    <p:sldId id="421" r:id="rId20"/>
    <p:sldId id="3565" r:id="rId21"/>
    <p:sldId id="423" r:id="rId22"/>
    <p:sldId id="422" r:id="rId23"/>
    <p:sldId id="424" r:id="rId24"/>
    <p:sldId id="374" r:id="rId25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F7"/>
    <a:srgbClr val="FCA311"/>
    <a:srgbClr val="009E60"/>
    <a:srgbClr val="3A75C4"/>
    <a:srgbClr val="0E4073"/>
    <a:srgbClr val="FCD116"/>
    <a:srgbClr val="00BD9D"/>
    <a:srgbClr val="5BBF21"/>
    <a:srgbClr val="000000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5"/>
    <p:restoredTop sz="96203" autoAdjust="0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16.5.2023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16.5.2023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7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0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0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1F84-4988-034B-84FA-FC2268BF1A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50" y="260648"/>
            <a:ext cx="11509390" cy="5904656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35BC-5798-2E44-9CB6-3B667BF2751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18D-04E3-D741-8BF3-1A0E7776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lIns="91435" tIns="45718" rIns="91435" bIns="45718"/>
          <a:lstStyle>
            <a:lvl1pPr>
              <a:defRPr/>
            </a:lvl1pPr>
          </a:lstStyle>
          <a:p>
            <a:fld id="{AA9E0DFF-AD95-8843-855B-D3F48F442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96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56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TEXT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4478" y="255600"/>
            <a:ext cx="1397690" cy="1309952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22/11/2019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Kasvatustieteen päivät Joensuussa 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22/11/2019</a:t>
            </a: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Kasvatustieteen päivät Joensuussa 2019</a:t>
            </a:r>
            <a:endParaRPr lang="fi-FI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Text Placeholder 2"/>
          <p:cNvSpPr txBox="1">
            <a:spLocks/>
          </p:cNvSpPr>
          <p:nvPr userDrawn="1"/>
        </p:nvSpPr>
        <p:spPr bwMode="auto">
          <a:xfrm>
            <a:off x="2968404" y="6188400"/>
            <a:ext cx="37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i-FI" sz="9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/>
              </a:rPr>
              <a:t>Kasvatustieteellinen tiedekunta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1" r:id="rId4"/>
    <p:sldLayoutId id="2147483667" r:id="rId5"/>
    <p:sldLayoutId id="2147483669" r:id="rId6"/>
    <p:sldLayoutId id="2147483684" r:id="rId7"/>
    <p:sldLayoutId id="2147483670" r:id="rId8"/>
    <p:sldLayoutId id="2147483678" r:id="rId9"/>
    <p:sldLayoutId id="2147483683" r:id="rId10"/>
    <p:sldLayoutId id="2147483688" r:id="rId11"/>
    <p:sldLayoutId id="2147483689" r:id="rId12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tif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tiff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62A3B-D01E-E245-9B8B-7589F7170CFF}"/>
              </a:ext>
            </a:extLst>
          </p:cNvPr>
          <p:cNvSpPr/>
          <p:nvPr/>
        </p:nvSpPr>
        <p:spPr>
          <a:xfrm>
            <a:off x="2567608" y="3140968"/>
            <a:ext cx="6336704" cy="1296144"/>
          </a:xfrm>
          <a:prstGeom prst="rect">
            <a:avLst/>
          </a:prstGeom>
          <a:solidFill>
            <a:schemeClr val="tx1"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695400" y="3140968"/>
            <a:ext cx="10873208" cy="129614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i="0" dirty="0" err="1">
                <a:effectLst/>
                <a:latin typeface="Calibri" panose="020F0502020204030204" pitchFamily="34" charset="0"/>
              </a:rPr>
              <a:t>Lukevat</a:t>
            </a:r>
            <a:r>
              <a:rPr lang="en-GB" i="0" dirty="0">
                <a:effectLst/>
                <a:latin typeface="Calibri" panose="020F0502020204030204" pitchFamily="34" charset="0"/>
              </a:rPr>
              <a:t> </a:t>
            </a:r>
            <a:r>
              <a:rPr lang="en-GB" i="0" dirty="0" err="1">
                <a:effectLst/>
                <a:latin typeface="Calibri" panose="020F0502020204030204" pitchFamily="34" charset="0"/>
              </a:rPr>
              <a:t>aivot</a:t>
            </a:r>
            <a:r>
              <a:rPr lang="en-GB" i="0" dirty="0">
                <a:effectLst/>
                <a:latin typeface="Calibri" panose="020F0502020204030204" pitchFamily="34" charset="0"/>
              </a:rPr>
              <a:t> </a:t>
            </a:r>
            <a:br>
              <a:rPr lang="en-GB" i="0" dirty="0">
                <a:effectLst/>
                <a:latin typeface="Calibri" panose="020F0502020204030204" pitchFamily="34" charset="0"/>
              </a:rPr>
            </a:br>
            <a:r>
              <a:rPr lang="en-GB" i="0" dirty="0">
                <a:effectLst/>
                <a:latin typeface="Calibri" panose="020F0502020204030204" pitchFamily="34" charset="0"/>
              </a:rPr>
              <a:t>- </a:t>
            </a:r>
            <a:r>
              <a:rPr lang="en-GB" sz="3600" i="0" dirty="0" err="1">
                <a:effectLst/>
                <a:latin typeface="Calibri" panose="020F0502020204030204" pitchFamily="34" charset="0"/>
              </a:rPr>
              <a:t>neurotieteen</a:t>
            </a:r>
            <a:r>
              <a:rPr lang="en-GB" sz="3600" i="0" dirty="0">
                <a:effectLst/>
                <a:latin typeface="Calibri" panose="020F0502020204030204" pitchFamily="34" charset="0"/>
              </a:rPr>
              <a:t> </a:t>
            </a:r>
            <a:r>
              <a:rPr lang="en-GB" sz="3600" i="0" dirty="0" err="1">
                <a:effectLst/>
                <a:latin typeface="Calibri" panose="020F0502020204030204" pitchFamily="34" charset="0"/>
              </a:rPr>
              <a:t>näkökulmia</a:t>
            </a:r>
            <a:r>
              <a:rPr lang="en-GB" sz="3600" i="0" dirty="0">
                <a:effectLst/>
                <a:latin typeface="Calibri" panose="020F0502020204030204" pitchFamily="34" charset="0"/>
              </a:rPr>
              <a:t> </a:t>
            </a:r>
            <a:r>
              <a:rPr lang="en-GB" sz="3600" i="0" dirty="0" err="1">
                <a:effectLst/>
                <a:latin typeface="Calibri" panose="020F0502020204030204" pitchFamily="34" charset="0"/>
              </a:rPr>
              <a:t>kirjastolaisille</a:t>
            </a:r>
            <a:endParaRPr lang="fi-FI" sz="4400" dirty="0"/>
          </a:p>
        </p:txBody>
      </p:sp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914400" y="5035624"/>
            <a:ext cx="10363200" cy="913656"/>
          </a:xfrm>
        </p:spPr>
        <p:txBody>
          <a:bodyPr/>
          <a:lstStyle/>
          <a:p>
            <a:r>
              <a:rPr lang="fi-FI" dirty="0"/>
              <a:t>Minna Huotilainen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Twitterissä: @</a:t>
            </a:r>
            <a:r>
              <a:rPr lang="fi-FI" dirty="0" err="1"/>
              <a:t>minnahuoti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72373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16/05/2023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1E8E3-3588-8C40-A28A-11C9DDC2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334" y="208087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9449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078" y="584493"/>
            <a:ext cx="6624736" cy="1249544"/>
          </a:xfrm>
        </p:spPr>
        <p:txBody>
          <a:bodyPr/>
          <a:lstStyle/>
          <a:p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lukivaikeus</a:t>
            </a:r>
            <a:r>
              <a:rPr lang="en-US" dirty="0"/>
              <a:t> “</a:t>
            </a:r>
            <a:r>
              <a:rPr lang="en-US" dirty="0" err="1"/>
              <a:t>supervoima</a:t>
            </a:r>
            <a:r>
              <a:rPr lang="en-US" dirty="0"/>
              <a:t>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97" y="2204865"/>
            <a:ext cx="9739003" cy="3888432"/>
          </a:xfrm>
        </p:spPr>
        <p:txBody>
          <a:bodyPr/>
          <a:lstStyle/>
          <a:p>
            <a:r>
              <a:rPr lang="en-US" dirty="0" err="1"/>
              <a:t>Aktivistiryhmien</a:t>
            </a:r>
            <a:r>
              <a:rPr lang="en-US" dirty="0"/>
              <a:t> </a:t>
            </a:r>
            <a:r>
              <a:rPr lang="en-US" dirty="0" err="1"/>
              <a:t>nousu</a:t>
            </a:r>
            <a:r>
              <a:rPr lang="en-US" dirty="0"/>
              <a:t> </a:t>
            </a:r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Yhdysvalloissa</a:t>
            </a:r>
            <a:endParaRPr lang="en-US" dirty="0"/>
          </a:p>
          <a:p>
            <a:r>
              <a:rPr lang="en-US" dirty="0" err="1"/>
              <a:t>Ammatteja</a:t>
            </a:r>
            <a:r>
              <a:rPr lang="en-US" dirty="0"/>
              <a:t>, </a:t>
            </a:r>
            <a:r>
              <a:rPr lang="en-US" dirty="0" err="1"/>
              <a:t>joissa</a:t>
            </a:r>
            <a:r>
              <a:rPr lang="en-US" dirty="0"/>
              <a:t> </a:t>
            </a:r>
            <a:r>
              <a:rPr lang="en-US" dirty="0" err="1"/>
              <a:t>dysleksia</a:t>
            </a:r>
            <a:r>
              <a:rPr lang="en-US" dirty="0"/>
              <a:t> on </a:t>
            </a:r>
            <a:r>
              <a:rPr lang="en-US" dirty="0" err="1"/>
              <a:t>yllättävän</a:t>
            </a:r>
            <a:r>
              <a:rPr lang="en-US" dirty="0"/>
              <a:t> </a:t>
            </a:r>
            <a:r>
              <a:rPr lang="en-US" dirty="0" err="1"/>
              <a:t>yleinen</a:t>
            </a:r>
            <a:endParaRPr lang="en-US" dirty="0"/>
          </a:p>
          <a:p>
            <a:pPr lvl="1"/>
            <a:r>
              <a:rPr lang="en-US" dirty="0" err="1"/>
              <a:t>Arkkitehdit</a:t>
            </a:r>
            <a:r>
              <a:rPr lang="en-US" dirty="0"/>
              <a:t> </a:t>
            </a:r>
            <a:r>
              <a:rPr lang="en-US" sz="1600" dirty="0"/>
              <a:t>(Alvar Aalto, Richard Rodgers designed Pompidou center)</a:t>
            </a:r>
            <a:endParaRPr lang="en-US" dirty="0"/>
          </a:p>
          <a:p>
            <a:pPr lvl="1"/>
            <a:r>
              <a:rPr lang="en-US" dirty="0" err="1"/>
              <a:t>Insinöörit</a:t>
            </a:r>
            <a:r>
              <a:rPr lang="en-US" dirty="0"/>
              <a:t> </a:t>
            </a:r>
            <a:r>
              <a:rPr lang="en-US" sz="1600" dirty="0"/>
              <a:t>(Albert Einstein read patent papers all his life, “MIT disease”)</a:t>
            </a:r>
          </a:p>
          <a:p>
            <a:pPr lvl="1"/>
            <a:r>
              <a:rPr lang="en-US" dirty="0" err="1"/>
              <a:t>Yrittäjät</a:t>
            </a:r>
            <a:r>
              <a:rPr lang="en-US" dirty="0"/>
              <a:t> </a:t>
            </a:r>
            <a:r>
              <a:rPr lang="en-US" sz="1600" dirty="0"/>
              <a:t>(Ingvar Kamprad founded Ikea, has reading programs for adults)</a:t>
            </a:r>
          </a:p>
          <a:p>
            <a:r>
              <a:rPr lang="en-US" dirty="0" err="1"/>
              <a:t>Liittykö</a:t>
            </a:r>
            <a:r>
              <a:rPr lang="en-US" dirty="0"/>
              <a:t> </a:t>
            </a:r>
            <a:r>
              <a:rPr lang="en-US" dirty="0" err="1"/>
              <a:t>kykyihin</a:t>
            </a:r>
            <a:r>
              <a:rPr lang="en-US" dirty="0"/>
              <a:t> </a:t>
            </a:r>
            <a:r>
              <a:rPr lang="en-US" dirty="0" err="1"/>
              <a:t>käännellä</a:t>
            </a:r>
            <a:r>
              <a:rPr lang="en-US" dirty="0"/>
              <a:t> </a:t>
            </a:r>
            <a:r>
              <a:rPr lang="en-US" dirty="0" err="1"/>
              <a:t>esineitä</a:t>
            </a:r>
            <a:r>
              <a:rPr lang="en-US" dirty="0"/>
              <a:t> (ja </a:t>
            </a:r>
            <a:r>
              <a:rPr lang="en-US" dirty="0" err="1"/>
              <a:t>siten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kirjaimia</a:t>
            </a:r>
            <a:r>
              <a:rPr lang="en-US" dirty="0"/>
              <a:t>) </a:t>
            </a:r>
            <a:r>
              <a:rPr lang="en-US" dirty="0" err="1"/>
              <a:t>mielessään</a:t>
            </a:r>
            <a:r>
              <a:rPr lang="en-US" dirty="0"/>
              <a:t>, </a:t>
            </a:r>
            <a:r>
              <a:rPr lang="en-US" dirty="0" err="1"/>
              <a:t>nähdä</a:t>
            </a:r>
            <a:r>
              <a:rPr lang="en-US" dirty="0"/>
              <a:t> </a:t>
            </a:r>
            <a:r>
              <a:rPr lang="en-US" dirty="0" err="1"/>
              <a:t>kokonaisuuksia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Ks. </a:t>
            </a:r>
            <a:r>
              <a:rPr lang="en-US" dirty="0" err="1"/>
              <a:t>dyslexia.yale.edu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16/05/2023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1E8E3-3588-8C40-A28A-11C9DDC2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3" y="257454"/>
            <a:ext cx="1903625" cy="19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064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62A3B-D01E-E245-9B8B-7589F7170CFF}"/>
              </a:ext>
            </a:extLst>
          </p:cNvPr>
          <p:cNvSpPr/>
          <p:nvPr/>
        </p:nvSpPr>
        <p:spPr>
          <a:xfrm>
            <a:off x="2279576" y="2132856"/>
            <a:ext cx="8998024" cy="4032448"/>
          </a:xfrm>
          <a:prstGeom prst="rect">
            <a:avLst/>
          </a:prstGeom>
          <a:solidFill>
            <a:schemeClr val="tx1"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1055440" y="2924944"/>
            <a:ext cx="10363200" cy="129614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fi-FI" dirty="0"/>
              <a:t>Lukeminen ei ole aivoille luonnollista, vaan sujuva lukeminen vaatii vuosien harjoittelua</a:t>
            </a:r>
            <a:endParaRPr lang="fi-FI" sz="4400" dirty="0"/>
          </a:p>
        </p:txBody>
      </p:sp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914400" y="5035624"/>
            <a:ext cx="10363200" cy="913656"/>
          </a:xfrm>
        </p:spPr>
        <p:txBody>
          <a:bodyPr/>
          <a:lstStyle/>
          <a:p>
            <a:r>
              <a:rPr lang="fi-FI" dirty="0"/>
              <a:t>Minna Huotilainen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Twitterissä: @</a:t>
            </a:r>
            <a:r>
              <a:rPr lang="fi-FI" dirty="0" err="1"/>
              <a:t>minnahuoti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587296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71D-2D20-524D-A662-DE59F4AC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/>
              <a:t>Autonomisen </a:t>
            </a:r>
            <a:r>
              <a:rPr lang="sv-SE" sz="3000" dirty="0" err="1"/>
              <a:t>hermoston</a:t>
            </a:r>
            <a:r>
              <a:rPr lang="sv-SE" sz="3000" dirty="0"/>
              <a:t> </a:t>
            </a:r>
            <a:r>
              <a:rPr lang="sv-SE" sz="3000" dirty="0" err="1"/>
              <a:t>toiminnan</a:t>
            </a:r>
            <a:r>
              <a:rPr lang="sv-SE" sz="3000" dirty="0"/>
              <a:t> </a:t>
            </a:r>
            <a:r>
              <a:rPr lang="sv-SE" sz="3000" dirty="0" err="1"/>
              <a:t>mittaaminen</a:t>
            </a:r>
            <a:endParaRPr lang="sv-SE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C356-B7C1-954B-9960-B3769686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792" y="2226469"/>
            <a:ext cx="3312559" cy="3263504"/>
          </a:xfrm>
        </p:spPr>
        <p:txBody>
          <a:bodyPr/>
          <a:lstStyle/>
          <a:p>
            <a:r>
              <a:rPr lang="sv-SE" dirty="0"/>
              <a:t>Miten </a:t>
            </a:r>
            <a:r>
              <a:rPr lang="sv-SE" dirty="0" err="1"/>
              <a:t>autonominen</a:t>
            </a:r>
            <a:r>
              <a:rPr lang="sv-SE" dirty="0"/>
              <a:t> </a:t>
            </a:r>
            <a:r>
              <a:rPr lang="sv-SE" dirty="0" err="1"/>
              <a:t>hermosto</a:t>
            </a:r>
            <a:r>
              <a:rPr lang="sv-SE" dirty="0"/>
              <a:t> </a:t>
            </a:r>
            <a:r>
              <a:rPr lang="sv-SE" dirty="0" err="1"/>
              <a:t>pyrkii</a:t>
            </a:r>
            <a:r>
              <a:rPr lang="sv-SE" dirty="0"/>
              <a:t> </a:t>
            </a:r>
            <a:r>
              <a:rPr lang="sv-SE" dirty="0" err="1"/>
              <a:t>optimoimaan</a:t>
            </a:r>
            <a:r>
              <a:rPr lang="sv-SE" dirty="0"/>
              <a:t> sen, </a:t>
            </a:r>
            <a:r>
              <a:rPr lang="sv-SE" dirty="0" err="1"/>
              <a:t>että</a:t>
            </a:r>
            <a:r>
              <a:rPr lang="sv-SE" dirty="0"/>
              <a:t> </a:t>
            </a:r>
            <a:r>
              <a:rPr lang="sv-SE" dirty="0" err="1"/>
              <a:t>toiminnan</a:t>
            </a:r>
            <a:r>
              <a:rPr lang="sv-SE" dirty="0"/>
              <a:t> </a:t>
            </a:r>
            <a:r>
              <a:rPr lang="sv-SE" dirty="0" err="1"/>
              <a:t>tila</a:t>
            </a:r>
            <a:r>
              <a:rPr lang="sv-SE" dirty="0"/>
              <a:t> </a:t>
            </a:r>
            <a:r>
              <a:rPr lang="sv-SE" dirty="0" err="1"/>
              <a:t>olisi</a:t>
            </a:r>
            <a:r>
              <a:rPr lang="sv-SE" dirty="0"/>
              <a:t> </a:t>
            </a:r>
            <a:r>
              <a:rPr lang="sv-SE" dirty="0" err="1"/>
              <a:t>koko</a:t>
            </a:r>
            <a:r>
              <a:rPr lang="sv-SE" dirty="0"/>
              <a:t> </a:t>
            </a:r>
            <a:r>
              <a:rPr lang="sv-SE" dirty="0" err="1"/>
              <a:t>ajan</a:t>
            </a:r>
            <a:r>
              <a:rPr lang="sv-SE" dirty="0"/>
              <a:t> </a:t>
            </a:r>
            <a:r>
              <a:rPr lang="sv-SE" dirty="0" err="1"/>
              <a:t>tilanteeseen</a:t>
            </a:r>
            <a:r>
              <a:rPr lang="sv-SE" dirty="0"/>
              <a:t> </a:t>
            </a:r>
            <a:r>
              <a:rPr lang="sv-SE" dirty="0" err="1"/>
              <a:t>sopivin</a:t>
            </a:r>
            <a:r>
              <a:rPr lang="sv-SE" dirty="0"/>
              <a:t> </a:t>
            </a:r>
            <a:r>
              <a:rPr lang="sv-SE" dirty="0" err="1"/>
              <a:t>mahdollinen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22D20E1-D295-0040-9F59-D6023C86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4" y="4138007"/>
            <a:ext cx="179063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fi-FI" sz="1200" dirty="0" err="1"/>
              <a:t>FirstBeat</a:t>
            </a:r>
            <a:endParaRPr lang="fi-FI" sz="1200" dirty="0"/>
          </a:p>
          <a:p>
            <a:pPr algn="r">
              <a:spcBef>
                <a:spcPts val="0"/>
              </a:spcBef>
            </a:pPr>
            <a:r>
              <a:rPr lang="fi-FI" sz="1200" dirty="0" err="1"/>
              <a:t>OuraRing</a:t>
            </a:r>
            <a:endParaRPr lang="fi-FI" sz="1200" dirty="0"/>
          </a:p>
          <a:p>
            <a:pPr algn="r">
              <a:spcBef>
                <a:spcPts val="0"/>
              </a:spcBef>
            </a:pPr>
            <a:r>
              <a:rPr lang="fi-FI" sz="1200" dirty="0"/>
              <a:t>Apple Watch</a:t>
            </a:r>
          </a:p>
          <a:p>
            <a:pPr algn="r">
              <a:spcBef>
                <a:spcPts val="0"/>
              </a:spcBef>
            </a:pPr>
            <a:r>
              <a:rPr lang="fi-FI" sz="900" dirty="0"/>
              <a:t>Kuvat valmistajien sivuilta</a:t>
            </a:r>
            <a:endParaRPr lang="fi-FI" sz="75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9D72F67-2326-4941-8040-A6E60327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9" y="1937082"/>
            <a:ext cx="2287900" cy="205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CDB0D-AAE3-BB47-BFEF-0E8858277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96" y="1996565"/>
            <a:ext cx="1997777" cy="1964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FF30C-B1C4-D542-B47F-618A59DDB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08" y="3464833"/>
            <a:ext cx="1997901" cy="19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3" y="0"/>
            <a:ext cx="92559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74667" y="5571067"/>
            <a:ext cx="2624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Kuva</a:t>
            </a:r>
            <a:r>
              <a:rPr lang="en-US" sz="2000" dirty="0"/>
              <a:t> </a:t>
            </a:r>
            <a:r>
              <a:rPr lang="en-US" sz="2000" dirty="0" err="1"/>
              <a:t>kirjasta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aivosi</a:t>
            </a:r>
            <a:endParaRPr lang="en-US" sz="2000" dirty="0"/>
          </a:p>
          <a:p>
            <a:r>
              <a:rPr lang="en-US" sz="2000" dirty="0" err="1"/>
              <a:t>Kuvan</a:t>
            </a:r>
            <a:r>
              <a:rPr lang="en-US" sz="2000" dirty="0"/>
              <a:t> </a:t>
            </a:r>
            <a:r>
              <a:rPr lang="en-US" sz="2000" dirty="0" err="1"/>
              <a:t>suunnittelu</a:t>
            </a:r>
            <a:r>
              <a:rPr lang="en-US" sz="2000" dirty="0"/>
              <a:t> ja </a:t>
            </a:r>
            <a:r>
              <a:rPr lang="en-US" sz="2000" dirty="0" err="1"/>
              <a:t>toteutus</a:t>
            </a:r>
            <a:r>
              <a:rPr lang="en-US" sz="2000" dirty="0"/>
              <a:t>: </a:t>
            </a:r>
            <a:r>
              <a:rPr lang="en-US" sz="2000" dirty="0" err="1"/>
              <a:t>Jori</a:t>
            </a:r>
            <a:r>
              <a:rPr lang="en-US" sz="2000" dirty="0"/>
              <a:t> </a:t>
            </a:r>
            <a:r>
              <a:rPr lang="en-US" sz="2000" dirty="0" err="1"/>
              <a:t>Uusitalo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13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B22D-ABCE-2F45-87FA-54FEB5A6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Lukurauhaa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9A2C-FB3F-F34A-A1D4-90500B279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 dirty="0"/>
          </a:p>
          <a:p>
            <a:r>
              <a:rPr lang="en-FI" dirty="0"/>
              <a:t>ADT (attention deficit trait) ja ahdistuneisuus nousemassa keskeisiksi elämänlaatua ja oppimista vaarantaviksi haasteiksi</a:t>
            </a:r>
          </a:p>
          <a:p>
            <a:endParaRPr lang="en-FI" dirty="0"/>
          </a:p>
          <a:p>
            <a:r>
              <a:rPr lang="en-FI" dirty="0"/>
              <a:t>Miksi luemme? Uteliaisuus</a:t>
            </a:r>
          </a:p>
          <a:p>
            <a:r>
              <a:rPr lang="en-FI" dirty="0"/>
              <a:t>Miten luemme? Rauha ja keskittyminen</a:t>
            </a:r>
          </a:p>
          <a:p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D48C4-45DF-4540-B220-B1079160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498B-2232-4F46-9698-3274B050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Miksi</a:t>
            </a:r>
            <a:r>
              <a:rPr lang="sv-SE" dirty="0"/>
              <a:t> </a:t>
            </a:r>
            <a:r>
              <a:rPr lang="sv-SE" dirty="0" err="1"/>
              <a:t>luemme</a:t>
            </a:r>
            <a:r>
              <a:rPr lang="sv-SE" dirty="0"/>
              <a:t>? </a:t>
            </a:r>
            <a:r>
              <a:rPr lang="sv-SE" dirty="0" err="1"/>
              <a:t>Uteliaisuus</a:t>
            </a:r>
            <a:r>
              <a:rPr lang="sv-SE" dirty="0"/>
              <a:t> </a:t>
            </a:r>
            <a:r>
              <a:rPr lang="sv-SE" dirty="0" err="1"/>
              <a:t>ihmisen</a:t>
            </a:r>
            <a:r>
              <a:rPr lang="sv-SE" dirty="0"/>
              <a:t> </a:t>
            </a:r>
            <a:r>
              <a:rPr lang="sv-SE" dirty="0" err="1"/>
              <a:t>oppimisen</a:t>
            </a:r>
            <a:r>
              <a:rPr lang="sv-SE" dirty="0"/>
              <a:t> </a:t>
            </a:r>
            <a:r>
              <a:rPr lang="sv-SE" dirty="0" err="1"/>
              <a:t>käynnistäjänä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E49C-66FA-0749-998C-4A4A3A0B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A18D-04E3-D741-8BF3-1A0E7776D10E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C9B9B-234D-9A46-B8BC-BECD7A9B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03"/>
          <a:stretch/>
        </p:blipFill>
        <p:spPr>
          <a:xfrm>
            <a:off x="5829383" y="1835567"/>
            <a:ext cx="5956217" cy="3549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5700E-8A23-7F48-A99D-574E2692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310" y="2339315"/>
            <a:ext cx="3712586" cy="2804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479D3D-1D35-A54D-AF83-9ED4D9ACA036}"/>
              </a:ext>
            </a:extLst>
          </p:cNvPr>
          <p:cNvSpPr txBox="1"/>
          <p:nvPr/>
        </p:nvSpPr>
        <p:spPr bwMode="auto">
          <a:xfrm>
            <a:off x="1344181" y="4990552"/>
            <a:ext cx="3518464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 err="1"/>
              <a:t>Kuinka</a:t>
            </a:r>
            <a:r>
              <a:rPr lang="sv-SE" sz="1600" dirty="0"/>
              <a:t> varma </a:t>
            </a:r>
            <a:r>
              <a:rPr lang="sv-SE" sz="1600" dirty="0" err="1"/>
              <a:t>olet</a:t>
            </a:r>
            <a:r>
              <a:rPr lang="sv-SE" sz="1600" dirty="0"/>
              <a:t>, </a:t>
            </a:r>
            <a:r>
              <a:rPr lang="sv-SE" sz="1600" dirty="0" err="1"/>
              <a:t>että</a:t>
            </a:r>
            <a:r>
              <a:rPr lang="sv-SE" sz="1600" dirty="0"/>
              <a:t> </a:t>
            </a:r>
            <a:r>
              <a:rPr lang="sv-SE" sz="1600" dirty="0" err="1"/>
              <a:t>tiedät</a:t>
            </a:r>
            <a:r>
              <a:rPr lang="sv-SE" sz="1600" dirty="0"/>
              <a:t> </a:t>
            </a:r>
            <a:r>
              <a:rPr lang="sv-SE" sz="1600" dirty="0" err="1"/>
              <a:t>vastauksen</a:t>
            </a:r>
            <a:r>
              <a:rPr lang="sv-SE" sz="1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B73ED-6C52-D84A-AA55-AB75E10C35F6}"/>
              </a:ext>
            </a:extLst>
          </p:cNvPr>
          <p:cNvSpPr txBox="1"/>
          <p:nvPr/>
        </p:nvSpPr>
        <p:spPr bwMode="auto">
          <a:xfrm rot="16200000">
            <a:off x="387104" y="3370340"/>
            <a:ext cx="2065758" cy="4924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 err="1"/>
              <a:t>Kuinka</a:t>
            </a:r>
            <a:r>
              <a:rPr lang="sv-SE" sz="1600" dirty="0"/>
              <a:t> </a:t>
            </a:r>
            <a:r>
              <a:rPr lang="sv-SE" sz="1600" dirty="0" err="1"/>
              <a:t>kiinnostunut</a:t>
            </a:r>
            <a:r>
              <a:rPr lang="sv-SE" sz="1600" dirty="0"/>
              <a:t> </a:t>
            </a:r>
            <a:r>
              <a:rPr lang="sv-SE" sz="1600" dirty="0" err="1"/>
              <a:t>olet</a:t>
            </a:r>
            <a:r>
              <a:rPr lang="sv-SE" sz="1600" dirty="0"/>
              <a:t> </a:t>
            </a:r>
          </a:p>
          <a:p>
            <a:r>
              <a:rPr lang="sv-SE" sz="1600" dirty="0" err="1"/>
              <a:t>kuulemaan</a:t>
            </a:r>
            <a:r>
              <a:rPr lang="sv-SE" sz="1600" dirty="0"/>
              <a:t> </a:t>
            </a:r>
            <a:r>
              <a:rPr lang="sv-SE" sz="1600" dirty="0" err="1"/>
              <a:t>vastauksen</a:t>
            </a:r>
            <a:r>
              <a:rPr lang="sv-SE" sz="16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298A5-002F-1147-81D3-1DD82A5D30F4}"/>
              </a:ext>
            </a:extLst>
          </p:cNvPr>
          <p:cNvSpPr txBox="1"/>
          <p:nvPr/>
        </p:nvSpPr>
        <p:spPr bwMode="auto">
          <a:xfrm>
            <a:off x="6312024" y="5535355"/>
            <a:ext cx="5256584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v-SE" sz="2000" dirty="0" err="1"/>
              <a:t>Väärille</a:t>
            </a:r>
            <a:r>
              <a:rPr lang="sv-SE" sz="2000" dirty="0"/>
              <a:t> </a:t>
            </a:r>
            <a:r>
              <a:rPr lang="sv-SE" sz="2000" dirty="0" err="1"/>
              <a:t>vastauksille</a:t>
            </a:r>
            <a:r>
              <a:rPr lang="sv-SE" sz="2000" dirty="0"/>
              <a:t>, </a:t>
            </a:r>
            <a:r>
              <a:rPr lang="sv-SE" sz="2000" dirty="0" err="1"/>
              <a:t>joihin</a:t>
            </a:r>
            <a:r>
              <a:rPr lang="sv-SE" sz="2000" dirty="0"/>
              <a:t> </a:t>
            </a:r>
            <a:r>
              <a:rPr lang="sv-SE" sz="2000" dirty="0" err="1"/>
              <a:t>liittyy</a:t>
            </a:r>
            <a:r>
              <a:rPr lang="sv-SE" sz="2000" dirty="0"/>
              <a:t> </a:t>
            </a:r>
            <a:r>
              <a:rPr lang="sv-SE" sz="2000" dirty="0" err="1"/>
              <a:t>uteliaisuutta</a:t>
            </a:r>
            <a:r>
              <a:rPr lang="sv-SE" sz="2000" dirty="0"/>
              <a:t>, </a:t>
            </a:r>
            <a:r>
              <a:rPr lang="sv-SE" sz="2000" dirty="0" err="1"/>
              <a:t>aktivoituivat</a:t>
            </a:r>
            <a:r>
              <a:rPr lang="sv-SE" sz="2000" dirty="0"/>
              <a:t> </a:t>
            </a:r>
            <a:r>
              <a:rPr lang="sv-SE" sz="2000" dirty="0" err="1"/>
              <a:t>Brocan</a:t>
            </a:r>
            <a:r>
              <a:rPr lang="sv-SE" sz="2000" dirty="0"/>
              <a:t> </a:t>
            </a:r>
            <a:r>
              <a:rPr lang="sv-SE" sz="2000" dirty="0" err="1"/>
              <a:t>alue</a:t>
            </a:r>
            <a:r>
              <a:rPr lang="sv-SE" sz="2000" dirty="0"/>
              <a:t> ja </a:t>
            </a:r>
            <a:r>
              <a:rPr lang="sv-SE" sz="2000" dirty="0" err="1"/>
              <a:t>hippokampus</a:t>
            </a:r>
            <a:r>
              <a:rPr lang="sv-SE" sz="20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6B212-2044-AC4B-91D1-646C65528225}"/>
              </a:ext>
            </a:extLst>
          </p:cNvPr>
          <p:cNvSpPr txBox="1"/>
          <p:nvPr/>
        </p:nvSpPr>
        <p:spPr bwMode="auto">
          <a:xfrm>
            <a:off x="2567607" y="6300854"/>
            <a:ext cx="9217597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" sz="1200" dirty="0"/>
              <a:t>Kang, M. J., Hsu, M., </a:t>
            </a:r>
            <a:r>
              <a:rPr lang="en" sz="1200" dirty="0" err="1"/>
              <a:t>Krajbich</a:t>
            </a:r>
            <a:r>
              <a:rPr lang="en" sz="1200" dirty="0"/>
              <a:t>, I. M., Loewenstein, G., McClure, S. M., Wang, J. T. Y., &amp; Camerer, C. F. (2009). The wick in the candle of learning: Epistemic curiosity activates reward circuitry and enhances memory. </a:t>
            </a:r>
            <a:r>
              <a:rPr lang="en" sz="1200" i="1" dirty="0"/>
              <a:t>Psychological science</a:t>
            </a:r>
            <a:r>
              <a:rPr lang="en" sz="1200" dirty="0"/>
              <a:t>, </a:t>
            </a:r>
            <a:r>
              <a:rPr lang="en" sz="1200" i="1" dirty="0"/>
              <a:t>20</a:t>
            </a:r>
            <a:r>
              <a:rPr lang="en" sz="1200" dirty="0"/>
              <a:t>(8), 963-973.</a:t>
            </a:r>
            <a:endParaRPr lang="sv-SE" sz="12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E3E56-28E9-AF4F-98C7-D6119D3D3071}"/>
              </a:ext>
            </a:extLst>
          </p:cNvPr>
          <p:cNvSpPr txBox="1"/>
          <p:nvPr/>
        </p:nvSpPr>
        <p:spPr bwMode="auto">
          <a:xfrm>
            <a:off x="520812" y="5522575"/>
            <a:ext cx="4639084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v-SE" sz="2000" dirty="0" err="1"/>
              <a:t>Eniten</a:t>
            </a:r>
            <a:r>
              <a:rPr lang="sv-SE" sz="2000" dirty="0"/>
              <a:t> </a:t>
            </a:r>
            <a:r>
              <a:rPr lang="sv-SE" sz="2000" dirty="0" err="1"/>
              <a:t>uteliaisuutta</a:t>
            </a:r>
            <a:r>
              <a:rPr lang="sv-SE" sz="2000" dirty="0"/>
              <a:t> </a:t>
            </a:r>
            <a:r>
              <a:rPr lang="sv-SE" sz="2000" dirty="0" err="1"/>
              <a:t>herättää</a:t>
            </a:r>
            <a:r>
              <a:rPr lang="sv-SE" sz="2000" dirty="0"/>
              <a:t> </a:t>
            </a:r>
            <a:r>
              <a:rPr lang="sv-SE" sz="2000" dirty="0" err="1"/>
              <a:t>asia</a:t>
            </a:r>
            <a:r>
              <a:rPr lang="sv-SE" sz="2000" dirty="0"/>
              <a:t>, </a:t>
            </a:r>
            <a:r>
              <a:rPr lang="sv-SE" sz="2000" dirty="0" err="1"/>
              <a:t>josta</a:t>
            </a:r>
            <a:r>
              <a:rPr lang="sv-SE" sz="2000" dirty="0"/>
              <a:t> </a:t>
            </a:r>
            <a:r>
              <a:rPr lang="sv-SE" sz="2000" dirty="0" err="1"/>
              <a:t>tietää</a:t>
            </a:r>
            <a:r>
              <a:rPr lang="sv-SE" sz="2000" dirty="0"/>
              <a:t> jo </a:t>
            </a:r>
            <a:r>
              <a:rPr lang="sv-SE" sz="2000" dirty="0" err="1"/>
              <a:t>jotain</a:t>
            </a:r>
            <a:r>
              <a:rPr lang="sv-SE" sz="2000" dirty="0"/>
              <a:t>, </a:t>
            </a:r>
            <a:r>
              <a:rPr lang="sv-SE" sz="2000" dirty="0" err="1"/>
              <a:t>muttei</a:t>
            </a:r>
            <a:r>
              <a:rPr lang="sv-SE" sz="2000" dirty="0"/>
              <a:t> </a:t>
            </a:r>
            <a:r>
              <a:rPr lang="sv-SE" sz="2000" dirty="0" err="1"/>
              <a:t>vielä</a:t>
            </a:r>
            <a:r>
              <a:rPr lang="sv-SE" sz="2000" dirty="0"/>
              <a:t> </a:t>
            </a:r>
            <a:r>
              <a:rPr lang="sv-SE" sz="2000" dirty="0" err="1"/>
              <a:t>ihan</a:t>
            </a:r>
            <a:r>
              <a:rPr lang="sv-SE" sz="2000" dirty="0"/>
              <a:t> </a:t>
            </a:r>
            <a:r>
              <a:rPr lang="sv-SE" sz="2000" dirty="0" err="1"/>
              <a:t>kaikkea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1882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692696"/>
            <a:ext cx="11029519" cy="1249544"/>
          </a:xfrm>
        </p:spPr>
        <p:txBody>
          <a:bodyPr/>
          <a:lstStyle/>
          <a:p>
            <a:r>
              <a:rPr lang="en-US" dirty="0"/>
              <a:t>Voiko </a:t>
            </a:r>
            <a:r>
              <a:rPr lang="en-US" dirty="0" err="1"/>
              <a:t>lukeminen</a:t>
            </a:r>
            <a:r>
              <a:rPr lang="en-US" dirty="0"/>
              <a:t> olla </a:t>
            </a:r>
            <a:r>
              <a:rPr lang="en-US" dirty="0" err="1"/>
              <a:t>rentoutumiskeino</a:t>
            </a:r>
            <a:r>
              <a:rPr lang="en-US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Tuttu</a:t>
            </a:r>
            <a:r>
              <a:rPr lang="en-US" sz="3200" dirty="0"/>
              <a:t> </a:t>
            </a:r>
            <a:r>
              <a:rPr lang="en-US" sz="3200" dirty="0" err="1"/>
              <a:t>fyysinen</a:t>
            </a:r>
            <a:r>
              <a:rPr lang="en-US" sz="3200" dirty="0"/>
              <a:t> </a:t>
            </a:r>
            <a:r>
              <a:rPr lang="en-US" sz="3200" dirty="0" err="1"/>
              <a:t>tekeminen</a:t>
            </a:r>
            <a:r>
              <a:rPr lang="en-US" sz="3200" dirty="0"/>
              <a:t> on </a:t>
            </a:r>
            <a:r>
              <a:rPr lang="en-US" sz="3200" dirty="0" err="1"/>
              <a:t>keholle</a:t>
            </a:r>
            <a:r>
              <a:rPr lang="en-US" sz="3200" dirty="0"/>
              <a:t> ja </a:t>
            </a:r>
            <a:r>
              <a:rPr lang="en-US" sz="3200" dirty="0" err="1"/>
              <a:t>mielelle</a:t>
            </a:r>
            <a:r>
              <a:rPr lang="en-US" sz="3200" dirty="0"/>
              <a:t> “</a:t>
            </a:r>
            <a:r>
              <a:rPr lang="en-US" sz="3200" dirty="0" err="1"/>
              <a:t>merkki</a:t>
            </a:r>
            <a:r>
              <a:rPr lang="en-US" sz="3200" dirty="0"/>
              <a:t>” </a:t>
            </a:r>
            <a:r>
              <a:rPr lang="en-US" sz="3200" dirty="0" err="1"/>
              <a:t>käynnistää</a:t>
            </a:r>
            <a:r>
              <a:rPr lang="en-US" sz="3200" dirty="0"/>
              <a:t> </a:t>
            </a:r>
            <a:r>
              <a:rPr lang="en-US" sz="3200" dirty="0" err="1"/>
              <a:t>tietty</a:t>
            </a:r>
            <a:r>
              <a:rPr lang="en-US" sz="3200" dirty="0"/>
              <a:t> </a:t>
            </a:r>
            <a:r>
              <a:rPr lang="en-US" sz="3200" dirty="0" err="1"/>
              <a:t>fysiologinen</a:t>
            </a:r>
            <a:r>
              <a:rPr lang="en-US" sz="3200" dirty="0"/>
              <a:t> </a:t>
            </a:r>
            <a:r>
              <a:rPr lang="en-US" sz="3200" dirty="0" err="1"/>
              <a:t>tila</a:t>
            </a:r>
            <a:endParaRPr lang="en-US" sz="3200" dirty="0"/>
          </a:p>
          <a:p>
            <a:r>
              <a:rPr lang="en-US" sz="3200" dirty="0" err="1"/>
              <a:t>Lukeminen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muodostua</a:t>
            </a:r>
            <a:r>
              <a:rPr lang="en-US" sz="3200" dirty="0"/>
              <a:t> </a:t>
            </a:r>
            <a:r>
              <a:rPr lang="en-US" sz="3200" dirty="0" err="1"/>
              <a:t>rentoutumiskeinoksi</a:t>
            </a:r>
            <a:r>
              <a:rPr lang="en-US" sz="3200" dirty="0"/>
              <a:t>, </a:t>
            </a:r>
            <a:r>
              <a:rPr lang="en-US" sz="3200" dirty="0" err="1"/>
              <a:t>jos</a:t>
            </a:r>
            <a:endParaRPr lang="en-US" sz="3200" dirty="0"/>
          </a:p>
          <a:p>
            <a:pPr lvl="1"/>
            <a:r>
              <a:rPr lang="en-US" sz="3200" dirty="0" err="1"/>
              <a:t>sitä</a:t>
            </a:r>
            <a:r>
              <a:rPr lang="en-US" sz="3200" dirty="0"/>
              <a:t> </a:t>
            </a:r>
            <a:r>
              <a:rPr lang="en-US" sz="3200" dirty="0" err="1"/>
              <a:t>tehdään</a:t>
            </a:r>
            <a:r>
              <a:rPr lang="en-US" sz="3200" dirty="0"/>
              <a:t> </a:t>
            </a:r>
            <a:r>
              <a:rPr lang="en-US" sz="3200" dirty="0" err="1"/>
              <a:t>paljon</a:t>
            </a:r>
            <a:endParaRPr lang="en-US" sz="3200" dirty="0"/>
          </a:p>
          <a:p>
            <a:pPr lvl="1"/>
            <a:r>
              <a:rPr lang="en-US" sz="3200" dirty="0"/>
              <a:t>se on </a:t>
            </a:r>
            <a:r>
              <a:rPr lang="en-US" sz="3200" dirty="0" err="1"/>
              <a:t>voittopuolisesti</a:t>
            </a:r>
            <a:r>
              <a:rPr lang="en-US" sz="3200" dirty="0"/>
              <a:t> </a:t>
            </a:r>
            <a:r>
              <a:rPr lang="en-US" sz="3200" dirty="0" err="1"/>
              <a:t>miellyttävää</a:t>
            </a:r>
            <a:r>
              <a:rPr lang="en-US" sz="3200" dirty="0"/>
              <a:t> ja </a:t>
            </a:r>
            <a:r>
              <a:rPr lang="en-US" sz="3200" dirty="0" err="1"/>
              <a:t>kiinnostavaa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16/05/2023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5465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23B16-B171-8C43-B23D-70F022EB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FI" dirty="0"/>
              <a:t>ottumus lukemiseen ja lukemisen miellyttävyyteen jo lapsesta alkaen</a:t>
            </a:r>
          </a:p>
          <a:p>
            <a:r>
              <a:rPr lang="en-GB" dirty="0"/>
              <a:t>U</a:t>
            </a:r>
            <a:r>
              <a:rPr lang="en-FI" dirty="0"/>
              <a:t>teliaisuuden tyydyttäminen lukemalla</a:t>
            </a:r>
          </a:p>
          <a:p>
            <a:pPr lvl="1"/>
            <a:r>
              <a:rPr lang="en-FI" dirty="0"/>
              <a:t>Aloitetaan lukeminen yhdessä tai äänikirjalla</a:t>
            </a:r>
          </a:p>
          <a:p>
            <a:pPr lvl="1"/>
            <a:r>
              <a:rPr lang="en-GB" dirty="0"/>
              <a:t>A</a:t>
            </a:r>
            <a:r>
              <a:rPr lang="en-FI" dirty="0"/>
              <a:t>siantuntijan vinkit</a:t>
            </a:r>
          </a:p>
          <a:p>
            <a:r>
              <a:rPr lang="en-GB" dirty="0"/>
              <a:t>L</a:t>
            </a:r>
            <a:r>
              <a:rPr lang="en-FI" dirty="0"/>
              <a:t>ukevat esikuvat: urheilijat, julkkikset, oma lähipiiri</a:t>
            </a:r>
          </a:p>
          <a:p>
            <a:r>
              <a:rPr lang="en-GB" dirty="0"/>
              <a:t>S</a:t>
            </a:r>
            <a:r>
              <a:rPr lang="en-FI" dirty="0"/>
              <a:t>itkeys ja haasteet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69D454-28DA-7A48-B48B-B0B32838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FI" dirty="0"/>
              <a:t>iten lukurauha luodaan?</a:t>
            </a:r>
          </a:p>
        </p:txBody>
      </p:sp>
    </p:spTree>
    <p:extLst>
      <p:ext uri="{BB962C8B-B14F-4D97-AF65-F5344CB8AC3E}">
        <p14:creationId xmlns:p14="http://schemas.microsoft.com/office/powerpoint/2010/main" val="363874218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62A3B-D01E-E245-9B8B-7589F7170CFF}"/>
              </a:ext>
            </a:extLst>
          </p:cNvPr>
          <p:cNvSpPr/>
          <p:nvPr/>
        </p:nvSpPr>
        <p:spPr>
          <a:xfrm>
            <a:off x="2279576" y="2132856"/>
            <a:ext cx="8998024" cy="4032448"/>
          </a:xfrm>
          <a:prstGeom prst="rect">
            <a:avLst/>
          </a:prstGeom>
          <a:solidFill>
            <a:schemeClr val="tx1"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1055440" y="2924944"/>
            <a:ext cx="10513168" cy="129614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fi-FI" dirty="0"/>
              <a:t>Lukurauha voi olla hyvä työkalu moneen pulmaan</a:t>
            </a:r>
            <a:endParaRPr lang="fi-FI" sz="4400" dirty="0"/>
          </a:p>
        </p:txBody>
      </p:sp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914400" y="5035624"/>
            <a:ext cx="10363200" cy="913656"/>
          </a:xfrm>
        </p:spPr>
        <p:txBody>
          <a:bodyPr/>
          <a:lstStyle/>
          <a:p>
            <a:r>
              <a:rPr lang="fi-FI" dirty="0"/>
              <a:t>Minna Huotilainen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Twitterissä: @</a:t>
            </a:r>
            <a:r>
              <a:rPr lang="fi-FI" dirty="0" err="1"/>
              <a:t>minnahuoti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1850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>
            <a:fillRect/>
          </a:stretch>
        </p:blipFill>
        <p:spPr bwMode="auto">
          <a:xfrm>
            <a:off x="0" y="-5721"/>
            <a:ext cx="3483578" cy="5309614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M-E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125" y="71438"/>
            <a:ext cx="4206875" cy="4214813"/>
          </a:xfrm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861602" y="1304972"/>
            <a:ext cx="3483578" cy="2412060"/>
          </a:xfrm>
        </p:spPr>
        <p:txBody>
          <a:bodyPr/>
          <a:lstStyle/>
          <a:p>
            <a:pPr algn="ctr" eaLnBrk="1" hangingPunct="1"/>
            <a:r>
              <a:rPr lang="fi-FI" altLang="en-US" sz="3100" dirty="0"/>
              <a:t>Aivotutkimus-menetelmiä ei ole suunniteltu lukemisen tutkimiseen</a:t>
            </a:r>
            <a:endParaRPr lang="en-US" altLang="en-US" sz="3100" dirty="0"/>
          </a:p>
        </p:txBody>
      </p:sp>
      <p:sp>
        <p:nvSpPr>
          <p:cNvPr id="2" name="TextBox 1"/>
          <p:cNvSpPr txBox="1"/>
          <p:nvPr/>
        </p:nvSpPr>
        <p:spPr>
          <a:xfrm>
            <a:off x="737178" y="5263243"/>
            <a:ext cx="166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fMRI-</a:t>
            </a:r>
            <a:r>
              <a:rPr lang="en-US" dirty="0" err="1"/>
              <a:t>magneetti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08425" y="4348942"/>
            <a:ext cx="138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Aivojen</a:t>
            </a:r>
            <a:r>
              <a:rPr lang="en-US" dirty="0"/>
              <a:t> </a:t>
            </a:r>
            <a:r>
              <a:rPr lang="en-US" dirty="0" err="1"/>
              <a:t>rakenne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70927" y="4501342"/>
            <a:ext cx="1481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Muutos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aivojen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aineen-vaihdun-nassa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cxnSpLocks/>
            <a:stCxn id="7" idx="0"/>
          </p:cNvCxnSpPr>
          <p:nvPr/>
        </p:nvCxnSpPr>
        <p:spPr>
          <a:xfrm flipV="1">
            <a:off x="9398494" y="1499016"/>
            <a:ext cx="801194" cy="284992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311509" y="2851745"/>
            <a:ext cx="118844" cy="14345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6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F369-00EA-9C0F-1B3C-8A338BDB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Hyvä keskittymiskyky venyy moniin tilanteisiin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2C53D-8FE4-B1B9-C0AD-6FF4A5A0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E23634BB-71F1-C49A-611D-5E1C22013020}"/>
              </a:ext>
            </a:extLst>
          </p:cNvPr>
          <p:cNvSpPr/>
          <p:nvPr/>
        </p:nvSpPr>
        <p:spPr>
          <a:xfrm>
            <a:off x="587388" y="3717032"/>
            <a:ext cx="11017224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FED3D-DE33-8877-B05A-D54DBBB49887}"/>
              </a:ext>
            </a:extLst>
          </p:cNvPr>
          <p:cNvSpPr txBox="1"/>
          <p:nvPr/>
        </p:nvSpPr>
        <p:spPr bwMode="auto">
          <a:xfrm>
            <a:off x="1127448" y="4036422"/>
            <a:ext cx="2442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b="1" dirty="0">
                <a:solidFill>
                  <a:schemeClr val="bg1"/>
                </a:solidFill>
              </a:rPr>
              <a:t>lyhytjännitteinen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7D761-2970-0981-DD60-A81EBD758FCF}"/>
              </a:ext>
            </a:extLst>
          </p:cNvPr>
          <p:cNvSpPr txBox="1"/>
          <p:nvPr/>
        </p:nvSpPr>
        <p:spPr bwMode="auto">
          <a:xfrm>
            <a:off x="8760296" y="4036422"/>
            <a:ext cx="2442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b="1" dirty="0">
                <a:solidFill>
                  <a:schemeClr val="bg1"/>
                </a:solidFill>
              </a:rPr>
              <a:t>pitkäjännitteinen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119B27E-C8BD-1730-EF36-5253341C33E0}"/>
              </a:ext>
            </a:extLst>
          </p:cNvPr>
          <p:cNvSpPr/>
          <p:nvPr/>
        </p:nvSpPr>
        <p:spPr>
          <a:xfrm rot="16200000">
            <a:off x="3932187" y="3368949"/>
            <a:ext cx="4632425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4824F-43A1-06F8-F217-C02BEA2BF4EC}"/>
              </a:ext>
            </a:extLst>
          </p:cNvPr>
          <p:cNvSpPr txBox="1"/>
          <p:nvPr/>
        </p:nvSpPr>
        <p:spPr bwMode="auto">
          <a:xfrm rot="16200000">
            <a:off x="5521670" y="4824319"/>
            <a:ext cx="1448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b="1" dirty="0">
                <a:solidFill>
                  <a:schemeClr val="bg1"/>
                </a:solidFill>
              </a:rPr>
              <a:t>reagoiva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9AA88-9A7B-3EFB-80EE-34CBCBCFC74D}"/>
              </a:ext>
            </a:extLst>
          </p:cNvPr>
          <p:cNvSpPr txBox="1"/>
          <p:nvPr/>
        </p:nvSpPr>
        <p:spPr bwMode="auto">
          <a:xfrm rot="16200000" flipH="1">
            <a:off x="5240288" y="2740279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b="1" dirty="0">
                <a:solidFill>
                  <a:schemeClr val="bg1"/>
                </a:solidFill>
              </a:rPr>
              <a:t>itseohjautuva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CA22C-2B74-9C5D-DBE5-0410667EE823}"/>
              </a:ext>
            </a:extLst>
          </p:cNvPr>
          <p:cNvSpPr txBox="1"/>
          <p:nvPr/>
        </p:nvSpPr>
        <p:spPr bwMode="auto">
          <a:xfrm>
            <a:off x="8294171" y="3421233"/>
            <a:ext cx="1405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lukeminen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2DF5F-67BD-DA6E-6045-A05DAF494EB1}"/>
              </a:ext>
            </a:extLst>
          </p:cNvPr>
          <p:cNvSpPr txBox="1"/>
          <p:nvPr/>
        </p:nvSpPr>
        <p:spPr bwMode="auto">
          <a:xfrm>
            <a:off x="9193908" y="1765955"/>
            <a:ext cx="1575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miellekartta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08F36-FA44-FA42-3ADE-7EB309F2ABFE}"/>
              </a:ext>
            </a:extLst>
          </p:cNvPr>
          <p:cNvSpPr txBox="1"/>
          <p:nvPr/>
        </p:nvSpPr>
        <p:spPr bwMode="auto">
          <a:xfrm>
            <a:off x="8226806" y="2524253"/>
            <a:ext cx="2433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ongelmanratkaisu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90BDAF-A69D-F110-7C4C-B884FADF847E}"/>
              </a:ext>
            </a:extLst>
          </p:cNvPr>
          <p:cNvSpPr txBox="1"/>
          <p:nvPr/>
        </p:nvSpPr>
        <p:spPr bwMode="auto">
          <a:xfrm>
            <a:off x="9336360" y="5153829"/>
            <a:ext cx="1455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keskustelu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59CA4A-AA87-1AA0-B957-641385327863}"/>
              </a:ext>
            </a:extLst>
          </p:cNvPr>
          <p:cNvSpPr txBox="1"/>
          <p:nvPr/>
        </p:nvSpPr>
        <p:spPr bwMode="auto">
          <a:xfrm>
            <a:off x="7438128" y="4515507"/>
            <a:ext cx="2005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kuunteleminen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9F8BA5-9020-9E42-9262-CFF50C452D22}"/>
              </a:ext>
            </a:extLst>
          </p:cNvPr>
          <p:cNvSpPr txBox="1"/>
          <p:nvPr/>
        </p:nvSpPr>
        <p:spPr bwMode="auto">
          <a:xfrm>
            <a:off x="636945" y="4903182"/>
            <a:ext cx="1542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palohälytys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0DD60-E62F-4341-73D2-320D58158722}"/>
              </a:ext>
            </a:extLst>
          </p:cNvPr>
          <p:cNvSpPr txBox="1"/>
          <p:nvPr/>
        </p:nvSpPr>
        <p:spPr bwMode="auto">
          <a:xfrm>
            <a:off x="1471132" y="5554624"/>
            <a:ext cx="8778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TikTok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31D52-30A8-7D1C-7CF6-2FBECC347957}"/>
              </a:ext>
            </a:extLst>
          </p:cNvPr>
          <p:cNvSpPr txBox="1"/>
          <p:nvPr/>
        </p:nvSpPr>
        <p:spPr bwMode="auto">
          <a:xfrm>
            <a:off x="3266047" y="3169662"/>
            <a:ext cx="1133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pallopeli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47C41-83A5-6EBD-B64A-401A5E3D58B0}"/>
              </a:ext>
            </a:extLst>
          </p:cNvPr>
          <p:cNvSpPr txBox="1"/>
          <p:nvPr/>
        </p:nvSpPr>
        <p:spPr bwMode="auto">
          <a:xfrm>
            <a:off x="3832709" y="4675202"/>
            <a:ext cx="1133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pallopeli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53A0BC-D629-F666-12F5-8F2EB9990117}"/>
              </a:ext>
            </a:extLst>
          </p:cNvPr>
          <p:cNvSpPr txBox="1"/>
          <p:nvPr/>
        </p:nvSpPr>
        <p:spPr bwMode="auto">
          <a:xfrm>
            <a:off x="2602029" y="5272514"/>
            <a:ext cx="3201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tehtävästä irtautuminen</a:t>
            </a:r>
          </a:p>
        </p:txBody>
      </p:sp>
    </p:spTree>
    <p:extLst>
      <p:ext uri="{BB962C8B-B14F-4D97-AF65-F5344CB8AC3E}">
        <p14:creationId xmlns:p14="http://schemas.microsoft.com/office/powerpoint/2010/main" val="417837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9FEEBB-EA2F-CB49-8AF4-705107BB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Kun tarvitset tiedon tai opin nopeasti, video voi olla kätevämpi</a:t>
            </a:r>
          </a:p>
          <a:p>
            <a:r>
              <a:rPr lang="en-GB" dirty="0"/>
              <a:t>T</a:t>
            </a:r>
            <a:r>
              <a:rPr lang="en-FI" dirty="0"/>
              <a:t>yöelämässä koulutuksissa tulisi huomioida erilaiset lukutaidot ja lukunopeudet</a:t>
            </a:r>
          </a:p>
          <a:p>
            <a:pPr lvl="1"/>
            <a:r>
              <a:rPr lang="en-GB" dirty="0"/>
              <a:t>J</a:t>
            </a:r>
            <a:r>
              <a:rPr lang="en-FI" dirty="0"/>
              <a:t>os osallistuit työpaikan koulutukseen, joka edellytti suurten tekstimassojen nopeaa haltuunottoa, laita palautetta, sillä koulutus ei ole inklusiivinen. Palautetta voi laittaa myös nimettömänä</a:t>
            </a:r>
          </a:p>
          <a:p>
            <a:r>
              <a:rPr lang="en-FI" dirty="0"/>
              <a:t>Kaikki lukeminen edistää lukemisen taitoa, myös sarjakuvat, pelit, Ekapeli, jne.</a:t>
            </a:r>
          </a:p>
          <a:p>
            <a:pPr lvl="1"/>
            <a:r>
              <a:rPr lang="en-GB" dirty="0"/>
              <a:t>E</a:t>
            </a:r>
            <a:r>
              <a:rPr lang="en-FI" dirty="0"/>
              <a:t>rityisen tärkeää lapsille ja nuorille!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542733-F13D-904F-B7DA-CDFD564E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802411"/>
            <a:ext cx="6768752" cy="970405"/>
          </a:xfrm>
        </p:spPr>
        <p:txBody>
          <a:bodyPr/>
          <a:lstStyle/>
          <a:p>
            <a:r>
              <a:rPr lang="en-FI" dirty="0"/>
              <a:t>Lukeminen kannattaa aina – vai kannattaako?</a:t>
            </a:r>
          </a:p>
        </p:txBody>
      </p:sp>
    </p:spTree>
    <p:extLst>
      <p:ext uri="{BB962C8B-B14F-4D97-AF65-F5344CB8AC3E}">
        <p14:creationId xmlns:p14="http://schemas.microsoft.com/office/powerpoint/2010/main" val="333880167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E02F83-0727-2D41-BE83-ED5A07E5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7" y="1988840"/>
            <a:ext cx="11029519" cy="3888432"/>
          </a:xfrm>
        </p:spPr>
        <p:txBody>
          <a:bodyPr/>
          <a:lstStyle/>
          <a:p>
            <a:r>
              <a:rPr lang="en-FI" dirty="0"/>
              <a:t>Helmet-lukuhaasteet</a:t>
            </a:r>
          </a:p>
          <a:p>
            <a:r>
              <a:rPr lang="en-FI" dirty="0"/>
              <a:t>Lempeä lukupiiri HERO:ssa syksyllä</a:t>
            </a:r>
          </a:p>
          <a:p>
            <a:r>
              <a:rPr lang="en-FI" dirty="0"/>
              <a:t>Lukemisen apuvälineet käyttöön, HEROsta apua, väriviivottimet ym</a:t>
            </a:r>
          </a:p>
          <a:p>
            <a:r>
              <a:rPr lang="en-FI" dirty="0"/>
              <a:t>Sekakäyttö: äänikirja, e-kirja ja fyysinen kirja kaikki käytössä samaan aikaan</a:t>
            </a:r>
          </a:p>
          <a:p>
            <a:pPr lvl="1"/>
            <a:r>
              <a:rPr lang="en-GB" dirty="0" err="1"/>
              <a:t>Ä</a:t>
            </a:r>
            <a:r>
              <a:rPr lang="en-FI" dirty="0"/>
              <a:t>änikirja kävellessä, siivotessa, touhutessa</a:t>
            </a:r>
          </a:p>
          <a:p>
            <a:pPr lvl="1"/>
            <a:r>
              <a:rPr lang="en-GB" dirty="0"/>
              <a:t>E</a:t>
            </a:r>
            <a:r>
              <a:rPr lang="en-FI" dirty="0"/>
              <a:t>-kirja junamatkalla ym., suosittelen lukulaitetta kuten Kindle, Pocketbook, Boox, Kobo… </a:t>
            </a:r>
          </a:p>
          <a:p>
            <a:pPr lvl="1"/>
            <a:r>
              <a:rPr lang="en-GB" dirty="0"/>
              <a:t>F</a:t>
            </a:r>
            <a:r>
              <a:rPr lang="en-FI" dirty="0"/>
              <a:t>yysinen kirja iltakirjana</a:t>
            </a:r>
          </a:p>
          <a:p>
            <a:r>
              <a:rPr lang="en-FI" dirty="0"/>
              <a:t>Novellit</a:t>
            </a:r>
          </a:p>
          <a:p>
            <a:r>
              <a:rPr lang="en-GB" dirty="0"/>
              <a:t>B</a:t>
            </a:r>
            <a:r>
              <a:rPr lang="en-FI" dirty="0"/>
              <a:t>logit </a:t>
            </a:r>
          </a:p>
          <a:p>
            <a:r>
              <a:rPr lang="en-FI" dirty="0"/>
              <a:t>Selkeät palkinnot lukemisesta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FBED80-4B5B-594F-A149-603D5623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Lukuvinkit</a:t>
            </a:r>
          </a:p>
        </p:txBody>
      </p:sp>
    </p:spTree>
    <p:extLst>
      <p:ext uri="{BB962C8B-B14F-4D97-AF65-F5344CB8AC3E}">
        <p14:creationId xmlns:p14="http://schemas.microsoft.com/office/powerpoint/2010/main" val="62952830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62A3B-D01E-E245-9B8B-7589F7170CFF}"/>
              </a:ext>
            </a:extLst>
          </p:cNvPr>
          <p:cNvSpPr/>
          <p:nvPr/>
        </p:nvSpPr>
        <p:spPr>
          <a:xfrm>
            <a:off x="2279576" y="2132856"/>
            <a:ext cx="8998024" cy="4032448"/>
          </a:xfrm>
          <a:prstGeom prst="rect">
            <a:avLst/>
          </a:prstGeom>
          <a:solidFill>
            <a:schemeClr val="tx1"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1055440" y="2924944"/>
            <a:ext cx="10513168" cy="129614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fi-FI" dirty="0"/>
              <a:t>Lukevat aivot </a:t>
            </a:r>
            <a:br>
              <a:rPr lang="fi-FI" dirty="0"/>
            </a:br>
            <a:r>
              <a:rPr lang="fi-FI" dirty="0"/>
              <a:t>joutuvat töihin</a:t>
            </a:r>
            <a:endParaRPr lang="fi-FI" sz="4400" dirty="0"/>
          </a:p>
        </p:txBody>
      </p:sp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914400" y="5035624"/>
            <a:ext cx="10363200" cy="913656"/>
          </a:xfrm>
        </p:spPr>
        <p:txBody>
          <a:bodyPr/>
          <a:lstStyle/>
          <a:p>
            <a:r>
              <a:rPr lang="fi-FI" dirty="0"/>
              <a:t>Minna Huotilainen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Twitterissä: @</a:t>
            </a:r>
            <a:r>
              <a:rPr lang="fi-FI" dirty="0" err="1"/>
              <a:t>minnahuoti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833331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8" y="188641"/>
            <a:ext cx="1834351" cy="2581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78" y="4077074"/>
            <a:ext cx="1918526" cy="2747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66D9B-F02C-1746-BD28-DD2D4988C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19" y="4172056"/>
            <a:ext cx="1721637" cy="2647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54E02-46EE-864C-ADD3-929128F31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25" y="206972"/>
            <a:ext cx="1769260" cy="2561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55D1D-F1CF-2044-B36F-99579FFDD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488" y="4077073"/>
            <a:ext cx="1887834" cy="27476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EFBE58-0163-B44A-A2DD-F3DCB4469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517" y="203558"/>
            <a:ext cx="1834352" cy="2575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CB571-25C2-FD4D-B627-78E973EB89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8690" y="4166710"/>
            <a:ext cx="1877431" cy="2647311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589542C1-F7E7-9246-960D-120D5614CA0D}"/>
              </a:ext>
            </a:extLst>
          </p:cNvPr>
          <p:cNvSpPr/>
          <p:nvPr/>
        </p:nvSpPr>
        <p:spPr>
          <a:xfrm rot="18939727">
            <a:off x="4911975" y="4076370"/>
            <a:ext cx="1042013" cy="53935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D2766-E3BB-3743-A7AA-3F2B9FBAE7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5869" y="221319"/>
            <a:ext cx="1789504" cy="2470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DE91B-584F-E9EE-E78E-E9504078C7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3620" y="4171973"/>
            <a:ext cx="1810893" cy="2642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7678EE-D894-0A5C-552A-C47BE3AB81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9534" y="245974"/>
            <a:ext cx="1677239" cy="2522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628EF-BB98-D0EE-AACA-B48489497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5373" y="221998"/>
            <a:ext cx="1781227" cy="24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1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2" descr="F:\Minna-kuvia\Answering portable E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1" y="4646114"/>
            <a:ext cx="3059113" cy="221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524001" y="4646115"/>
            <a:ext cx="305911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en-US" sz="3200" b="1">
                <a:latin typeface="Calibri" charset="0"/>
              </a:rPr>
              <a:t>EEG </a:t>
            </a:r>
            <a:r>
              <a:rPr lang="fi-FI" altLang="en-US" sz="3200" b="1" dirty="0">
                <a:latin typeface="Calibri" charset="0"/>
              </a:rPr>
              <a:t>eli aivosähkökäyrä</a:t>
            </a:r>
          </a:p>
          <a:p>
            <a:pPr eaLnBrk="1" hangingPunct="1"/>
            <a:r>
              <a:rPr lang="fi-FI" altLang="en-US" sz="2400" dirty="0">
                <a:latin typeface="Calibri" charset="0"/>
              </a:rPr>
              <a:t>Reaaliaikainen aivotoiminnan tarkkailu</a:t>
            </a:r>
          </a:p>
        </p:txBody>
      </p:sp>
    </p:spTree>
    <p:extLst>
      <p:ext uri="{BB962C8B-B14F-4D97-AF65-F5344CB8AC3E}">
        <p14:creationId xmlns:p14="http://schemas.microsoft.com/office/powerpoint/2010/main" val="178930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5370" b="6103"/>
          <a:stretch/>
        </p:blipFill>
        <p:spPr>
          <a:xfrm>
            <a:off x="277566" y="260248"/>
            <a:ext cx="11545294" cy="5928769"/>
          </a:xfrm>
        </p:spPr>
      </p:pic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>
          <a:xfrm>
            <a:off x="8638248" y="5830708"/>
            <a:ext cx="3669432" cy="337592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Photo </a:t>
            </a:r>
            <a:r>
              <a:rPr lang="fi-FI" sz="2000" dirty="0" err="1">
                <a:solidFill>
                  <a:schemeClr val="bg1"/>
                </a:solidFill>
              </a:rPr>
              <a:t>Matthiey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Paley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61C9FE-53D0-41E6-9A7A-05C974A3C46E}" type="datetime1">
              <a:rPr lang="en-GB" smtClean="0"/>
              <a:t>16/05/2023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2" name="Ryhmä 11"/>
          <p:cNvGrpSpPr/>
          <p:nvPr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466468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3" t="3080" r="-103" b="17931"/>
          <a:stretch/>
        </p:blipFill>
        <p:spPr>
          <a:xfrm>
            <a:off x="347250" y="260248"/>
            <a:ext cx="11490563" cy="5928769"/>
          </a:xfrm>
        </p:spPr>
      </p:pic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>
          <a:xfrm>
            <a:off x="8638248" y="5830708"/>
            <a:ext cx="3669432" cy="337592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Photo </a:t>
            </a:r>
            <a:r>
              <a:rPr lang="fi-FI" sz="2000" dirty="0" err="1">
                <a:solidFill>
                  <a:schemeClr val="bg1"/>
                </a:solidFill>
              </a:rPr>
              <a:t>Matthiey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Paley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61C9FE-53D0-41E6-9A7A-05C974A3C46E}" type="datetime1">
              <a:rPr lang="en-GB" smtClean="0"/>
              <a:t>16/05/2023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12" name="Ryhmä 11"/>
          <p:cNvGrpSpPr/>
          <p:nvPr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941038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692696"/>
            <a:ext cx="11029519" cy="1249544"/>
          </a:xfrm>
        </p:spPr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lukeminen</a:t>
            </a:r>
            <a:r>
              <a:rPr lang="en-US" dirty="0"/>
              <a:t> on </a:t>
            </a:r>
            <a:r>
              <a:rPr lang="en-US" dirty="0" err="1"/>
              <a:t>aivojen</a:t>
            </a:r>
            <a:r>
              <a:rPr lang="en-US" dirty="0"/>
              <a:t> </a:t>
            </a:r>
            <a:r>
              <a:rPr lang="en-US" dirty="0" err="1"/>
              <a:t>näkökulmasta</a:t>
            </a:r>
            <a:r>
              <a:rPr lang="en-US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Kirjoittamista</a:t>
            </a:r>
            <a:r>
              <a:rPr lang="en-US" dirty="0"/>
              <a:t> </a:t>
            </a:r>
            <a:r>
              <a:rPr lang="en-US" dirty="0" err="1"/>
              <a:t>tarvittiin</a:t>
            </a:r>
            <a:r>
              <a:rPr lang="en-US" dirty="0"/>
              <a:t> </a:t>
            </a:r>
            <a:r>
              <a:rPr lang="en-US" dirty="0" err="1"/>
              <a:t>riitojen</a:t>
            </a:r>
            <a:r>
              <a:rPr lang="en-US" dirty="0"/>
              <a:t> </a:t>
            </a:r>
            <a:r>
              <a:rPr lang="en-US" dirty="0" err="1"/>
              <a:t>välttämiseen</a:t>
            </a:r>
            <a:r>
              <a:rPr lang="en-US" dirty="0"/>
              <a:t>, </a:t>
            </a:r>
            <a:r>
              <a:rPr lang="en-US" dirty="0" err="1"/>
              <a:t>kauppakirjoihin</a:t>
            </a:r>
            <a:r>
              <a:rPr lang="en-US" dirty="0"/>
              <a:t>, </a:t>
            </a:r>
            <a:r>
              <a:rPr lang="en-US" dirty="0" err="1"/>
              <a:t>muistin</a:t>
            </a:r>
            <a:r>
              <a:rPr lang="en-US" dirty="0"/>
              <a:t> </a:t>
            </a:r>
            <a:r>
              <a:rPr lang="en-US" dirty="0" err="1"/>
              <a:t>tueksi</a:t>
            </a:r>
            <a:endParaRPr lang="en-US" dirty="0"/>
          </a:p>
          <a:p>
            <a:r>
              <a:rPr lang="en-US" dirty="0" err="1"/>
              <a:t>Ensimmäiset</a:t>
            </a:r>
            <a:r>
              <a:rPr lang="en-US" dirty="0"/>
              <a:t> </a:t>
            </a:r>
            <a:r>
              <a:rPr lang="en-US" dirty="0" err="1"/>
              <a:t>kirjoitusjärjestelmät</a:t>
            </a:r>
            <a:r>
              <a:rPr lang="en-US" dirty="0"/>
              <a:t> </a:t>
            </a:r>
            <a:r>
              <a:rPr lang="en-US" dirty="0" err="1"/>
              <a:t>piirsivät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kuvina</a:t>
            </a:r>
            <a:r>
              <a:rPr lang="en-US" dirty="0"/>
              <a:t> tai </a:t>
            </a:r>
            <a:r>
              <a:rPr lang="en-US" dirty="0" err="1"/>
              <a:t>kuvasymboleina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pian </a:t>
            </a:r>
            <a:r>
              <a:rPr lang="en-US" dirty="0" err="1"/>
              <a:t>alettiin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tavujen</a:t>
            </a:r>
            <a:r>
              <a:rPr lang="en-US" dirty="0"/>
              <a:t> ja </a:t>
            </a:r>
            <a:r>
              <a:rPr lang="en-US" dirty="0" err="1"/>
              <a:t>äänteiden</a:t>
            </a:r>
            <a:r>
              <a:rPr lang="en-US" dirty="0"/>
              <a:t> </a:t>
            </a:r>
            <a:r>
              <a:rPr lang="en-US" dirty="0" err="1"/>
              <a:t>symboleita</a:t>
            </a:r>
            <a:endParaRPr lang="en-US" dirty="0"/>
          </a:p>
          <a:p>
            <a:r>
              <a:rPr lang="en-US" dirty="0" err="1"/>
              <a:t>Lukiessa</a:t>
            </a:r>
            <a:r>
              <a:rPr lang="en-US" dirty="0"/>
              <a:t> </a:t>
            </a:r>
            <a:r>
              <a:rPr lang="en-US" dirty="0" err="1"/>
              <a:t>symbolit</a:t>
            </a:r>
            <a:r>
              <a:rPr lang="en-US" dirty="0"/>
              <a:t> on </a:t>
            </a:r>
            <a:r>
              <a:rPr lang="en-US" dirty="0" err="1"/>
              <a:t>tunnistettava</a:t>
            </a:r>
            <a:endParaRPr lang="en-US" dirty="0"/>
          </a:p>
          <a:p>
            <a:r>
              <a:rPr lang="en-US" dirty="0" err="1"/>
              <a:t>Tunnistetut</a:t>
            </a:r>
            <a:r>
              <a:rPr lang="en-US" dirty="0"/>
              <a:t> </a:t>
            </a:r>
            <a:r>
              <a:rPr lang="en-US" dirty="0" err="1"/>
              <a:t>symbolit</a:t>
            </a:r>
            <a:r>
              <a:rPr lang="en-US" dirty="0"/>
              <a:t> on </a:t>
            </a:r>
            <a:r>
              <a:rPr lang="en-US" dirty="0" err="1"/>
              <a:t>muunnettava</a:t>
            </a:r>
            <a:r>
              <a:rPr lang="en-US" dirty="0"/>
              <a:t> </a:t>
            </a:r>
            <a:r>
              <a:rPr lang="en-US" dirty="0" err="1"/>
              <a:t>vastaaviksi</a:t>
            </a:r>
            <a:r>
              <a:rPr lang="en-US" dirty="0"/>
              <a:t> </a:t>
            </a:r>
            <a:r>
              <a:rPr lang="en-US" dirty="0" err="1"/>
              <a:t>ääniksi</a:t>
            </a:r>
            <a:endParaRPr lang="en-US" dirty="0"/>
          </a:p>
          <a:p>
            <a:r>
              <a:rPr lang="en-US" dirty="0" err="1"/>
              <a:t>Äänet</a:t>
            </a:r>
            <a:r>
              <a:rPr lang="en-US" dirty="0"/>
              <a:t> on </a:t>
            </a:r>
            <a:r>
              <a:rPr lang="en-US" dirty="0" err="1"/>
              <a:t>onnistuttava</a:t>
            </a:r>
            <a:r>
              <a:rPr lang="en-US" dirty="0"/>
              <a:t> </a:t>
            </a:r>
            <a:r>
              <a:rPr lang="en-US" dirty="0" err="1"/>
              <a:t>kokoamaan</a:t>
            </a:r>
            <a:r>
              <a:rPr lang="en-US" dirty="0"/>
              <a:t> </a:t>
            </a:r>
            <a:r>
              <a:rPr lang="en-US" dirty="0" err="1"/>
              <a:t>työmuistissa</a:t>
            </a:r>
            <a:r>
              <a:rPr lang="en-US" dirty="0"/>
              <a:t> </a:t>
            </a:r>
            <a:r>
              <a:rPr lang="en-US" dirty="0" err="1"/>
              <a:t>ymmärrettäviksi</a:t>
            </a:r>
            <a:r>
              <a:rPr lang="en-US" dirty="0"/>
              <a:t> </a:t>
            </a:r>
            <a:r>
              <a:rPr lang="en-US" dirty="0" err="1"/>
              <a:t>sanoiksi</a:t>
            </a:r>
            <a:r>
              <a:rPr lang="en-US" dirty="0"/>
              <a:t> ja </a:t>
            </a:r>
            <a:r>
              <a:rPr lang="en-US" dirty="0" err="1"/>
              <a:t>lauseiksi</a:t>
            </a:r>
            <a:endParaRPr lang="en-US" dirty="0"/>
          </a:p>
          <a:p>
            <a:pPr marL="92075" indent="0">
              <a:buNone/>
            </a:pPr>
            <a:endParaRPr lang="en-US" dirty="0"/>
          </a:p>
          <a:p>
            <a:r>
              <a:rPr lang="en-US" dirty="0"/>
              <a:t>  		</a:t>
            </a:r>
            <a:r>
              <a:rPr lang="en-US" sz="2800" b="1" dirty="0" err="1"/>
              <a:t>Lukeminen</a:t>
            </a:r>
            <a:r>
              <a:rPr lang="en-US" sz="2800" b="1" dirty="0"/>
              <a:t> </a:t>
            </a:r>
            <a:r>
              <a:rPr lang="en-US" sz="2800" b="1" dirty="0" err="1"/>
              <a:t>ei</a:t>
            </a:r>
            <a:r>
              <a:rPr lang="en-US" sz="2800" b="1" dirty="0"/>
              <a:t> ole </a:t>
            </a:r>
            <a:r>
              <a:rPr lang="en-US" sz="2800" b="1" dirty="0" err="1"/>
              <a:t>aivoille</a:t>
            </a:r>
            <a:r>
              <a:rPr lang="en-US" sz="2800" b="1" dirty="0"/>
              <a:t> </a:t>
            </a:r>
            <a:r>
              <a:rPr lang="en-US" sz="2800" b="1" dirty="0" err="1"/>
              <a:t>luonnollista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16/05/2023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1703512" y="515719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6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88641"/>
            <a:ext cx="9108742" cy="66541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16/05/2023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BD4F2-7506-3F4D-8E30-2613D51CC786}"/>
              </a:ext>
            </a:extLst>
          </p:cNvPr>
          <p:cNvSpPr/>
          <p:nvPr/>
        </p:nvSpPr>
        <p:spPr>
          <a:xfrm>
            <a:off x="1524000" y="116632"/>
            <a:ext cx="914400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FEA6DF6-9546-FA4E-AC21-30D38888CBE1}"/>
              </a:ext>
            </a:extLst>
          </p:cNvPr>
          <p:cNvSpPr txBox="1">
            <a:spLocks/>
          </p:cNvSpPr>
          <p:nvPr/>
        </p:nvSpPr>
        <p:spPr bwMode="auto">
          <a:xfrm>
            <a:off x="2279577" y="283948"/>
            <a:ext cx="7416824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Gotham Narrow Bold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 algn="ctr"/>
            <a:r>
              <a:rPr lang="en-US" dirty="0" err="1"/>
              <a:t>Lukemiseen</a:t>
            </a:r>
            <a:r>
              <a:rPr lang="en-US" dirty="0"/>
              <a:t> </a:t>
            </a:r>
            <a:r>
              <a:rPr lang="en-US" dirty="0" err="1"/>
              <a:t>osallistuvia</a:t>
            </a:r>
            <a:r>
              <a:rPr lang="en-US" dirty="0"/>
              <a:t> </a:t>
            </a:r>
            <a:r>
              <a:rPr lang="en-US" dirty="0" err="1"/>
              <a:t>aivoalueita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A3F8E-735D-B64C-B95F-91D5DC5B246E}"/>
              </a:ext>
            </a:extLst>
          </p:cNvPr>
          <p:cNvSpPr txBox="1"/>
          <p:nvPr/>
        </p:nvSpPr>
        <p:spPr bwMode="auto">
          <a:xfrm>
            <a:off x="9440060" y="5059785"/>
            <a:ext cx="753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b="1" dirty="0">
                <a:solidFill>
                  <a:srgbClr val="3A75C4"/>
                </a:solidFill>
              </a:rPr>
              <a:t>Näkö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BD0C1-0F60-9248-93DA-E71184729869}"/>
              </a:ext>
            </a:extLst>
          </p:cNvPr>
          <p:cNvSpPr txBox="1"/>
          <p:nvPr/>
        </p:nvSpPr>
        <p:spPr bwMode="auto">
          <a:xfrm>
            <a:off x="2639616" y="5491968"/>
            <a:ext cx="1250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b="1" dirty="0">
                <a:solidFill>
                  <a:srgbClr val="009E60"/>
                </a:solidFill>
              </a:rPr>
              <a:t>Merkitys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528EB-C80A-8E49-9A29-865FAEAD6F7A}"/>
              </a:ext>
            </a:extLst>
          </p:cNvPr>
          <p:cNvSpPr txBox="1"/>
          <p:nvPr/>
        </p:nvSpPr>
        <p:spPr bwMode="auto">
          <a:xfrm>
            <a:off x="1703512" y="2843644"/>
            <a:ext cx="147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b="1" dirty="0">
                <a:solidFill>
                  <a:srgbClr val="FCA311"/>
                </a:solidFill>
              </a:rPr>
              <a:t>Ääntämys</a:t>
            </a:r>
          </a:p>
        </p:txBody>
      </p:sp>
    </p:spTree>
    <p:extLst>
      <p:ext uri="{BB962C8B-B14F-4D97-AF65-F5344CB8AC3E}">
        <p14:creationId xmlns:p14="http://schemas.microsoft.com/office/powerpoint/2010/main" val="2738934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76672"/>
            <a:ext cx="8058473" cy="1249544"/>
          </a:xfrm>
        </p:spPr>
        <p:txBody>
          <a:bodyPr/>
          <a:lstStyle/>
          <a:p>
            <a:pPr algn="ctr"/>
            <a:r>
              <a:rPr lang="en-US" dirty="0" err="1"/>
              <a:t>Lukemisen</a:t>
            </a:r>
            <a:r>
              <a:rPr lang="en-US" dirty="0"/>
              <a:t> </a:t>
            </a:r>
            <a:r>
              <a:rPr lang="en-US" dirty="0" err="1"/>
              <a:t>automatisoituminen</a:t>
            </a:r>
            <a:r>
              <a:rPr lang="en-US" dirty="0"/>
              <a:t> </a:t>
            </a:r>
            <a:r>
              <a:rPr lang="en-US" dirty="0" err="1"/>
              <a:t>kestää</a:t>
            </a:r>
            <a:r>
              <a:rPr lang="en-US" dirty="0"/>
              <a:t> </a:t>
            </a:r>
            <a:r>
              <a:rPr lang="en-US" dirty="0" err="1"/>
              <a:t>vuosia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1628801"/>
            <a:ext cx="4958337" cy="38877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16/05/2023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286000" y="5498648"/>
            <a:ext cx="4170040" cy="7386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AutoNum type="arabicPlain" startAt="2"/>
            </a:pPr>
            <a:r>
              <a:rPr lang="en-US" dirty="0"/>
              <a:t>   3       4         5</a:t>
            </a:r>
          </a:p>
          <a:p>
            <a:pPr algn="ctr"/>
            <a:r>
              <a:rPr lang="en-US" dirty="0" err="1"/>
              <a:t>Sanan</a:t>
            </a:r>
            <a:r>
              <a:rPr lang="en-US" dirty="0"/>
              <a:t> </a:t>
            </a:r>
            <a:r>
              <a:rPr lang="en-US" dirty="0" err="1"/>
              <a:t>kirjainmäärä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977BA-BEB6-AF4D-9108-BD6263633476}"/>
              </a:ext>
            </a:extLst>
          </p:cNvPr>
          <p:cNvSpPr txBox="1"/>
          <p:nvPr/>
        </p:nvSpPr>
        <p:spPr bwMode="auto">
          <a:xfrm rot="16200000">
            <a:off x="-710189" y="3607264"/>
            <a:ext cx="4170040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Lukemisen</a:t>
            </a:r>
            <a:r>
              <a:rPr lang="en-US" dirty="0"/>
              <a:t> </a:t>
            </a:r>
            <a:r>
              <a:rPr lang="en-US" dirty="0" err="1"/>
              <a:t>kesto</a:t>
            </a:r>
            <a:r>
              <a:rPr lang="en-US" dirty="0"/>
              <a:t> (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E4E4D-C2F7-C345-B14D-4AD7483DA238}"/>
              </a:ext>
            </a:extLst>
          </p:cNvPr>
          <p:cNvSpPr txBox="1"/>
          <p:nvPr/>
        </p:nvSpPr>
        <p:spPr bwMode="auto">
          <a:xfrm>
            <a:off x="6600056" y="2474312"/>
            <a:ext cx="4170040" cy="7386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Ekaluokkalaiset</a:t>
            </a:r>
            <a:endParaRPr lang="en-US" dirty="0"/>
          </a:p>
          <a:p>
            <a:r>
              <a:rPr lang="en-US" dirty="0" err="1"/>
              <a:t>Henkilöt</a:t>
            </a:r>
            <a:r>
              <a:rPr lang="en-US" dirty="0"/>
              <a:t>, </a:t>
            </a:r>
            <a:r>
              <a:rPr lang="en-US" dirty="0" err="1"/>
              <a:t>joilla</a:t>
            </a:r>
            <a:r>
              <a:rPr lang="en-US" dirty="0"/>
              <a:t> </a:t>
            </a:r>
            <a:r>
              <a:rPr lang="en-US" dirty="0" err="1"/>
              <a:t>lukivaikeus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D85EF-E5AE-314C-8BBF-DCAD10E0C899}"/>
              </a:ext>
            </a:extLst>
          </p:cNvPr>
          <p:cNvSpPr txBox="1"/>
          <p:nvPr/>
        </p:nvSpPr>
        <p:spPr bwMode="auto">
          <a:xfrm>
            <a:off x="6600056" y="4077072"/>
            <a:ext cx="4170040" cy="7386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Tokaluokkalaiset</a:t>
            </a:r>
            <a:endParaRPr lang="en-US" dirty="0"/>
          </a:p>
          <a:p>
            <a:r>
              <a:rPr lang="en-US" dirty="0" err="1"/>
              <a:t>Kolmasluokkalaiset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353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Dysleksia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lukivaikeus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129" y="1942240"/>
            <a:ext cx="5143983" cy="3888432"/>
          </a:xfrm>
        </p:spPr>
        <p:txBody>
          <a:bodyPr/>
          <a:lstStyle/>
          <a:p>
            <a:r>
              <a:rPr lang="en-US" dirty="0" err="1"/>
              <a:t>Lukemaan</a:t>
            </a:r>
            <a:r>
              <a:rPr lang="en-US" dirty="0"/>
              <a:t> </a:t>
            </a:r>
            <a:r>
              <a:rPr lang="en-US" dirty="0" err="1"/>
              <a:t>oppiminen</a:t>
            </a:r>
            <a:r>
              <a:rPr lang="en-US" dirty="0"/>
              <a:t> </a:t>
            </a:r>
            <a:r>
              <a:rPr lang="en-US" dirty="0" err="1"/>
              <a:t>vaatii</a:t>
            </a:r>
            <a:endParaRPr lang="en-US" dirty="0"/>
          </a:p>
          <a:p>
            <a:pPr lvl="1"/>
            <a:r>
              <a:rPr lang="en-US" dirty="0" err="1"/>
              <a:t>Hyvää</a:t>
            </a:r>
            <a:r>
              <a:rPr lang="en-US" dirty="0"/>
              <a:t> </a:t>
            </a:r>
            <a:r>
              <a:rPr lang="en-US" dirty="0" err="1"/>
              <a:t>älykkyystasoa</a:t>
            </a:r>
            <a:endParaRPr lang="en-US" dirty="0"/>
          </a:p>
          <a:p>
            <a:pPr lvl="1"/>
            <a:r>
              <a:rPr lang="en-US" dirty="0" err="1"/>
              <a:t>Hyviä</a:t>
            </a:r>
            <a:r>
              <a:rPr lang="en-US" dirty="0"/>
              <a:t> </a:t>
            </a:r>
            <a:r>
              <a:rPr lang="en-US" dirty="0" err="1"/>
              <a:t>tarkkaavaisuustaitoja</a:t>
            </a:r>
            <a:endParaRPr lang="en-US" dirty="0"/>
          </a:p>
          <a:p>
            <a:pPr lvl="1"/>
            <a:r>
              <a:rPr lang="en-US" dirty="0" err="1"/>
              <a:t>Kiinnostusta</a:t>
            </a:r>
            <a:r>
              <a:rPr lang="en-US" dirty="0"/>
              <a:t> ja </a:t>
            </a:r>
            <a:r>
              <a:rPr lang="en-US" dirty="0" err="1"/>
              <a:t>innostusta</a:t>
            </a:r>
            <a:r>
              <a:rPr lang="en-US" dirty="0"/>
              <a:t> </a:t>
            </a:r>
            <a:r>
              <a:rPr lang="en-US" dirty="0" err="1"/>
              <a:t>lukemaan</a:t>
            </a:r>
            <a:r>
              <a:rPr lang="en-US" dirty="0"/>
              <a:t> </a:t>
            </a:r>
            <a:r>
              <a:rPr lang="en-US" dirty="0" err="1"/>
              <a:t>oppimiseen</a:t>
            </a:r>
            <a:endParaRPr lang="en-US" dirty="0"/>
          </a:p>
          <a:p>
            <a:pPr lvl="1"/>
            <a:r>
              <a:rPr lang="en-US" i="1" dirty="0" err="1"/>
              <a:t>Toimivan</a:t>
            </a:r>
            <a:r>
              <a:rPr lang="en-US" i="1" dirty="0"/>
              <a:t> visual word form </a:t>
            </a:r>
            <a:r>
              <a:rPr lang="en-US" i="1" dirty="0" err="1"/>
              <a:t>arean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Tarkan</a:t>
            </a:r>
            <a:r>
              <a:rPr lang="en-US" i="1" dirty="0"/>
              <a:t> </a:t>
            </a:r>
            <a:r>
              <a:rPr lang="en-US" i="1" dirty="0" err="1"/>
              <a:t>kuulojärjestelmän</a:t>
            </a:r>
            <a:endParaRPr lang="en-US" i="1" dirty="0"/>
          </a:p>
          <a:p>
            <a:pPr lvl="1"/>
            <a:r>
              <a:rPr lang="en-US" i="1" dirty="0" err="1"/>
              <a:t>Hyvän</a:t>
            </a:r>
            <a:r>
              <a:rPr lang="en-US" i="1" dirty="0"/>
              <a:t> </a:t>
            </a:r>
            <a:r>
              <a:rPr lang="en-US" i="1" dirty="0" err="1"/>
              <a:t>kyvyn</a:t>
            </a:r>
            <a:r>
              <a:rPr lang="en-US" i="1" dirty="0"/>
              <a:t> </a:t>
            </a:r>
            <a:r>
              <a:rPr lang="en-US" i="1" dirty="0" err="1"/>
              <a:t>siirrellä</a:t>
            </a:r>
            <a:r>
              <a:rPr lang="en-US" i="1" dirty="0"/>
              <a:t> </a:t>
            </a:r>
            <a:r>
              <a:rPr lang="en-US" i="1" dirty="0" err="1"/>
              <a:t>silmiä</a:t>
            </a:r>
            <a:r>
              <a:rPr lang="en-US" i="1" dirty="0"/>
              <a:t> </a:t>
            </a:r>
            <a:r>
              <a:rPr lang="en-US" i="1" dirty="0" err="1"/>
              <a:t>tarkkaavuuden</a:t>
            </a:r>
            <a:r>
              <a:rPr lang="en-US" i="1" dirty="0"/>
              <a:t> </a:t>
            </a:r>
            <a:r>
              <a:rPr lang="en-US" i="1" dirty="0" err="1"/>
              <a:t>ohjaamana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16/05/2023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7" name="Double Brace 6">
            <a:extLst>
              <a:ext uri="{FF2B5EF4-FFF2-40B4-BE49-F238E27FC236}">
                <a16:creationId xmlns:a16="http://schemas.microsoft.com/office/drawing/2014/main" id="{3003C41D-9D8A-6D47-8110-0802C544DBDC}"/>
              </a:ext>
            </a:extLst>
          </p:cNvPr>
          <p:cNvSpPr/>
          <p:nvPr/>
        </p:nvSpPr>
        <p:spPr>
          <a:xfrm>
            <a:off x="1960129" y="2420888"/>
            <a:ext cx="5143983" cy="1368152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559B11BB-3852-0F4F-9B8B-0C4A1BBB9F5A}"/>
              </a:ext>
            </a:extLst>
          </p:cNvPr>
          <p:cNvSpPr/>
          <p:nvPr/>
        </p:nvSpPr>
        <p:spPr>
          <a:xfrm>
            <a:off x="1624017" y="3789040"/>
            <a:ext cx="5143983" cy="1368152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87D30-6576-4046-A2BB-9D10CE0A7E67}"/>
              </a:ext>
            </a:extLst>
          </p:cNvPr>
          <p:cNvSpPr/>
          <p:nvPr/>
        </p:nvSpPr>
        <p:spPr>
          <a:xfrm>
            <a:off x="911424" y="2348880"/>
            <a:ext cx="1368152" cy="316835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9DC4-5E52-A247-9618-CF3D91A3726B}"/>
              </a:ext>
            </a:extLst>
          </p:cNvPr>
          <p:cNvSpPr txBox="1"/>
          <p:nvPr/>
        </p:nvSpPr>
        <p:spPr bwMode="auto">
          <a:xfrm>
            <a:off x="7536160" y="2981454"/>
            <a:ext cx="2843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Ei liity lukivaikeuteen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70C99-A0A0-C64F-B252-2D2497BA4576}"/>
              </a:ext>
            </a:extLst>
          </p:cNvPr>
          <p:cNvSpPr txBox="1"/>
          <p:nvPr/>
        </p:nvSpPr>
        <p:spPr bwMode="auto">
          <a:xfrm>
            <a:off x="6960096" y="4077072"/>
            <a:ext cx="37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FI" dirty="0"/>
              <a:t>Yksi tai monta näistä on läsnä lukivaikeudessa</a:t>
            </a:r>
          </a:p>
        </p:txBody>
      </p:sp>
    </p:spTree>
    <p:extLst>
      <p:ext uri="{BB962C8B-B14F-4D97-AF65-F5344CB8AC3E}">
        <p14:creationId xmlns:p14="http://schemas.microsoft.com/office/powerpoint/2010/main" val="171179195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tiedekunta_Käyttäytymistieteellinen_widescreen_15112016.potx" id="{8FED5C00-25B4-4E95-B49D-B1DF30BE9DC9}" vid="{33783322-2816-4300-9F7E-32913E845D0A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HY_template_Arial_tiedekunta_Kasvatustieteellinen_widescreen_13122016</Template>
  <TotalTime>0</TotalTime>
  <Words>740</Words>
  <Application>Microsoft Macintosh PowerPoint</Application>
  <PresentationFormat>Widescreen</PresentationFormat>
  <Paragraphs>154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Gotham Narrow Bold</vt:lpstr>
      <vt:lpstr>Gotham Narrow Book</vt:lpstr>
      <vt:lpstr>Gotham-Bold</vt:lpstr>
      <vt:lpstr>HY_2016</vt:lpstr>
      <vt:lpstr>Lukevat aivot  - neurotieteen näkökulmia kirjastolaisille</vt:lpstr>
      <vt:lpstr>Aivotutkimus-menetelmiä ei ole suunniteltu lukemisen tutkimiseen</vt:lpstr>
      <vt:lpstr>PowerPoint Presentation</vt:lpstr>
      <vt:lpstr>PowerPoint Presentation</vt:lpstr>
      <vt:lpstr>PowerPoint Presentation</vt:lpstr>
      <vt:lpstr>Mitä lukeminen on aivojen näkökulmasta?</vt:lpstr>
      <vt:lpstr>PowerPoint Presentation</vt:lpstr>
      <vt:lpstr>Lukemisen automatisoituminen kestää vuosia</vt:lpstr>
      <vt:lpstr>Dysleksia eli lukivaikeus</vt:lpstr>
      <vt:lpstr>PowerPoint Presentation</vt:lpstr>
      <vt:lpstr>Onko lukivaikeus “supervoima”?</vt:lpstr>
      <vt:lpstr>Lukeminen ei ole aivoille luonnollista, vaan sujuva lukeminen vaatii vuosien harjoittelua</vt:lpstr>
      <vt:lpstr>Autonomisen hermoston toiminnan mittaaminen</vt:lpstr>
      <vt:lpstr>PowerPoint Presentation</vt:lpstr>
      <vt:lpstr>Lukurauhaa</vt:lpstr>
      <vt:lpstr>Miksi luemme? Uteliaisuus ihmisen oppimisen käynnistäjänä</vt:lpstr>
      <vt:lpstr>Voiko lukeminen olla rentoutumiskeino?</vt:lpstr>
      <vt:lpstr>Miten lukurauha luodaan?</vt:lpstr>
      <vt:lpstr>Lukurauha voi olla hyvä työkalu moneen pulmaan</vt:lpstr>
      <vt:lpstr>Hyvä keskittymiskyky venyy moniin tilanteisiin</vt:lpstr>
      <vt:lpstr>Lukeminen kannattaa aina – vai kannattaako?</vt:lpstr>
      <vt:lpstr>Lukuvinkit</vt:lpstr>
      <vt:lpstr>Lukevat aivot  joutuvat töihin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2019-08-09T11:11:41Z</dcterms:created>
  <dcterms:modified xsi:type="dcterms:W3CDTF">2023-05-17T05:53:59Z</dcterms:modified>
</cp:coreProperties>
</file>