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6" r:id="rId3"/>
    <p:sldId id="303" r:id="rId4"/>
    <p:sldId id="306" r:id="rId5"/>
    <p:sldId id="305" r:id="rId6"/>
    <p:sldId id="307" r:id="rId7"/>
    <p:sldId id="308" r:id="rId8"/>
    <p:sldId id="304" r:id="rId9"/>
    <p:sldId id="300" r:id="rId10"/>
    <p:sldId id="258" r:id="rId11"/>
    <p:sldId id="263" r:id="rId12"/>
    <p:sldId id="309" r:id="rId13"/>
    <p:sldId id="298" r:id="rId14"/>
    <p:sldId id="295" r:id="rId15"/>
    <p:sldId id="310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686"/>
    <a:srgbClr val="D5EFE5"/>
    <a:srgbClr val="DDEFF0"/>
    <a:srgbClr val="C7EFE2"/>
    <a:srgbClr val="BAF0DE"/>
    <a:srgbClr val="84E4C4"/>
    <a:srgbClr val="C70980"/>
    <a:srgbClr val="C50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847" autoAdjust="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94B27B-99FA-127C-4505-D40EC11C5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B052CE-0C09-2CBF-B21A-73A07469C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289C8A-0CC8-4150-7359-006C54AD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D157-D7ED-40E4-8510-20EF56B4594F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B10505-8628-F252-E8A0-FBF03B8E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B10996-1C95-810E-F50E-EC49A739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DB9-A105-4796-8D5D-1D52A43180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361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19EFF6-7C7E-2019-5102-AC56AB1B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9F19AA3-C259-B0F6-04C4-C93AB21BC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3C9F4C-1DD0-30B9-96BC-5C6E3C47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D157-D7ED-40E4-8510-20EF56B4594F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31863A-1FD7-1E29-2D7E-B4CE5624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DFCCE4-F28E-092F-DFD9-EEF4DB44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DB9-A105-4796-8D5D-1D52A43180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84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B4CB299-1154-2C76-56D4-D0100DE84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AF9234C-F202-C376-DAC4-184040979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A284ED-317C-5BE8-670E-067D83C1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D157-D7ED-40E4-8510-20EF56B4594F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69C716-4128-2980-6607-62AE105E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D3451C-540A-1137-DAA9-52E64E20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DB9-A105-4796-8D5D-1D52A43180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62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52E448-A981-D558-9EA6-E633F106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2A3BCA-7E9D-1568-28AF-D9185C40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73636F-2715-1F1B-FC31-D2FAA4D48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D157-D7ED-40E4-8510-20EF56B4594F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33E745-717C-6C61-D06C-4A567A9A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30AFA4-ECDA-DC4C-7183-06C26925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DB9-A105-4796-8D5D-1D52A43180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69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7ACCDA-9999-2FE9-8A53-BA9C06CB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42D4E6-E972-0C84-FD38-BF9386287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E4F73C-04AB-DAE5-54DB-A099513C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D157-D7ED-40E4-8510-20EF56B4594F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B8DC82-2E99-CA9D-7B33-57B800E2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3A9BE4-34E3-9844-1363-AB471AD8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DB9-A105-4796-8D5D-1D52A43180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501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FA0600-475A-CFC2-8F4C-DBC9E4A5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4EF346-C9B7-06C8-B2C1-651C05888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3E3E9C8-4A8B-8CED-EA69-38FEC3C3A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899EF1-4B60-2876-1D8B-8F661DE5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D157-D7ED-40E4-8510-20EF56B4594F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29556C9-3F89-42EA-50C1-174CA8D8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C5BF6B0-B426-9805-9FAC-33B2F03C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DB9-A105-4796-8D5D-1D52A43180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964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41527A-B660-409B-403D-BC21AC64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30694C0-F8A7-54FF-1F77-F50C58F64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BB343C-0D20-3477-4F3D-88AF7FF74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116F2CD-3BFD-A217-5EF8-0F37606CB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05A7D54-6AB4-4400-EB18-67184963C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E939E04-D004-4EF8-341C-D9C36099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D157-D7ED-40E4-8510-20EF56B4594F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077104D-0970-DCA8-8812-E116D0B5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D0E1DC6-6F69-2D2D-BD7D-9DB9C7A0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DB9-A105-4796-8D5D-1D52A43180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469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AA7F03-4E91-0B2E-DA9A-87AC224EF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DBD9DB-0A69-847C-F5BF-74371586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D157-D7ED-40E4-8510-20EF56B4594F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75048EA-4435-5CF3-BFC8-4068FE82F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BC45028-1E70-2C89-7C8F-F8170477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DB9-A105-4796-8D5D-1D52A43180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5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10821BE-2E89-FD94-CE6E-6931AFF2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D157-D7ED-40E4-8510-20EF56B4594F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2E075-AFE7-20B2-55F3-5FC1A61E2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1D6CFB5-BD75-A340-305D-CA2399B5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DB9-A105-4796-8D5D-1D52A43180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00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407E89-343B-AA6A-20A6-FAF40AD2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D7A09B-8C1A-1D05-0271-FB7C8E0AB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F40F5D8-026A-105E-D0FB-90CE46EED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0ED6C79-783E-D811-A0D9-FDC5C4A08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D157-D7ED-40E4-8510-20EF56B4594F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3A67BB-B6F2-5B32-6D7E-3469F3C60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46A0F26-59A9-62EE-1225-D479736F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DB9-A105-4796-8D5D-1D52A43180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895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968CF8-1199-FA97-FAC4-84DDBCA5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BF18175-4CF2-610C-08D3-22F0A181A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0EBDC35-E3BE-E30F-42CB-A665CE9C5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65E78AB-21E4-395E-A62A-C1FC48E7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D157-D7ED-40E4-8510-20EF56B4594F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6CED97-5E86-3F09-08A7-BF60B819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5631083-1413-5A05-64FF-714ACCB8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EDB9-A105-4796-8D5D-1D52A43180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903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28358C0-09AE-0D05-D51B-E2EEAD68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A99CB1-52EA-3A84-C6C8-33B78F68F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73631F-C957-32F8-4B24-BACEC73C0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8D157-D7ED-40E4-8510-20EF56B4594F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5AB1BA-CC9D-0C8F-4818-F1725F811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4286E10-ACD0-C4C2-7F63-078A9C322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EDB9-A105-4796-8D5D-1D52A43180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29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mi.jakko@lukukeskus.f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elapselle.f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mmi.jakko@lukukeskus.f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ikkuna, rakennus, sisä&#10;&#10;Kuvaus luotu automaattisesti">
            <a:extLst>
              <a:ext uri="{FF2B5EF4-FFF2-40B4-BE49-F238E27FC236}">
                <a16:creationId xmlns:a16="http://schemas.microsoft.com/office/drawing/2014/main" id="{288F75EA-1AF3-4735-BB4D-BCFFABB1A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>
            <a:off x="0" y="8863"/>
            <a:ext cx="12192000" cy="68580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87DFEF55-2688-418F-A13F-713E0A591B91}"/>
              </a:ext>
            </a:extLst>
          </p:cNvPr>
          <p:cNvSpPr/>
          <p:nvPr/>
        </p:nvSpPr>
        <p:spPr>
          <a:xfrm>
            <a:off x="1856509" y="854138"/>
            <a:ext cx="8469746" cy="2535604"/>
          </a:xfrm>
          <a:prstGeom prst="rect">
            <a:avLst/>
          </a:prstGeom>
          <a:solidFill>
            <a:srgbClr val="28B68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46C9E7-BBC1-45C9-8335-9EFAEE6CE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127" y="626225"/>
            <a:ext cx="9144000" cy="2387600"/>
          </a:xfrm>
        </p:spPr>
        <p:txBody>
          <a:bodyPr/>
          <a:lstStyle/>
          <a:p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Aikuisten lukutaitoon kannattaa panostaa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3358643E-E9D5-9A21-E28F-1C28F3891CF6}"/>
              </a:ext>
            </a:extLst>
          </p:cNvPr>
          <p:cNvSpPr txBox="1">
            <a:spLocks/>
          </p:cNvSpPr>
          <p:nvPr/>
        </p:nvSpPr>
        <p:spPr>
          <a:xfrm>
            <a:off x="184578" y="5387738"/>
            <a:ext cx="4536712" cy="1328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Emmi Jäkkö</a:t>
            </a:r>
            <a:br>
              <a:rPr lang="fi-FI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</a:br>
            <a:r>
              <a:rPr lang="fi-FI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Toiminnanjohtaja, Lukukeskus-</a:t>
            </a:r>
            <a:r>
              <a:rPr lang="fi-FI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Läscentrum</a:t>
            </a:r>
            <a:r>
              <a:rPr lang="fi-FI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 </a:t>
            </a:r>
          </a:p>
          <a:p>
            <a:pPr algn="l"/>
            <a:r>
              <a:rPr lang="fi-FI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Puh. 050 563 8998, </a:t>
            </a:r>
            <a:r>
              <a:rPr lang="fi-FI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  <a:hlinkClick r:id="rId3"/>
              </a:rPr>
              <a:t>emmi.jakko@lukukeskus.fi</a:t>
            </a:r>
            <a:r>
              <a:rPr lang="fi-FI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 </a:t>
            </a:r>
            <a:br>
              <a:rPr lang="fi-FI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</a:br>
            <a:r>
              <a:rPr lang="fi-FI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Twitter, LinkedIn @emmijakko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5419E3E-2F62-AB0D-8FF2-04CBD11F93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28932" y="5619410"/>
            <a:ext cx="42862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7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, ikkuna, rakennus, sisä&#10;&#10;Kuvaus luotu automaattisesti">
            <a:extLst>
              <a:ext uri="{FF2B5EF4-FFF2-40B4-BE49-F238E27FC236}">
                <a16:creationId xmlns:a16="http://schemas.microsoft.com/office/drawing/2014/main" id="{CE43A21A-777D-AF76-D5C1-91FB69A9A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>
            <a:off x="0" y="8863"/>
            <a:ext cx="12192000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85261B66-ACD9-7D8E-EC77-1CB15A9E4A56}"/>
              </a:ext>
            </a:extLst>
          </p:cNvPr>
          <p:cNvSpPr/>
          <p:nvPr/>
        </p:nvSpPr>
        <p:spPr>
          <a:xfrm>
            <a:off x="624002" y="375076"/>
            <a:ext cx="10923944" cy="6242491"/>
          </a:xfrm>
          <a:prstGeom prst="rect">
            <a:avLst/>
          </a:prstGeom>
          <a:solidFill>
            <a:srgbClr val="28B68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951CD7-2366-2A24-921D-8AAFD21F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766"/>
            <a:ext cx="10515600" cy="1038802"/>
          </a:xfrm>
        </p:spPr>
        <p:txBody>
          <a:bodyPr/>
          <a:lstStyle/>
          <a:p>
            <a:r>
              <a:rPr lang="fi-FI" dirty="0"/>
              <a:t>Kirjastojen tuki monikielisille perheille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599103B-4979-FA21-32B7-5F3DBA487169}"/>
              </a:ext>
            </a:extLst>
          </p:cNvPr>
          <p:cNvSpPr txBox="1"/>
          <p:nvPr/>
        </p:nvSpPr>
        <p:spPr>
          <a:xfrm>
            <a:off x="8072582" y="456276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AC2D18A-B2FC-CFB7-18FB-589AA3686938}"/>
              </a:ext>
            </a:extLst>
          </p:cNvPr>
          <p:cNvSpPr txBox="1"/>
          <p:nvPr/>
        </p:nvSpPr>
        <p:spPr>
          <a:xfrm>
            <a:off x="838200" y="1302131"/>
            <a:ext cx="1101028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 </a:t>
            </a:r>
            <a:endParaRPr lang="fi-FI" sz="1400" dirty="0"/>
          </a:p>
          <a:p>
            <a:r>
              <a:rPr lang="fi-FI" sz="2000" b="1" dirty="0">
                <a:solidFill>
                  <a:schemeClr val="bg1"/>
                </a:solidFill>
              </a:rPr>
              <a:t>98% </a:t>
            </a:r>
            <a:r>
              <a:rPr lang="fi-FI" sz="2000" dirty="0"/>
              <a:t>kertoo monikielisten lasten kotikielen tukemisen olevan huomioitu kirjastossa siten, että </a:t>
            </a:r>
            <a:br>
              <a:rPr lang="fi-FI" sz="2000" dirty="0"/>
            </a:br>
            <a:r>
              <a:rPr lang="fi-FI" sz="2000" dirty="0"/>
              <a:t>lastenkirjoja on saatavilla eri kielillä. Vain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b="1" dirty="0">
                <a:solidFill>
                  <a:schemeClr val="bg1"/>
                </a:solidFill>
              </a:rPr>
              <a:t>1% </a:t>
            </a:r>
            <a:r>
              <a:rPr lang="fi-FI" sz="2000" dirty="0"/>
              <a:t>arvioi ettei asiaa ole huomioitu mitenkään. </a:t>
            </a:r>
          </a:p>
          <a:p>
            <a:endParaRPr lang="fi-FI" sz="2000" dirty="0"/>
          </a:p>
          <a:p>
            <a:r>
              <a:rPr lang="fi-FI" sz="2000" b="1" dirty="0">
                <a:solidFill>
                  <a:schemeClr val="bg1"/>
                </a:solidFill>
              </a:rPr>
              <a:t>50% </a:t>
            </a:r>
            <a:r>
              <a:rPr lang="fi-FI" sz="2000" dirty="0"/>
              <a:t>vastaajista arvioi ajan ja henkilökunnan riittävyyden vaikuttavan kirjastossaan monikielisten </a:t>
            </a:r>
            <a:br>
              <a:rPr lang="fi-FI" sz="2000" dirty="0"/>
            </a:br>
            <a:r>
              <a:rPr lang="fi-FI" sz="2000" dirty="0"/>
              <a:t>lasten lukemisen ja kielellisen vuorovaikutuksen tukemiseen. </a:t>
            </a:r>
            <a:br>
              <a:rPr lang="fi-FI" sz="2000" dirty="0"/>
            </a:br>
            <a:r>
              <a:rPr lang="fi-FI" sz="2000" b="1" dirty="0">
                <a:solidFill>
                  <a:schemeClr val="bg1"/>
                </a:solidFill>
              </a:rPr>
              <a:t>48%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/>
              <a:t>arvioi henkilökunnan kielitaidon vaikuttavan asiaan. </a:t>
            </a:r>
          </a:p>
          <a:p>
            <a:endParaRPr lang="fi-FI" sz="1600" dirty="0"/>
          </a:p>
          <a:p>
            <a:r>
              <a:rPr lang="fi-FI" sz="2000" b="1" dirty="0">
                <a:solidFill>
                  <a:schemeClr val="bg1"/>
                </a:solidFill>
              </a:rPr>
              <a:t>90%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/>
              <a:t>vastaajista kertoo heidän kirjastossaan olevan kirjoja lasten omilla äidinkielillä.</a:t>
            </a:r>
          </a:p>
          <a:p>
            <a:endParaRPr lang="fi-FI" sz="2000" dirty="0"/>
          </a:p>
          <a:p>
            <a:r>
              <a:rPr lang="fi-FI" sz="2000" b="1" dirty="0">
                <a:solidFill>
                  <a:schemeClr val="bg1"/>
                </a:solidFill>
              </a:rPr>
              <a:t>76% </a:t>
            </a:r>
            <a:r>
              <a:rPr lang="fi-FI" sz="2000" dirty="0"/>
              <a:t>toivoisi kirjastoonsa tietoa lukemisesta </a:t>
            </a:r>
            <a:r>
              <a:rPr lang="fi-FI" sz="2000" dirty="0" err="1"/>
              <a:t>maahanmuuttaneille</a:t>
            </a:r>
            <a:r>
              <a:rPr lang="fi-FI" sz="2000" dirty="0"/>
              <a:t> vanhemmille ja hyviä ohjeita.</a:t>
            </a:r>
          </a:p>
          <a:p>
            <a:r>
              <a:rPr lang="fi-FI" sz="2000" b="1" dirty="0">
                <a:solidFill>
                  <a:schemeClr val="bg1"/>
                </a:solidFill>
              </a:rPr>
              <a:t>74% </a:t>
            </a:r>
            <a:r>
              <a:rPr lang="fi-FI" sz="2000" dirty="0"/>
              <a:t>kaipaisi tietoa kirjaston ammattilaisille keinoista tukea monikielisyyttä. </a:t>
            </a:r>
          </a:p>
          <a:p>
            <a:endParaRPr lang="fi-FI" sz="2000" dirty="0"/>
          </a:p>
          <a:p>
            <a:r>
              <a:rPr lang="fi-FI" sz="2000" b="1" dirty="0">
                <a:solidFill>
                  <a:schemeClr val="bg1"/>
                </a:solidFill>
              </a:rPr>
              <a:t>64% </a:t>
            </a:r>
            <a:r>
              <a:rPr lang="fi-FI" sz="2000" dirty="0"/>
              <a:t>vastaajista tuntee alueellansa toimivia vieraskielisten järjestöjä tai yhteisöä. </a:t>
            </a:r>
          </a:p>
          <a:p>
            <a:endParaRPr lang="fi-FI" sz="2000" dirty="0"/>
          </a:p>
          <a:p>
            <a:r>
              <a:rPr lang="fi-FI" sz="2000" b="1" dirty="0">
                <a:solidFill>
                  <a:schemeClr val="bg1"/>
                </a:solidFill>
              </a:rPr>
              <a:t>99% </a:t>
            </a:r>
            <a:r>
              <a:rPr lang="fi-FI" sz="2000" dirty="0"/>
              <a:t>kertoo kirjastonsa tarjoavan palveluita päiväkodeille.</a:t>
            </a:r>
          </a:p>
          <a:p>
            <a:r>
              <a:rPr lang="fi-FI" sz="2000" b="1" dirty="0">
                <a:solidFill>
                  <a:schemeClr val="bg1"/>
                </a:solidFill>
              </a:rPr>
              <a:t>99%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/>
              <a:t>vastaajista kertoo päiväkotien käyttävän jotain kirjastopalveluita. </a:t>
            </a:r>
          </a:p>
        </p:txBody>
      </p:sp>
    </p:spTree>
    <p:extLst>
      <p:ext uri="{BB962C8B-B14F-4D97-AF65-F5344CB8AC3E}">
        <p14:creationId xmlns:p14="http://schemas.microsoft.com/office/powerpoint/2010/main" val="124813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CD232F0-8AF4-00FA-C370-AEAB4439B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3" r="16663"/>
          <a:stretch/>
        </p:blipFill>
        <p:spPr bwMode="auto">
          <a:xfrm>
            <a:off x="779318" y="2222681"/>
            <a:ext cx="5084275" cy="439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0951CD7-2366-2A24-921D-8AAFD21F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802"/>
          </a:xfrm>
        </p:spPr>
        <p:txBody>
          <a:bodyPr/>
          <a:lstStyle/>
          <a:p>
            <a:r>
              <a:rPr lang="fi-FI" dirty="0"/>
              <a:t>Kirjastojen toiveet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599103B-4979-FA21-32B7-5F3DBA487169}"/>
              </a:ext>
            </a:extLst>
          </p:cNvPr>
          <p:cNvSpPr txBox="1"/>
          <p:nvPr/>
        </p:nvSpPr>
        <p:spPr>
          <a:xfrm>
            <a:off x="8072582" y="456276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pic>
        <p:nvPicPr>
          <p:cNvPr id="3" name="Kuva 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FCE3FCC-7677-EBE8-0CF4-0990A3B328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283" y="301625"/>
            <a:ext cx="1721202" cy="3088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B2F653E-4393-5CB4-9E3D-A125B34160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76000"/>
                    </a14:imgEffect>
                  </a14:imgLayer>
                </a14:imgProps>
              </a:ext>
            </a:extLst>
          </a:blip>
          <a:srcRect t="3157" r="1304" b="15332"/>
          <a:stretch/>
        </p:blipFill>
        <p:spPr>
          <a:xfrm>
            <a:off x="77053" y="1308100"/>
            <a:ext cx="12114948" cy="554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4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ikkuna, rakennus, sisä&#10;&#10;Kuvaus luotu automaattisesti">
            <a:extLst>
              <a:ext uri="{FF2B5EF4-FFF2-40B4-BE49-F238E27FC236}">
                <a16:creationId xmlns:a16="http://schemas.microsoft.com/office/drawing/2014/main" id="{288F75EA-1AF3-4735-BB4D-BCFFABB1A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>
            <a:off x="0" y="8863"/>
            <a:ext cx="12192000" cy="68580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87DFEF55-2688-418F-A13F-713E0A591B91}"/>
              </a:ext>
            </a:extLst>
          </p:cNvPr>
          <p:cNvSpPr/>
          <p:nvPr/>
        </p:nvSpPr>
        <p:spPr>
          <a:xfrm>
            <a:off x="624002" y="375076"/>
            <a:ext cx="10923944" cy="5686425"/>
          </a:xfrm>
          <a:prstGeom prst="rect">
            <a:avLst/>
          </a:prstGeom>
          <a:solidFill>
            <a:srgbClr val="28B68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46C9E7-BBC1-45C9-8335-9EFAEE6CE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312" y="774851"/>
            <a:ext cx="10239375" cy="983522"/>
          </a:xfrm>
        </p:spPr>
        <p:txBody>
          <a:bodyPr>
            <a:noAutofit/>
          </a:bodyPr>
          <a:lstStyle/>
          <a:p>
            <a:pPr algn="l"/>
            <a:r>
              <a:rPr lang="fi-FI" sz="4000" b="1" dirty="0">
                <a:effectLst/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Monikieliset perheet toivovat yhteistyötä kirjaston kanssa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FDC9D90-3CEA-4B04-8173-209020F67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312" y="1786673"/>
            <a:ext cx="10239375" cy="3855027"/>
          </a:xfrm>
        </p:spPr>
        <p:txBody>
          <a:bodyPr>
            <a:noAutofit/>
          </a:bodyPr>
          <a:lstStyle/>
          <a:p>
            <a:pPr algn="l"/>
            <a:r>
              <a:rPr lang="fi-FI" sz="2000" b="1" i="0" dirty="0">
                <a:solidFill>
                  <a:srgbClr val="3A3A3A"/>
                </a:solidFill>
                <a:effectLst/>
                <a:latin typeface="proxima-nova"/>
              </a:rPr>
              <a:t>Perheet käyttävät kirjastojen palveluita vaihtelevasti sekä paikkakuntakohtaisesti että </a:t>
            </a:r>
            <a:br>
              <a:rPr lang="fi-FI" sz="2000" b="1" i="0" dirty="0">
                <a:solidFill>
                  <a:srgbClr val="3A3A3A"/>
                </a:solidFill>
                <a:effectLst/>
                <a:latin typeface="proxima-nova"/>
              </a:rPr>
            </a:br>
            <a:r>
              <a:rPr lang="fi-FI" sz="2000" b="1" i="0" dirty="0">
                <a:solidFill>
                  <a:srgbClr val="3A3A3A"/>
                </a:solidFill>
                <a:effectLst/>
                <a:latin typeface="proxima-nova"/>
              </a:rPr>
              <a:t>kieli- ja kulttuuriryhmittäin. </a:t>
            </a:r>
          </a:p>
          <a:p>
            <a:pPr algn="l"/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Suurin osa arabiankielisistä ja somalinkielisistä vanhemmista ei käytä kirjaston palveluita lainkaan, </a:t>
            </a:r>
            <a:b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</a:b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mutta osa heidän lapsistaan käyttää. </a:t>
            </a:r>
          </a:p>
          <a:p>
            <a:pPr algn="l"/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Kirjaston käyttämättömyyteen vaikuttavat tiedon puute ja vähäinen suomen kielen taito. He kaipaavat neuvoja esimerkiksi kirjaston valikoimaan ja digitaalisiin palveluihin liittyen.</a:t>
            </a:r>
          </a:p>
          <a:p>
            <a:pPr algn="l"/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Arabiankieliset toivovat lisää lasten ja aikuisten kirjoja arabiaksi sekä kirjastoon liittyvää tiedottamista ja markkinointia. Erään haastatellun mukaan arabiankielisen kirjallisuuden valikoima on vanhentunutta. </a:t>
            </a:r>
          </a:p>
          <a:p>
            <a:pPr algn="l"/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Somalinkielisten mukaan tottumattomuus lukea ja käyttää kirjastoa estävät kirjaston palveluiden käytön. Somalinkieliset vanhemmat toivovat somalinkielisiä lastenkirjoja. </a:t>
            </a:r>
          </a:p>
          <a:p>
            <a:pPr algn="l"/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Venäjänkieliset vanhemmat pitävät kirjaston palveluita hyvinä, sillä vuorovaikutus toimii heidän mukaansa myös ilman henkilökunnan venäjän kielen osaamista, ja he ovat tyytyväisiä venäjänkielisen kirjallisuuden valikoimaan</a:t>
            </a:r>
          </a:p>
          <a:p>
            <a:pPr algn="l"/>
            <a:endParaRPr lang="fi-FI" sz="1800" b="0" i="0" dirty="0">
              <a:solidFill>
                <a:srgbClr val="3A3A3A"/>
              </a:solidFill>
              <a:effectLst/>
              <a:latin typeface="proxima-nova"/>
            </a:endParaRPr>
          </a:p>
          <a:p>
            <a:pPr algn="l"/>
            <a:endParaRPr lang="fi-FI" sz="1800" b="0" i="0" dirty="0">
              <a:solidFill>
                <a:srgbClr val="3A3A3A"/>
              </a:solidFill>
              <a:effectLst/>
              <a:latin typeface="proxima-nova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05CAFBF-F8EE-0D49-5CE4-0C3219F352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-2102" t="-3338" r="13211" b="18174"/>
          <a:stretch/>
        </p:blipFill>
        <p:spPr>
          <a:xfrm>
            <a:off x="9360000" y="5933184"/>
            <a:ext cx="2592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4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ikkuna, rakennus, sisä&#10;&#10;Kuvaus luotu automaattisesti">
            <a:extLst>
              <a:ext uri="{FF2B5EF4-FFF2-40B4-BE49-F238E27FC236}">
                <a16:creationId xmlns:a16="http://schemas.microsoft.com/office/drawing/2014/main" id="{288F75EA-1AF3-4735-BB4D-BCFFABB1A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>
            <a:off x="0" y="8863"/>
            <a:ext cx="12192000" cy="68580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87DFEF55-2688-418F-A13F-713E0A591B91}"/>
              </a:ext>
            </a:extLst>
          </p:cNvPr>
          <p:cNvSpPr/>
          <p:nvPr/>
        </p:nvSpPr>
        <p:spPr>
          <a:xfrm>
            <a:off x="904873" y="449262"/>
            <a:ext cx="10612052" cy="5686425"/>
          </a:xfrm>
          <a:prstGeom prst="rect">
            <a:avLst/>
          </a:prstGeom>
          <a:solidFill>
            <a:srgbClr val="28B68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46C9E7-BBC1-45C9-8335-9EFAEE6CE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349" y="660551"/>
            <a:ext cx="10239375" cy="640273"/>
          </a:xfrm>
        </p:spPr>
        <p:txBody>
          <a:bodyPr>
            <a:normAutofit/>
          </a:bodyPr>
          <a:lstStyle/>
          <a:p>
            <a:pPr algn="l"/>
            <a:r>
              <a:rPr lang="fi-FI" sz="4000" b="1" dirty="0">
                <a:effectLst/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Mitä tulisi tehdä – yhdessä?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FDC9D90-3CEA-4B04-8173-209020F67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48" y="1527175"/>
            <a:ext cx="10239375" cy="3855027"/>
          </a:xfrm>
        </p:spPr>
        <p:txBody>
          <a:bodyPr>
            <a:normAutofit/>
          </a:bodyPr>
          <a:lstStyle/>
          <a:p>
            <a:pPr marL="457200" lvl="0" indent="-457200" algn="l">
              <a:buAutoNum type="arabicPeriod"/>
            </a:pP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Kansallisen lukutaito-ohjelman tavoitteita tulis</a:t>
            </a:r>
            <a:r>
              <a:rPr lang="fi-FI" sz="1800" dirty="0">
                <a:solidFill>
                  <a:srgbClr val="3A3A3A"/>
                </a:solidFill>
                <a:latin typeface="proxima-nova"/>
              </a:rPr>
              <a:t>i edistää yhdessä! </a:t>
            </a:r>
          </a:p>
          <a:p>
            <a:pPr marL="457200" lvl="0" indent="-457200" algn="l">
              <a:buAutoNum type="arabicPeriod"/>
            </a:pP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Suomesta puuttuu selkeä nimetty taho, joka auttaisi aikuista ihmistä parantamaan heikkoa luku- ja tekstitaitoaan</a:t>
            </a:r>
            <a:r>
              <a:rPr lang="fi-FI" sz="1800" dirty="0">
                <a:solidFill>
                  <a:srgbClr val="3A3A3A"/>
                </a:solidFill>
                <a:latin typeface="proxima-nova"/>
              </a:rPr>
              <a:t>. </a:t>
            </a: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Lukutaito-ongelmiin tulee tarjota tukea edesauttamalla kirjastojen, oppilaitosten ja järjestöjen tekemää työtä aikuisten lukutaidon parantamiseksi.</a:t>
            </a:r>
          </a:p>
          <a:p>
            <a:pPr marL="457200" lvl="0" indent="-457200" algn="l">
              <a:buAutoNum type="arabicPeriod"/>
            </a:pPr>
            <a:r>
              <a:rPr lang="fi-FI" sz="1800" dirty="0">
                <a:solidFill>
                  <a:srgbClr val="3A3A3A"/>
                </a:solidFill>
                <a:latin typeface="proxima-nova"/>
              </a:rPr>
              <a:t>Perheet ovat avainasemassa lapsen lukemisen tukemisessa. Perhetyö, yhdessä lukeminen ja kirjallisuuden näkyvyys on lukutaitotyötä tekevien yhteinen vastuu </a:t>
            </a:r>
            <a:br>
              <a:rPr lang="fi-FI" sz="1800" dirty="0">
                <a:solidFill>
                  <a:srgbClr val="3A3A3A"/>
                </a:solidFill>
                <a:latin typeface="proxima-nova"/>
              </a:rPr>
            </a:br>
            <a:r>
              <a:rPr lang="fi-FI" sz="1800" dirty="0">
                <a:solidFill>
                  <a:srgbClr val="3A3A3A"/>
                </a:solidFill>
                <a:latin typeface="proxima-nova"/>
              </a:rPr>
              <a:t>ja ilo! </a:t>
            </a:r>
          </a:p>
          <a:p>
            <a:pPr marL="457200" lvl="0" indent="-457200" algn="l">
              <a:buAutoNum type="arabicPeriod"/>
            </a:pP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Lukukeskuksen Lue lapselle –sisällöt tukevat lukukasvatustyötä </a:t>
            </a: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  <a:hlinkClick r:id="rId3"/>
              </a:rPr>
              <a:t>www.luelapselle.fi</a:t>
            </a:r>
            <a:endParaRPr lang="fi-FI" sz="1800" b="0" i="0" dirty="0">
              <a:solidFill>
                <a:srgbClr val="3A3A3A"/>
              </a:solidFill>
              <a:effectLst/>
              <a:latin typeface="proxima-nova"/>
            </a:endParaRPr>
          </a:p>
          <a:p>
            <a:pPr marL="457200" lvl="0" indent="-457200" algn="l">
              <a:buAutoNum type="arabicPeriod"/>
            </a:pPr>
            <a:r>
              <a:rPr lang="fi-FI" sz="1800" dirty="0">
                <a:solidFill>
                  <a:srgbClr val="3A3A3A"/>
                </a:solidFill>
                <a:latin typeface="proxima-nova"/>
              </a:rPr>
              <a:t>Lukukeskus laatii toimintaohjeita ja muistilistoja maahanmuuttajaperheiden toiveiden pohjalta.</a:t>
            </a:r>
          </a:p>
          <a:p>
            <a:pPr marL="457200" lvl="0" indent="-457200" algn="l">
              <a:buAutoNum type="arabicPeriod"/>
            </a:pP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Kirjailijavierailut tutkitusti lisäävät lukuintoa, lukemista ja kiinnostusta kirjoihin! </a:t>
            </a:r>
          </a:p>
          <a:p>
            <a:pPr lvl="0" algn="l"/>
            <a:endParaRPr lang="fi-FI" sz="1800" dirty="0">
              <a:solidFill>
                <a:srgbClr val="3A3A3A"/>
              </a:solidFill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CE44318-29F0-996A-8F2E-CD3CA5CA2C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-2102" t="-3338" r="13211" b="18174"/>
          <a:stretch/>
        </p:blipFill>
        <p:spPr>
          <a:xfrm>
            <a:off x="9360000" y="5933184"/>
            <a:ext cx="2592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7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ikkuna, rakennus, sisä&#10;&#10;Kuvaus luotu automaattisesti">
            <a:extLst>
              <a:ext uri="{FF2B5EF4-FFF2-40B4-BE49-F238E27FC236}">
                <a16:creationId xmlns:a16="http://schemas.microsoft.com/office/drawing/2014/main" id="{288F75EA-1AF3-4735-BB4D-BCFFABB1A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>
            <a:off x="0" y="8863"/>
            <a:ext cx="12192000" cy="68580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87DFEF55-2688-418F-A13F-713E0A591B91}"/>
              </a:ext>
            </a:extLst>
          </p:cNvPr>
          <p:cNvSpPr/>
          <p:nvPr/>
        </p:nvSpPr>
        <p:spPr>
          <a:xfrm>
            <a:off x="904873" y="449262"/>
            <a:ext cx="10612052" cy="5686425"/>
          </a:xfrm>
          <a:prstGeom prst="rect">
            <a:avLst/>
          </a:prstGeom>
          <a:solidFill>
            <a:srgbClr val="28B68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46C9E7-BBC1-45C9-8335-9EFAEE6CE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349" y="660551"/>
            <a:ext cx="10239375" cy="1297558"/>
          </a:xfrm>
        </p:spPr>
        <p:txBody>
          <a:bodyPr>
            <a:normAutofit fontScale="90000"/>
          </a:bodyPr>
          <a:lstStyle/>
          <a:p>
            <a:pPr algn="l"/>
            <a:r>
              <a:rPr lang="fi-FI" sz="48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Lukukeskus on asiantuntijajärjestö, </a:t>
            </a:r>
            <a:br>
              <a:rPr lang="fi-FI" sz="48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48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jolla on 4 perustehtävää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FDC9D90-3CEA-4B04-8173-209020F67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348" y="2032000"/>
            <a:ext cx="10239375" cy="3855027"/>
          </a:xfrm>
        </p:spPr>
        <p:txBody>
          <a:bodyPr>
            <a:normAutofit/>
          </a:bodyPr>
          <a:lstStyle/>
          <a:p>
            <a:pPr algn="l"/>
            <a:r>
              <a:rPr lang="fi-FI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l">
              <a:buFont typeface="+mj-lt"/>
              <a:buAutoNum type="arabicParenR"/>
            </a:pPr>
            <a:r>
              <a:rPr lang="fi-FI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kehitämme ja koordinoimme kampanjoita ja hankkeita, jotka lisäävät lukemista ja vahvistavat lukutaitoa</a:t>
            </a:r>
          </a:p>
          <a:p>
            <a:pPr marL="342900" lvl="0" indent="-342900" algn="l">
              <a:buFont typeface="+mj-lt"/>
              <a:buAutoNum type="arabicParenR"/>
            </a:pPr>
            <a:r>
              <a:rPr lang="fi-FI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tuotamme tietoa ja tiedotamme lukemisen ja lukutaidon merkityksestä ja tärkeydestä</a:t>
            </a:r>
          </a:p>
          <a:p>
            <a:pPr marL="342900" lvl="0" indent="-342900" algn="l">
              <a:buFont typeface="+mj-lt"/>
              <a:buAutoNum type="arabicParenR"/>
            </a:pPr>
            <a:r>
              <a:rPr lang="fi-FI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välitämme kirjailijavierailuja kouluihin, kirjastoihin ja kulttuuritoimijoille kaikkialle Suomeen</a:t>
            </a:r>
          </a:p>
          <a:p>
            <a:pPr marL="342900" lvl="0" indent="-342900" algn="l">
              <a:buFont typeface="+mj-lt"/>
              <a:buAutoNum type="arabicParenR"/>
            </a:pPr>
            <a:r>
              <a:rPr lang="fi-FI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julkaisemme kahta kirjallisuuslehteä, nuorten kirjallisuuslehti Lukufiilistä ja kritiikin verkkolehti Kiiltomatoa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06DB283-B109-A562-F00E-A0FA63E21F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-2102" t="-3338" r="13211" b="18174"/>
          <a:stretch/>
        </p:blipFill>
        <p:spPr>
          <a:xfrm>
            <a:off x="9360000" y="5933184"/>
            <a:ext cx="2592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8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ikkuna, rakennus, sisä&#10;&#10;Kuvaus luotu automaattisesti">
            <a:extLst>
              <a:ext uri="{FF2B5EF4-FFF2-40B4-BE49-F238E27FC236}">
                <a16:creationId xmlns:a16="http://schemas.microsoft.com/office/drawing/2014/main" id="{288F75EA-1AF3-4735-BB4D-BCFFABB1A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>
            <a:off x="0" y="8863"/>
            <a:ext cx="12192000" cy="68580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87DFEF55-2688-418F-A13F-713E0A591B91}"/>
              </a:ext>
            </a:extLst>
          </p:cNvPr>
          <p:cNvSpPr/>
          <p:nvPr/>
        </p:nvSpPr>
        <p:spPr>
          <a:xfrm>
            <a:off x="1856509" y="854138"/>
            <a:ext cx="8469746" cy="2535604"/>
          </a:xfrm>
          <a:prstGeom prst="rect">
            <a:avLst/>
          </a:prstGeom>
          <a:solidFill>
            <a:srgbClr val="28B68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46C9E7-BBC1-45C9-8335-9EFAEE6CE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127" y="626225"/>
            <a:ext cx="9144000" cy="2387600"/>
          </a:xfrm>
        </p:spPr>
        <p:txBody>
          <a:bodyPr/>
          <a:lstStyle/>
          <a:p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Aikuisten lukutaitoon kannattaa panostaa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3358643E-E9D5-9A21-E28F-1C28F3891CF6}"/>
              </a:ext>
            </a:extLst>
          </p:cNvPr>
          <p:cNvSpPr txBox="1">
            <a:spLocks/>
          </p:cNvSpPr>
          <p:nvPr/>
        </p:nvSpPr>
        <p:spPr>
          <a:xfrm>
            <a:off x="184578" y="5387738"/>
            <a:ext cx="4536712" cy="1328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Emmi Jäkkö</a:t>
            </a:r>
            <a:br>
              <a:rPr lang="fi-FI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</a:br>
            <a:r>
              <a:rPr lang="fi-FI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Toiminnanjohtaja, Lukukeskus-</a:t>
            </a:r>
            <a:r>
              <a:rPr lang="fi-FI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Läscentrum</a:t>
            </a:r>
            <a:r>
              <a:rPr lang="fi-FI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 </a:t>
            </a:r>
          </a:p>
          <a:p>
            <a:pPr algn="l"/>
            <a:r>
              <a:rPr lang="fi-FI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Puh. 050 563 8998, </a:t>
            </a:r>
            <a:r>
              <a:rPr lang="fi-FI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  <a:hlinkClick r:id="rId3"/>
              </a:rPr>
              <a:t>emmi.jakko@lukukeskus.fi</a:t>
            </a:r>
            <a:r>
              <a:rPr lang="fi-FI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 </a:t>
            </a:r>
            <a:br>
              <a:rPr lang="fi-FI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</a:br>
            <a:r>
              <a:rPr lang="fi-FI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Twitter, LinkedIn @emmijakko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5419E3E-2F62-AB0D-8FF2-04CBD11F93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28932" y="5619410"/>
            <a:ext cx="42862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8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ikkuna, rakennus, sisä&#10;&#10;Kuvaus luotu automaattisesti">
            <a:extLst>
              <a:ext uri="{FF2B5EF4-FFF2-40B4-BE49-F238E27FC236}">
                <a16:creationId xmlns:a16="http://schemas.microsoft.com/office/drawing/2014/main" id="{288F75EA-1AF3-4735-BB4D-BCFFABB1A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>
            <a:off x="0" y="8863"/>
            <a:ext cx="12192000" cy="68580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87DFEF55-2688-418F-A13F-713E0A591B91}"/>
              </a:ext>
            </a:extLst>
          </p:cNvPr>
          <p:cNvSpPr/>
          <p:nvPr/>
        </p:nvSpPr>
        <p:spPr>
          <a:xfrm>
            <a:off x="621135" y="425671"/>
            <a:ext cx="10949729" cy="5634661"/>
          </a:xfrm>
          <a:prstGeom prst="rect">
            <a:avLst/>
          </a:prstGeom>
          <a:solidFill>
            <a:srgbClr val="28B686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46C9E7-BBC1-45C9-8335-9EFAEE6CE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159" y="502243"/>
            <a:ext cx="10239375" cy="983522"/>
          </a:xfrm>
        </p:spPr>
        <p:txBody>
          <a:bodyPr>
            <a:normAutofit/>
          </a:bodyPr>
          <a:lstStyle/>
          <a:p>
            <a:pPr algn="l"/>
            <a:r>
              <a:rPr lang="fi-FI" sz="4800" b="1" dirty="0"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Suomalaisten lukutaidon tilanne</a:t>
            </a:r>
            <a:endParaRPr lang="fi-FI" sz="4800" b="1" dirty="0">
              <a:effectLst/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FDC9D90-3CEA-4B04-8173-209020F67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4159" y="2284100"/>
            <a:ext cx="6046488" cy="4036290"/>
          </a:xfrm>
        </p:spPr>
        <p:txBody>
          <a:bodyPr>
            <a:normAutofit/>
          </a:bodyPr>
          <a:lstStyle/>
          <a:p>
            <a:pPr algn="l"/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Suomalaisista aikuisista </a:t>
            </a:r>
            <a:r>
              <a:rPr lang="fi-FI" sz="1800" b="1" i="0" dirty="0">
                <a:solidFill>
                  <a:schemeClr val="bg1"/>
                </a:solidFill>
                <a:effectLst/>
                <a:latin typeface="proxima-nova"/>
              </a:rPr>
              <a:t>11 %</a:t>
            </a:r>
            <a:r>
              <a:rPr lang="fi-FI" sz="1800" b="0" i="0" dirty="0">
                <a:solidFill>
                  <a:schemeClr val="bg1"/>
                </a:solidFill>
                <a:effectLst/>
                <a:latin typeface="proxima-nova"/>
              </a:rPr>
              <a:t> </a:t>
            </a: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on heikko lukutaito. </a:t>
            </a:r>
          </a:p>
          <a:p>
            <a:pPr algn="l"/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Selkokielen tarpeessa arvellaan olevan jopa </a:t>
            </a:r>
            <a:r>
              <a:rPr lang="fi-FI" sz="1800" b="1" i="0" dirty="0">
                <a:solidFill>
                  <a:schemeClr val="bg1"/>
                </a:solidFill>
                <a:effectLst/>
                <a:latin typeface="proxima-nova"/>
              </a:rPr>
              <a:t>750 000</a:t>
            </a:r>
            <a:r>
              <a:rPr lang="fi-FI" sz="1800" b="1" i="0" dirty="0">
                <a:solidFill>
                  <a:srgbClr val="C70980"/>
                </a:solidFill>
                <a:effectLst/>
                <a:latin typeface="proxima-nova"/>
              </a:rPr>
              <a:t> </a:t>
            </a: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henkilöä eli </a:t>
            </a:r>
            <a:r>
              <a:rPr lang="fi-FI" sz="1800" b="1" i="0" dirty="0">
                <a:solidFill>
                  <a:schemeClr val="bg1"/>
                </a:solidFill>
                <a:effectLst/>
                <a:latin typeface="proxima-nova"/>
              </a:rPr>
              <a:t>14 %</a:t>
            </a:r>
            <a:r>
              <a:rPr lang="fi-FI" sz="1800" b="0" i="0" dirty="0">
                <a:solidFill>
                  <a:srgbClr val="C5007B"/>
                </a:solidFill>
                <a:effectLst/>
                <a:latin typeface="proxima-nova"/>
              </a:rPr>
              <a:t> </a:t>
            </a: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suomalaisista. </a:t>
            </a:r>
            <a:r>
              <a:rPr lang="fi-FI" sz="1800" dirty="0">
                <a:solidFill>
                  <a:srgbClr val="3A3A3A"/>
                </a:solidFill>
                <a:latin typeface="proxima-nova"/>
              </a:rPr>
              <a:t>S</a:t>
            </a: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elkokielen tarve on viimeisen viiden vuoden aikana kasvanut noin </a:t>
            </a:r>
            <a:r>
              <a:rPr lang="fi-FI" sz="1800" b="1" i="0" dirty="0">
                <a:solidFill>
                  <a:schemeClr val="bg1"/>
                </a:solidFill>
                <a:effectLst/>
                <a:latin typeface="proxima-nova"/>
              </a:rPr>
              <a:t>100 000</a:t>
            </a: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 henkilöllä.</a:t>
            </a:r>
          </a:p>
          <a:p>
            <a:pPr algn="l"/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Lukutaidon tasoon vaikuttavat moninaiset tekijät yksilön elämässä, mutta erityisesti koulutustaso ja ikä selittävät aikuisten lukutaitoa. Heikosti lukevia on suhteellisesti enemmän vanhemmissa ja matalammin koulutetuissa ryhmissä.</a:t>
            </a:r>
          </a:p>
          <a:p>
            <a:pPr algn="l"/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Suomessa arviolta </a:t>
            </a:r>
            <a:r>
              <a:rPr lang="fi-FI" sz="1800" b="1" i="0" dirty="0">
                <a:solidFill>
                  <a:schemeClr val="bg1"/>
                </a:solidFill>
                <a:effectLst/>
                <a:latin typeface="proxima-nova"/>
              </a:rPr>
              <a:t>5–10 %</a:t>
            </a: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 väestöstä on lukivaikeus. Lukemisen sujuvuus on hyvin perinnöllistä; lukivaikeuden todennäköisyys kasvaa nelinkertaiseksi, jos suvussa on lukivaikeutta.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4F88303-99C8-D7F6-79B5-3CD8AE75F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685" y="2284100"/>
            <a:ext cx="4147550" cy="3297382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3CBFCEE3-26F6-612C-5227-0B14B7F9A2E9}"/>
              </a:ext>
            </a:extLst>
          </p:cNvPr>
          <p:cNvSpPr txBox="1"/>
          <p:nvPr/>
        </p:nvSpPr>
        <p:spPr>
          <a:xfrm>
            <a:off x="1074159" y="1519395"/>
            <a:ext cx="998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i="0" dirty="0">
                <a:solidFill>
                  <a:srgbClr val="000000"/>
                </a:solidFill>
                <a:effectLst/>
                <a:latin typeface="proxima-nova"/>
              </a:rPr>
              <a:t>Kansainvälisesti vertailtuna suomalaisten aikuisten lukutaito on erinomainen, mutta Suomessakin yhä useampi aikuinen tarvitsee tukea lukemiseen ja luetun ymmärtämiseen.</a:t>
            </a:r>
            <a:endParaRPr lang="fi-FI" sz="2000" b="0" i="0" dirty="0">
              <a:solidFill>
                <a:srgbClr val="3A3A3A"/>
              </a:solidFill>
              <a:effectLst/>
              <a:latin typeface="proxima-nova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429FEAC-7D17-FE21-072D-D1E27E2EE8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-2102" t="-3338" r="13211" b="18174"/>
          <a:stretch/>
        </p:blipFill>
        <p:spPr>
          <a:xfrm>
            <a:off x="9360000" y="5904000"/>
            <a:ext cx="2592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ikkuna, rakennus, sisä&#10;&#10;Kuvaus luotu automaattisesti">
            <a:extLst>
              <a:ext uri="{FF2B5EF4-FFF2-40B4-BE49-F238E27FC236}">
                <a16:creationId xmlns:a16="http://schemas.microsoft.com/office/drawing/2014/main" id="{288F75EA-1AF3-4735-BB4D-BCFFABB1A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>
            <a:off x="0" y="8863"/>
            <a:ext cx="12192000" cy="68580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87DFEF55-2688-418F-A13F-713E0A591B91}"/>
              </a:ext>
            </a:extLst>
          </p:cNvPr>
          <p:cNvSpPr/>
          <p:nvPr/>
        </p:nvSpPr>
        <p:spPr>
          <a:xfrm>
            <a:off x="634326" y="432983"/>
            <a:ext cx="10612052" cy="5675987"/>
          </a:xfrm>
          <a:prstGeom prst="rect">
            <a:avLst/>
          </a:prstGeom>
          <a:solidFill>
            <a:srgbClr val="28B68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46C9E7-BBC1-45C9-8335-9EFAEE6CE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631" y="595577"/>
            <a:ext cx="10239375" cy="983522"/>
          </a:xfrm>
        </p:spPr>
        <p:txBody>
          <a:bodyPr>
            <a:normAutofit/>
          </a:bodyPr>
          <a:lstStyle/>
          <a:p>
            <a:pPr algn="l"/>
            <a:r>
              <a:rPr lang="fi-FI" sz="4800" b="1" dirty="0"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Aikuisten lukutaitoa kannattaa tukea</a:t>
            </a:r>
            <a:endParaRPr lang="fi-FI" sz="4800" b="1" dirty="0">
              <a:effectLst/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FDC9D90-3CEA-4B04-8173-209020F67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0631" y="2649953"/>
            <a:ext cx="9668739" cy="4036290"/>
          </a:xfrm>
        </p:spPr>
        <p:txBody>
          <a:bodyPr>
            <a:normAutofit/>
          </a:bodyPr>
          <a:lstStyle/>
          <a:p>
            <a:pPr algn="l"/>
            <a:r>
              <a:rPr lang="fi-FI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Nykyinen digitalisoituva toimintaympäristömme edellyttää meiltä entistä parempaa lukutaitoa. </a:t>
            </a:r>
          </a:p>
          <a:p>
            <a:pPr algn="l"/>
            <a:r>
              <a:rPr lang="fi-FI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Tietoa tulvii nopeasti ja sitä on koottava monista eri lähteistä. On tärkeää osata erottaa oikea tieto väärästä, jotta ei tule johdetuksi harhaan. </a:t>
            </a:r>
            <a:r>
              <a:rPr lang="fi-FI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Hyvä lukutaito on paras suoja informaatiovaikuttamista ja yhteiskunnan jakautumista vastaan.</a:t>
            </a:r>
            <a:endParaRPr lang="fi-FI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Yhteiskunnassamme kirjoitetuilla teksteillä on erityisasema esimerkiksi koulutuksen, hallinnon, oikeustoimen ja terveydenhuollon aloilla. Kirjoitettujen tekstien hyvä luku- ja kirjoitustaito on yhä yhteiskunnallisen osallisuuden edellytys, ja sen mahdollistaminen kaikille on yhteiskunnan keskeinen tehtävä. </a:t>
            </a:r>
          </a:p>
          <a:p>
            <a:pPr algn="l"/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Riittävän lukutaidon puuttuminen voi estää pääsyn tarpeellisten tukitoimien piiriin ja ihminen joutuu helposti yhteiskunnan marginaaliin.</a:t>
            </a:r>
            <a:endParaRPr lang="fi-FI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Lukutaito vaatii jatkuvaa, elinikäistä oppimista ja lukemisen harjoittamista.</a:t>
            </a:r>
          </a:p>
          <a:p>
            <a:pPr algn="l"/>
            <a:endParaRPr lang="fi-FI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fi-FI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fi-FI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CBFCEE3-26F6-612C-5227-0B14B7F9A2E9}"/>
              </a:ext>
            </a:extLst>
          </p:cNvPr>
          <p:cNvSpPr txBox="1"/>
          <p:nvPr/>
        </p:nvSpPr>
        <p:spPr>
          <a:xfrm>
            <a:off x="1000631" y="1619527"/>
            <a:ext cx="10098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b="1" dirty="0">
                <a:effectLst/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Riittävä lukutaito takaa, että yksilö pärjää arjen tilanteissa, pystyy arvioimaan tietoa ja hahmottamaan kokonaisuuksia. Siksi on tärkeää panostaa kaikenikäisten suomalaisten osaamiseen ja lukutaitoon.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A19598A-9EE2-B4D7-D28A-EC185E6AA5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-2102" t="-3338" r="13211" b="18174"/>
          <a:stretch/>
        </p:blipFill>
        <p:spPr>
          <a:xfrm>
            <a:off x="9360000" y="5904000"/>
            <a:ext cx="2592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6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ikkuna, rakennus, sisä&#10;&#10;Kuvaus luotu automaattisesti">
            <a:extLst>
              <a:ext uri="{FF2B5EF4-FFF2-40B4-BE49-F238E27FC236}">
                <a16:creationId xmlns:a16="http://schemas.microsoft.com/office/drawing/2014/main" id="{288F75EA-1AF3-4735-BB4D-BCFFABB1A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>
            <a:off x="0" y="8863"/>
            <a:ext cx="12192000" cy="68580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87DFEF55-2688-418F-A13F-713E0A591B91}"/>
              </a:ext>
            </a:extLst>
          </p:cNvPr>
          <p:cNvSpPr/>
          <p:nvPr/>
        </p:nvSpPr>
        <p:spPr>
          <a:xfrm>
            <a:off x="624002" y="360901"/>
            <a:ext cx="10946861" cy="5659863"/>
          </a:xfrm>
          <a:prstGeom prst="rect">
            <a:avLst/>
          </a:prstGeom>
          <a:solidFill>
            <a:srgbClr val="28B68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46C9E7-BBC1-45C9-8335-9EFAEE6CE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489" y="584931"/>
            <a:ext cx="10239375" cy="983522"/>
          </a:xfrm>
        </p:spPr>
        <p:txBody>
          <a:bodyPr>
            <a:normAutofit fontScale="90000"/>
          </a:bodyPr>
          <a:lstStyle/>
          <a:p>
            <a:pPr algn="l"/>
            <a:r>
              <a:rPr lang="fi-FI" sz="4800" b="1" dirty="0"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Miljoona suomalaista kuuntelee äänikirjoja</a:t>
            </a:r>
            <a:endParaRPr lang="fi-FI" sz="4800" b="1" dirty="0">
              <a:effectLst/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FDC9D90-3CEA-4B04-8173-209020F67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489" y="2384247"/>
            <a:ext cx="10297730" cy="3694883"/>
          </a:xfrm>
        </p:spPr>
        <p:txBody>
          <a:bodyPr>
            <a:normAutofit/>
          </a:bodyPr>
          <a:lstStyle/>
          <a:p>
            <a:pPr algn="l"/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Painettu kirja pitää pintansa suosituimpana lukemisen formaattina: Suomi lukee 2023 -tutkimuksen mukaan kolme neljästä suomalaisesta oli lukenut painettua kirjaa viimeisen kuukauden aikana.</a:t>
            </a:r>
          </a:p>
          <a:p>
            <a:pPr algn="l"/>
            <a:r>
              <a:rPr lang="fi-FI" sz="1800" dirty="0">
                <a:solidFill>
                  <a:srgbClr val="3A3A3A"/>
                </a:solidFill>
                <a:latin typeface="proxima-nova"/>
              </a:rPr>
              <a:t>L</a:t>
            </a: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uettujen kirjojen määrä on kuitenkin laskenut. Vuonna 2017 vain 13 % suomalaisista oli lukenut vähintään kymmenen kirjaa viimeisen puolen vuoden aikana, kun vuonna 2002 tällaisia aktiivilukijoita oli noin 25 %. </a:t>
            </a:r>
          </a:p>
          <a:p>
            <a:pPr algn="l"/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Sekä kirjojen lukeminen että kuuntelu parantavat sanavarastoa ja keskittymiskykyä ja voivat myös rauhoittaa mieltä. Äänikirja voi houkutella kirjojen pariin myös sellaisia kuulijoita, joita perinteinen lukeminen ei innosta. </a:t>
            </a:r>
            <a:endParaRPr lang="fi-FI" sz="1200" b="0" i="0" dirty="0">
              <a:solidFill>
                <a:srgbClr val="3A3A3A"/>
              </a:solidFill>
              <a:effectLst/>
              <a:latin typeface="proxima-nova"/>
            </a:endParaRPr>
          </a:p>
          <a:p>
            <a:pPr algn="l"/>
            <a:r>
              <a:rPr lang="fi-FI" sz="1800" b="0" i="0" dirty="0" err="1">
                <a:solidFill>
                  <a:srgbClr val="3A3A3A"/>
                </a:solidFill>
                <a:effectLst/>
                <a:latin typeface="proxima-nova"/>
              </a:rPr>
              <a:t>Multitaskaus</a:t>
            </a: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 voi kuitenkin vähentää äänikirjojen kuuntelun hyötyjä. Keskittymiskyky kärsii, ja jatkuva samanaikainen touhuaminen on aivoille raskasta. Välillä olisikin hyvä keskittyä vain pelkkään kuunteluun.</a:t>
            </a:r>
          </a:p>
          <a:p>
            <a:pPr algn="l"/>
            <a:endParaRPr lang="fi-FI" sz="1800" dirty="0">
              <a:solidFill>
                <a:srgbClr val="3A3A3A"/>
              </a:solidFill>
              <a:latin typeface="proxima-nova"/>
            </a:endParaRPr>
          </a:p>
          <a:p>
            <a:pPr algn="l"/>
            <a:endParaRPr lang="fi-FI" sz="1200" b="0" i="0" dirty="0">
              <a:solidFill>
                <a:srgbClr val="3A3A3A"/>
              </a:solidFill>
              <a:effectLst/>
              <a:latin typeface="proxima-nova"/>
            </a:endParaRPr>
          </a:p>
          <a:p>
            <a:pPr algn="l"/>
            <a:endParaRPr lang="fi-FI" sz="1400" b="0" i="0" dirty="0">
              <a:solidFill>
                <a:srgbClr val="3A3A3A"/>
              </a:solidFill>
              <a:effectLst/>
              <a:latin typeface="proxima-nova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CBFCEE3-26F6-612C-5227-0B14B7F9A2E9}"/>
              </a:ext>
            </a:extLst>
          </p:cNvPr>
          <p:cNvSpPr txBox="1"/>
          <p:nvPr/>
        </p:nvSpPr>
        <p:spPr>
          <a:xfrm>
            <a:off x="1036489" y="1572750"/>
            <a:ext cx="1023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L</a:t>
            </a:r>
            <a:r>
              <a:rPr lang="fi-FI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ukeminen on edelleen yksi suomalaisten mieluisimpia ajanviettotapoja, vaikka lukemisen tavat muuttuvat ja monipuolistuvat. Vuonna 2022 joka viides suomalainen kuunteli äänikirjoja.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C004497-0F3F-F143-BB34-AA03B10674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-2102" t="-3338" r="13211" b="18174"/>
          <a:stretch/>
        </p:blipFill>
        <p:spPr>
          <a:xfrm>
            <a:off x="9360000" y="5904000"/>
            <a:ext cx="2592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6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ikkuna, rakennus, sisä&#10;&#10;Kuvaus luotu automaattisesti">
            <a:extLst>
              <a:ext uri="{FF2B5EF4-FFF2-40B4-BE49-F238E27FC236}">
                <a16:creationId xmlns:a16="http://schemas.microsoft.com/office/drawing/2014/main" id="{288F75EA-1AF3-4735-BB4D-BCFFABB1A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>
            <a:off x="0" y="8863"/>
            <a:ext cx="12192000" cy="68580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87DFEF55-2688-418F-A13F-713E0A591B91}"/>
              </a:ext>
            </a:extLst>
          </p:cNvPr>
          <p:cNvSpPr/>
          <p:nvPr/>
        </p:nvSpPr>
        <p:spPr>
          <a:xfrm>
            <a:off x="621137" y="352359"/>
            <a:ext cx="10946861" cy="5680025"/>
          </a:xfrm>
          <a:prstGeom prst="rect">
            <a:avLst/>
          </a:prstGeom>
          <a:solidFill>
            <a:srgbClr val="28B68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46C9E7-BBC1-45C9-8335-9EFAEE6CE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33" y="825616"/>
            <a:ext cx="10755665" cy="983522"/>
          </a:xfrm>
        </p:spPr>
        <p:txBody>
          <a:bodyPr>
            <a:normAutofit fontScale="90000"/>
          </a:bodyPr>
          <a:lstStyle/>
          <a:p>
            <a:pPr algn="l"/>
            <a:r>
              <a:rPr lang="fi-FI" sz="4800" b="1" dirty="0"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Aikuisten lukutaito on avain </a:t>
            </a:r>
            <a:br>
              <a:rPr lang="fi-FI" sz="4800" b="1" dirty="0"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4800" b="1" dirty="0"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lasten lukemiseen</a:t>
            </a:r>
            <a:endParaRPr lang="fi-FI" sz="4800" b="1" dirty="0">
              <a:effectLst/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FDC9D90-3CEA-4B04-8173-209020F67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333" y="2285369"/>
            <a:ext cx="9982775" cy="3343558"/>
          </a:xfrm>
        </p:spPr>
        <p:txBody>
          <a:bodyPr>
            <a:noAutofit/>
          </a:bodyPr>
          <a:lstStyle/>
          <a:p>
            <a:pPr lvl="0" algn="l"/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Suomalaisvanhemmista </a:t>
            </a:r>
            <a:r>
              <a:rPr lang="fi-FI" sz="1800" b="1" i="0" dirty="0">
                <a:solidFill>
                  <a:schemeClr val="bg1"/>
                </a:solidFill>
                <a:effectLst/>
                <a:latin typeface="proxima-nova"/>
              </a:rPr>
              <a:t>63 %</a:t>
            </a:r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 kokee lukevansa liian vähän </a:t>
            </a:r>
            <a:r>
              <a:rPr lang="fi-FI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/>
            </a:r>
            <a:br>
              <a:rPr lang="fi-FI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</a:br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lapselleen. </a:t>
            </a:r>
          </a:p>
          <a:p>
            <a:pPr lvl="0" algn="l"/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Lukemisen hyödyt tiedostetaan, mutta entistä useampi </a:t>
            </a:r>
            <a:b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</a:br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suomalaisvanhempi ei itse pidä lukemisesta. </a:t>
            </a:r>
          </a:p>
          <a:p>
            <a:pPr lvl="0" algn="l"/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PIRLS 2021 </a:t>
            </a:r>
            <a:r>
              <a:rPr lang="fi-FI" sz="1800" b="1" i="0" dirty="0">
                <a:solidFill>
                  <a:schemeClr val="bg1"/>
                </a:solidFill>
                <a:effectLst/>
                <a:latin typeface="proxima-nova"/>
              </a:rPr>
              <a:t>18 % </a:t>
            </a:r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vanhemmista piti lukemisesta vain vähän </a:t>
            </a:r>
            <a:b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</a:br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vs. PIRLS 2011 9%.</a:t>
            </a:r>
          </a:p>
          <a:p>
            <a:pPr algn="l"/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Vauvoille ja pienille lapsille kannattaa lukea itse ääneen. </a:t>
            </a:r>
            <a:b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</a:br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Pelkkä vuorovaikutukseton äänikirjojen kuuntelu ei tue </a:t>
            </a:r>
            <a:b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</a:br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vauvan kielenkehitystä.</a:t>
            </a:r>
          </a:p>
          <a:p>
            <a:pPr algn="l"/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Vanhempien omilla lukutottumuksilla, asenteilla ja tavalla puhua oppimisesta on koko ajan merkittävämpi rooli lasten ja nuorten luku- ja kirjoitustaitojen ja lukemisen tapojen muodostumisessa ja kehityksessä.</a:t>
            </a:r>
          </a:p>
          <a:p>
            <a:pPr algn="l"/>
            <a:endParaRPr lang="fi-FI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fi-FI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CBFCEE3-26F6-612C-5227-0B14B7F9A2E9}"/>
              </a:ext>
            </a:extLst>
          </p:cNvPr>
          <p:cNvSpPr txBox="1"/>
          <p:nvPr/>
        </p:nvSpPr>
        <p:spPr>
          <a:xfrm>
            <a:off x="812333" y="1882285"/>
            <a:ext cx="998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Ilman lukevia aikuisia ei ole myöskään lukevia lapsia. 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3CBE51E5-D633-637A-3448-9AB3599478F9}"/>
              </a:ext>
            </a:extLst>
          </p:cNvPr>
          <p:cNvSpPr/>
          <p:nvPr/>
        </p:nvSpPr>
        <p:spPr>
          <a:xfrm>
            <a:off x="6617692" y="2303182"/>
            <a:ext cx="4423227" cy="658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Vanhemmat toivovat, että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C6C982B-1B72-328B-ADC4-D3C0FD7AC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49" t="19736" r="11067"/>
          <a:stretch/>
        </p:blipFill>
        <p:spPr>
          <a:xfrm>
            <a:off x="6617693" y="2772383"/>
            <a:ext cx="4432955" cy="189655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D7B9237-C4C9-51C8-7E68-24B8541E87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-2102" t="-3338" r="13211" b="18174"/>
          <a:stretch/>
        </p:blipFill>
        <p:spPr>
          <a:xfrm>
            <a:off x="9360000" y="5904000"/>
            <a:ext cx="2592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4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ikkuna, rakennus, sisä&#10;&#10;Kuvaus luotu automaattisesti">
            <a:extLst>
              <a:ext uri="{FF2B5EF4-FFF2-40B4-BE49-F238E27FC236}">
                <a16:creationId xmlns:a16="http://schemas.microsoft.com/office/drawing/2014/main" id="{288F75EA-1AF3-4735-BB4D-BCFFABB1A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>
            <a:off x="0" y="8863"/>
            <a:ext cx="12192000" cy="68580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87DFEF55-2688-418F-A13F-713E0A591B91}"/>
              </a:ext>
            </a:extLst>
          </p:cNvPr>
          <p:cNvSpPr/>
          <p:nvPr/>
        </p:nvSpPr>
        <p:spPr>
          <a:xfrm>
            <a:off x="644054" y="462166"/>
            <a:ext cx="10854040" cy="5677225"/>
          </a:xfrm>
          <a:prstGeom prst="rect">
            <a:avLst/>
          </a:prstGeom>
          <a:solidFill>
            <a:srgbClr val="28B68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46C9E7-BBC1-45C9-8335-9EFAEE6CE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908" y="518412"/>
            <a:ext cx="9724157" cy="983522"/>
          </a:xfrm>
        </p:spPr>
        <p:txBody>
          <a:bodyPr>
            <a:normAutofit fontScale="90000"/>
          </a:bodyPr>
          <a:lstStyle/>
          <a:p>
            <a:pPr algn="l"/>
            <a:r>
              <a:rPr lang="fi-FI" sz="4800" b="1" dirty="0"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Lukutaidon tukeminen on työllisyystoimi</a:t>
            </a:r>
            <a:endParaRPr lang="fi-FI" sz="4800" b="1" dirty="0">
              <a:effectLst/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FDC9D90-3CEA-4B04-8173-209020F67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7908" y="2249859"/>
            <a:ext cx="10199566" cy="3573665"/>
          </a:xfrm>
        </p:spPr>
        <p:txBody>
          <a:bodyPr>
            <a:noAutofit/>
          </a:bodyPr>
          <a:lstStyle/>
          <a:p>
            <a:pPr algn="l"/>
            <a:r>
              <a:rPr lang="fi-FI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L</a:t>
            </a:r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ukutaito = kyky ymmärtää lukemaansa, taito kirjoittaa ja täyttää lomakkeisiin vaadittavat tiedot.</a:t>
            </a:r>
          </a:p>
          <a:p>
            <a:pPr algn="l"/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Työllisyyspalvelujen asiantuntijoista </a:t>
            </a:r>
            <a:r>
              <a:rPr lang="fi-FI" sz="1800" b="1" i="0" dirty="0">
                <a:solidFill>
                  <a:schemeClr val="bg1"/>
                </a:solidFill>
                <a:effectLst/>
                <a:latin typeface="proxima-nova"/>
              </a:rPr>
              <a:t>40 %</a:t>
            </a:r>
            <a:r>
              <a:rPr lang="fi-FI" sz="1800" b="1" i="0" dirty="0">
                <a:solidFill>
                  <a:srgbClr val="C70980"/>
                </a:solidFill>
                <a:effectLst/>
                <a:latin typeface="proxima-nova"/>
              </a:rPr>
              <a:t> </a:t>
            </a:r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kokee, että heikosti lukevia työnhakijoita on aiempaa enemmän. </a:t>
            </a:r>
          </a:p>
          <a:p>
            <a:pPr algn="l"/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Jopa </a:t>
            </a:r>
            <a:r>
              <a:rPr lang="fi-FI" sz="1800" b="1" i="0" dirty="0">
                <a:solidFill>
                  <a:schemeClr val="bg1"/>
                </a:solidFill>
                <a:effectLst/>
                <a:latin typeface="proxima-nova"/>
              </a:rPr>
              <a:t>81 %</a:t>
            </a:r>
            <a:r>
              <a:rPr lang="fi-FI" sz="1800" b="1" i="0" dirty="0">
                <a:solidFill>
                  <a:srgbClr val="C70980"/>
                </a:solidFill>
                <a:effectLst/>
                <a:latin typeface="proxima-nova"/>
              </a:rPr>
              <a:t> </a:t>
            </a:r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vastaajista kertoo työnhakijoiden itse arvioineen heikon lukutaidon olevan esteenä työnhaulle. </a:t>
            </a:r>
          </a:p>
          <a:p>
            <a:pPr algn="l"/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Työnhakijoilta edellytetään aiempaa parempaa lukutaitoa työnhakuun liittyvien palveluiden siirryttyä sähköisiksi. Digipalveluiden käyttö edellyttää hyvää hahmotuskykyä ja lukutaitoa. Lomakkeita on vaikea täyttää vajavaisella kirjoitustaidolla.  </a:t>
            </a:r>
          </a:p>
          <a:p>
            <a:pPr algn="l"/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Työnhaun onnistumisen kannalta asiakkaan osaamistason ja lukutaidon tason tunnistaminen olisi tärkeää, jotta mahdolliset tukipalvelut olisivat käytettävissä mahdollisimman varhaisessa vaiheessa. Silti </a:t>
            </a:r>
            <a:r>
              <a:rPr lang="fi-FI" sz="1800" b="1" i="0" dirty="0">
                <a:solidFill>
                  <a:schemeClr val="bg1"/>
                </a:solidFill>
                <a:effectLst/>
                <a:latin typeface="proxima-nova"/>
              </a:rPr>
              <a:t>alle 10 %</a:t>
            </a:r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 asiantuntijoista saa tiedon osaamisesta etukäteen. </a:t>
            </a:r>
          </a:p>
          <a:p>
            <a:pPr algn="l"/>
            <a:r>
              <a:rPr lang="fi-FI" sz="1800" b="1" i="0" dirty="0">
                <a:solidFill>
                  <a:schemeClr val="bg1"/>
                </a:solidFill>
                <a:effectLst/>
                <a:latin typeface="proxima-nova"/>
              </a:rPr>
              <a:t>Yli kolmannes</a:t>
            </a:r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 työllisyyspalvelujen asiantuntijoista ei tiedä mihin asiakkaan voisi ohjata vahvistamaan lukutaitoa. </a:t>
            </a:r>
            <a:r>
              <a:rPr lang="fi-FI" sz="1800" b="1" i="0" dirty="0">
                <a:solidFill>
                  <a:schemeClr val="bg1"/>
                </a:solidFill>
                <a:effectLst/>
                <a:latin typeface="proxima-nova"/>
              </a:rPr>
              <a:t>Lähes 40 %</a:t>
            </a:r>
            <a:r>
              <a:rPr lang="fi-FI" sz="1800" b="1" i="0" dirty="0">
                <a:solidFill>
                  <a:srgbClr val="C70980"/>
                </a:solidFill>
                <a:effectLst/>
                <a:latin typeface="proxima-nova"/>
              </a:rPr>
              <a:t> </a:t>
            </a:r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kertoo, että lukutaitoa vahvistaviin tukipalveluihin on vaikea päästä, joten asiakasta on hankala ohjata eteenpäin. </a:t>
            </a:r>
          </a:p>
          <a:p>
            <a:pPr algn="l"/>
            <a:r>
              <a:rPr lang="fi-FI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 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CBFCEE3-26F6-612C-5227-0B14B7F9A2E9}"/>
              </a:ext>
            </a:extLst>
          </p:cNvPr>
          <p:cNvSpPr txBox="1"/>
          <p:nvPr/>
        </p:nvSpPr>
        <p:spPr>
          <a:xfrm>
            <a:off x="1007908" y="1501934"/>
            <a:ext cx="1019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H</a:t>
            </a:r>
            <a:r>
              <a:rPr lang="fi-FI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eikko lukutaito on merkittävä este suomea äidinkielenään puhuvan työnhakijan työllistymiselle. Maahan muuttaneiden työnhakijoiden kohdalla näin arvelee 83 % asiantuntijoista.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985D9DD-28AB-0193-CAF9-0B7404F05A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-2102" t="-3338" r="13211" b="18174"/>
          <a:stretch/>
        </p:blipFill>
        <p:spPr>
          <a:xfrm>
            <a:off x="9360000" y="5904000"/>
            <a:ext cx="2592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8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ikkuna, rakennus, sisä&#10;&#10;Kuvaus luotu automaattisesti">
            <a:extLst>
              <a:ext uri="{FF2B5EF4-FFF2-40B4-BE49-F238E27FC236}">
                <a16:creationId xmlns:a16="http://schemas.microsoft.com/office/drawing/2014/main" id="{288F75EA-1AF3-4735-BB4D-BCFFABB1A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>
            <a:off x="0" y="8863"/>
            <a:ext cx="12192000" cy="68580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87DFEF55-2688-418F-A13F-713E0A591B91}"/>
              </a:ext>
            </a:extLst>
          </p:cNvPr>
          <p:cNvSpPr/>
          <p:nvPr/>
        </p:nvSpPr>
        <p:spPr>
          <a:xfrm>
            <a:off x="644054" y="364887"/>
            <a:ext cx="10923944" cy="5802449"/>
          </a:xfrm>
          <a:prstGeom prst="rect">
            <a:avLst/>
          </a:prstGeom>
          <a:solidFill>
            <a:srgbClr val="28B68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46C9E7-BBC1-45C9-8335-9EFAEE6CE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424" y="150321"/>
            <a:ext cx="9724157" cy="983522"/>
          </a:xfrm>
        </p:spPr>
        <p:txBody>
          <a:bodyPr>
            <a:normAutofit/>
          </a:bodyPr>
          <a:lstStyle/>
          <a:p>
            <a:pPr algn="l"/>
            <a:r>
              <a:rPr lang="fi-FI" sz="4000" b="1" dirty="0"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Työllisyyspalvelujen asiantuntijat: </a:t>
            </a:r>
            <a:endParaRPr lang="fi-FI" sz="4000" b="1" dirty="0">
              <a:effectLst/>
              <a:latin typeface="proxima-nov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FDC9D90-3CEA-4B04-8173-209020F67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451" y="1581499"/>
            <a:ext cx="10119510" cy="4220864"/>
          </a:xfrm>
        </p:spPr>
        <p:txBody>
          <a:bodyPr>
            <a:noAutofit/>
          </a:bodyPr>
          <a:lstStyle/>
          <a:p>
            <a:pPr algn="l"/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”Maahan muuttaneiden lukutaito, mutta myös suomea äidinkielenään puhuvien </a:t>
            </a:r>
            <a:b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</a:br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valmius perehtyä kirjoitettuihin ohjeisiin heikentynyt.”</a:t>
            </a:r>
            <a:endParaRPr lang="fi-FI" sz="145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-nova"/>
            </a:endParaRPr>
          </a:p>
          <a:p>
            <a:pPr algn="l"/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”Asiakaskuntani on muuttunut. Tällä hetkellä ohjaan pitkään Suomessa asuneita </a:t>
            </a:r>
            <a:b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</a:br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ulkomaalaistaustaisia helsinkiläisiä, koulutuksiin ei osata hakea, työnhaku ei </a:t>
            </a:r>
            <a:b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</a:br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onnistu, viranomaisviestejä ei ymmärretä.”</a:t>
            </a:r>
            <a:endParaRPr lang="fi-FI" sz="145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-nova"/>
            </a:endParaRPr>
          </a:p>
          <a:p>
            <a:pPr algn="l"/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>”</a:t>
            </a:r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Todella usein luetun sisäistämisessä on ongelmia. Luetun ohjeen mukaan </a:t>
            </a:r>
            <a:b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</a:br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toimiminen ja ohjeiden seuraaminen on todella haastavaa.”</a:t>
            </a:r>
            <a:endParaRPr lang="fi-FI" sz="145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-nova"/>
            </a:endParaRPr>
          </a:p>
          <a:p>
            <a:pPr algn="l"/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”Asiakkaat tarvitsevat kädestä pitäen apua koulutushakemusten tekemiseen. </a:t>
            </a:r>
            <a:b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</a:br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-- Jotkut asiakkaat jatkolähettävät minulle saamiaan koulutushakuihin liittyviä </a:t>
            </a:r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/>
            </a:r>
            <a:b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</a:br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tai viranomaisviestejä, joita eivät ymmärrä.”</a:t>
            </a:r>
            <a:endParaRPr lang="fi-FI" sz="145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-nova"/>
            </a:endParaRPr>
          </a:p>
          <a:p>
            <a:pPr algn="l"/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”Joidenkin suomea äidinkielenään puhuvien </a:t>
            </a:r>
            <a:b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</a:br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asiakkaiden kirjallinen viestintä on niin </a:t>
            </a:r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  <a:t/>
            </a:r>
            <a:b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roxima-nova"/>
              </a:rPr>
            </a:br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vaikeaselkoista, että epäilen kirjoitustaidon </a:t>
            </a:r>
            <a:b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</a:br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vaikeuttavan asiantuntijatyön saantia ja työssä </a:t>
            </a:r>
            <a:b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</a:br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pysymistä.”</a:t>
            </a:r>
            <a:endParaRPr lang="fi-FI" sz="145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-nova"/>
            </a:endParaRPr>
          </a:p>
          <a:p>
            <a:pPr algn="l"/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”Jos asiakkaan luku- ja kirjoitustaito on puutteellinen, </a:t>
            </a:r>
            <a:b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</a:br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keskitymme siihen, kuinka hän voisi parantaa sitä </a:t>
            </a:r>
            <a:b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</a:br>
            <a:r>
              <a:rPr lang="fi-FI" sz="145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ennen kuin aloittaa aktiivisen työnhaun.”</a:t>
            </a:r>
            <a:endParaRPr lang="fi-FI" sz="145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-nova"/>
            </a:endParaRPr>
          </a:p>
          <a:p>
            <a:pPr algn="l"/>
            <a:r>
              <a:rPr lang="fi-FI" sz="145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 </a:t>
            </a:r>
          </a:p>
          <a:p>
            <a:pPr algn="l"/>
            <a:endParaRPr lang="fi-FI" sz="145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-nova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CBFCEE3-26F6-612C-5227-0B14B7F9A2E9}"/>
              </a:ext>
            </a:extLst>
          </p:cNvPr>
          <p:cNvSpPr txBox="1"/>
          <p:nvPr/>
        </p:nvSpPr>
        <p:spPr>
          <a:xfrm>
            <a:off x="897423" y="1124605"/>
            <a:ext cx="10199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roxima-nova"/>
              </a:rPr>
              <a:t>”Meillä tulisi olla enemmän keinoja todentaa tämä haaste.”</a:t>
            </a:r>
            <a:endParaRPr lang="fi-FI" sz="20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proxima-nova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85135F8-B217-1B12-7E5D-B01340F23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4" t="13970"/>
          <a:stretch/>
        </p:blipFill>
        <p:spPr>
          <a:xfrm>
            <a:off x="5000191" y="4105183"/>
            <a:ext cx="6512329" cy="196348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93F09EE-360E-2E4C-7540-5BFBDBB797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6"/>
          <a:stretch/>
        </p:blipFill>
        <p:spPr>
          <a:xfrm>
            <a:off x="7305478" y="1596089"/>
            <a:ext cx="4161541" cy="217059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39B58130-1850-3820-0EE2-D05B2D18495E}"/>
              </a:ext>
            </a:extLst>
          </p:cNvPr>
          <p:cNvSpPr txBox="1"/>
          <p:nvPr/>
        </p:nvSpPr>
        <p:spPr>
          <a:xfrm>
            <a:off x="7563579" y="1612667"/>
            <a:ext cx="4023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Arvelen, että työllistymisen esteenä on heikko lukutaito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194ADCAB-9111-7AE7-0C14-57BC28FBA824}"/>
              </a:ext>
            </a:extLst>
          </p:cNvPr>
          <p:cNvSpPr/>
          <p:nvPr/>
        </p:nvSpPr>
        <p:spPr>
          <a:xfrm flipH="1">
            <a:off x="5000189" y="3900921"/>
            <a:ext cx="6512329" cy="233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Tiedätkö mihin ohjaat asiakkaan, jolla on heikko lukutaito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1303926-8EF5-49E8-CD6A-CBF032845C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-2102" t="-3338" r="13211" b="18174"/>
          <a:stretch/>
        </p:blipFill>
        <p:spPr>
          <a:xfrm>
            <a:off x="9360000" y="5933184"/>
            <a:ext cx="2592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3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ikkuna, rakennus, sisä&#10;&#10;Kuvaus luotu automaattisesti">
            <a:extLst>
              <a:ext uri="{FF2B5EF4-FFF2-40B4-BE49-F238E27FC236}">
                <a16:creationId xmlns:a16="http://schemas.microsoft.com/office/drawing/2014/main" id="{288F75EA-1AF3-4735-BB4D-BCFFABB1A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>
            <a:off x="0" y="8863"/>
            <a:ext cx="12192000" cy="68580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87DFEF55-2688-418F-A13F-713E0A591B91}"/>
              </a:ext>
            </a:extLst>
          </p:cNvPr>
          <p:cNvSpPr/>
          <p:nvPr/>
        </p:nvSpPr>
        <p:spPr>
          <a:xfrm>
            <a:off x="904873" y="449262"/>
            <a:ext cx="10612052" cy="5686425"/>
          </a:xfrm>
          <a:prstGeom prst="rect">
            <a:avLst/>
          </a:prstGeom>
          <a:solidFill>
            <a:srgbClr val="28B68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46C9E7-BBC1-45C9-8335-9EFAEE6CE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349" y="427079"/>
            <a:ext cx="10239375" cy="983522"/>
          </a:xfrm>
        </p:spPr>
        <p:txBody>
          <a:bodyPr>
            <a:normAutofit/>
          </a:bodyPr>
          <a:lstStyle/>
          <a:p>
            <a:pPr algn="l"/>
            <a:r>
              <a:rPr lang="fi-FI" sz="4800" b="1" dirty="0">
                <a:effectLst/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Lukutaito lisää tuottavuutta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FDC9D90-3CEA-4B04-8173-209020F67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349" y="1678460"/>
            <a:ext cx="5974196" cy="3855027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Pelkästään Euroopassa arviolta </a:t>
            </a:r>
            <a:r>
              <a:rPr lang="fi-FI" sz="1800" b="1" i="0" dirty="0">
                <a:solidFill>
                  <a:schemeClr val="bg1"/>
                </a:solidFill>
                <a:effectLst/>
                <a:latin typeface="proxima-nova"/>
              </a:rPr>
              <a:t>73 miljoonalla </a:t>
            </a: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aikuisella on heikko lukutaito. Se tarkoittaa noin viidennestä kaikista yli 15-vuotiaista.</a:t>
            </a:r>
            <a:r>
              <a:rPr lang="fi-FI" sz="1800" b="1" i="0" baseline="30000" dirty="0">
                <a:solidFill>
                  <a:srgbClr val="227151"/>
                </a:solidFill>
                <a:effectLst/>
                <a:latin typeface="proxima-nova"/>
              </a:rPr>
              <a:t> </a:t>
            </a:r>
          </a:p>
          <a:p>
            <a:pPr algn="l"/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Yhdysvalloissa arviolta </a:t>
            </a:r>
            <a:r>
              <a:rPr lang="fi-FI" sz="1800" b="1" i="0" dirty="0">
                <a:solidFill>
                  <a:schemeClr val="bg1"/>
                </a:solidFill>
                <a:effectLst/>
                <a:latin typeface="proxima-nova"/>
              </a:rPr>
              <a:t>yli puolet </a:t>
            </a: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aikuisista jää alle alakoulusta saatavaa lukutaidon tasoa.</a:t>
            </a:r>
          </a:p>
          <a:p>
            <a:pPr algn="l"/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Yhdysvalloissa on arvioitu, että jos kaikkien aikuisten lukutaidon taso nousisi kuudesluokkalaisen tasolle, sen hyöty Yhdysvalloille olisi jopa </a:t>
            </a:r>
            <a:r>
              <a:rPr lang="fi-FI" sz="1800" b="1" i="0" dirty="0">
                <a:solidFill>
                  <a:schemeClr val="bg1"/>
                </a:solidFill>
                <a:effectLst/>
                <a:latin typeface="proxima-nova"/>
              </a:rPr>
              <a:t>2 biljoonaa dollaria </a:t>
            </a: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vuodessa.</a:t>
            </a:r>
          </a:p>
          <a:p>
            <a:pPr algn="l"/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Englantilaisen selvityksen mukaan organisaatiot sopeuttavat ennemmin omaa toimintaansa korvatakseen työntekijöidensä heikkoja taitoja sen sijaan, että tukisivat lukutaidon kehittämistä ja parantamista.</a:t>
            </a:r>
            <a:endParaRPr lang="fi-FI" sz="1800" b="1" i="0" baseline="30000" dirty="0">
              <a:solidFill>
                <a:srgbClr val="227151"/>
              </a:solidFill>
              <a:effectLst/>
              <a:latin typeface="proxima-nova"/>
            </a:endParaRPr>
          </a:p>
          <a:p>
            <a:pPr algn="l"/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Heikon lukutaidon vaikutus jää näin helposti piiloon, vaikka sillä voi olla tuottavuutta alentava vaikutus.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68A0BF2-BABB-4D8E-618D-901D824EE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26" t="7528" r="13914" b="5530"/>
          <a:stretch/>
        </p:blipFill>
        <p:spPr>
          <a:xfrm>
            <a:off x="7407854" y="1911932"/>
            <a:ext cx="3879273" cy="30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4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ikkuna, rakennus, sisä&#10;&#10;Kuvaus luotu automaattisesti">
            <a:extLst>
              <a:ext uri="{FF2B5EF4-FFF2-40B4-BE49-F238E27FC236}">
                <a16:creationId xmlns:a16="http://schemas.microsoft.com/office/drawing/2014/main" id="{288F75EA-1AF3-4735-BB4D-BCFFABB1A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>
            <a:off x="0" y="8863"/>
            <a:ext cx="12192000" cy="68580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87DFEF55-2688-418F-A13F-713E0A591B91}"/>
              </a:ext>
            </a:extLst>
          </p:cNvPr>
          <p:cNvSpPr/>
          <p:nvPr/>
        </p:nvSpPr>
        <p:spPr>
          <a:xfrm>
            <a:off x="624002" y="375076"/>
            <a:ext cx="10923944" cy="5686425"/>
          </a:xfrm>
          <a:prstGeom prst="rect">
            <a:avLst/>
          </a:prstGeom>
          <a:solidFill>
            <a:srgbClr val="28B68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C46C9E7-BBC1-45C9-8335-9EFAEE6CE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312" y="393851"/>
            <a:ext cx="10239375" cy="983522"/>
          </a:xfrm>
        </p:spPr>
        <p:txBody>
          <a:bodyPr>
            <a:normAutofit/>
          </a:bodyPr>
          <a:lstStyle/>
          <a:p>
            <a:pPr algn="l"/>
            <a:r>
              <a:rPr lang="fi-FI" sz="4800" dirty="0">
                <a:effectLst/>
                <a:latin typeface="proxima-nova"/>
                <a:ea typeface="Calibri" panose="020F0502020204030204" pitchFamily="34" charset="0"/>
                <a:cs typeface="Times New Roman" panose="02020603050405020304" pitchFamily="18" charset="0"/>
              </a:rPr>
              <a:t>Monikielinen lukutaito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FDC9D90-3CEA-4B04-8173-209020F67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312" y="1415198"/>
            <a:ext cx="9617109" cy="3855027"/>
          </a:xfrm>
        </p:spPr>
        <p:txBody>
          <a:bodyPr>
            <a:noAutofit/>
          </a:bodyPr>
          <a:lstStyle/>
          <a:p>
            <a:pPr algn="l"/>
            <a:r>
              <a:rPr lang="fi-FI" sz="2000" b="1" i="0" dirty="0">
                <a:solidFill>
                  <a:srgbClr val="3A3A3A"/>
                </a:solidFill>
                <a:effectLst/>
                <a:latin typeface="proxima-nova"/>
              </a:rPr>
              <a:t>Äidinkieli on perusta ajattelulle ja tunne-elämän tasapainoiselle kehitykselle. Mitä paremmin hallitsee ensikielensä, sitä paremmin oppii myös vieraan kielen.</a:t>
            </a:r>
          </a:p>
          <a:p>
            <a:pPr algn="l"/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Toimiva monikielinen yhteiskunta tunnistaa, että myös eri kielet elävät rinnakkain eri tilanteissa. Hyvinvoiva, monikielinen ja -muotoinen väestö on resurssi ja rikkaus tulevaisuuden Suomelle. </a:t>
            </a:r>
            <a:endParaRPr lang="fi-FI" sz="1800" dirty="0">
              <a:solidFill>
                <a:srgbClr val="3A3A3A"/>
              </a:solidFill>
              <a:latin typeface="proxima-nova"/>
            </a:endParaRPr>
          </a:p>
          <a:p>
            <a:pPr algn="l"/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Suomessa on yhä enemmän äidinkieleltään muita kuin suomen-, ruotsin- tai saamenkielisiä. Ennusteen mukaan vuoteen 2035 mennessä Helsingin seudun asukkaista </a:t>
            </a:r>
            <a:r>
              <a:rPr lang="fi-FI" sz="1800" b="1" dirty="0">
                <a:solidFill>
                  <a:schemeClr val="bg1"/>
                </a:solidFill>
                <a:latin typeface="proxima-nova"/>
              </a:rPr>
              <a:t>25 %</a:t>
            </a:r>
            <a:r>
              <a:rPr lang="fi-FI" sz="1800" dirty="0">
                <a:solidFill>
                  <a:srgbClr val="3A3A3A"/>
                </a:solidFill>
                <a:latin typeface="proxima-nova"/>
              </a:rPr>
              <a:t> </a:t>
            </a: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puhuu äidinkielenään muuta kuin suomea, ruotsia tai saamea. </a:t>
            </a:r>
          </a:p>
          <a:p>
            <a:pPr algn="l"/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Vuonna 2019 koko Suomen väestöstä </a:t>
            </a:r>
            <a:r>
              <a:rPr lang="fi-FI" sz="1800" b="1" i="0" dirty="0">
                <a:solidFill>
                  <a:schemeClr val="bg1"/>
                </a:solidFill>
                <a:effectLst/>
                <a:latin typeface="proxima-nova"/>
              </a:rPr>
              <a:t>7,5 %</a:t>
            </a:r>
            <a:r>
              <a:rPr lang="fi-FI" sz="1800" b="0" i="0" dirty="0">
                <a:solidFill>
                  <a:srgbClr val="3A3A3A"/>
                </a:solidFill>
                <a:effectLst/>
                <a:latin typeface="proxima-nova"/>
              </a:rPr>
              <a:t> oli äidinkieleltään vieraskielisiä. Perusopetusta järjestetään Suomessa lähes 50:llä eri äidinkielellä. </a:t>
            </a:r>
          </a:p>
          <a:p>
            <a:pPr algn="l"/>
            <a:endParaRPr lang="fi-FI" sz="18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05CAFBF-F8EE-0D49-5CE4-0C3219F352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-2102" t="-3338" r="13211" b="18174"/>
          <a:stretch/>
        </p:blipFill>
        <p:spPr>
          <a:xfrm>
            <a:off x="9360000" y="5933184"/>
            <a:ext cx="2592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09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7958</TotalTime>
  <Words>1486</Words>
  <Application>Microsoft Office PowerPoint</Application>
  <PresentationFormat>Laajakuva</PresentationFormat>
  <Paragraphs>102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Arial Nova</vt:lpstr>
      <vt:lpstr>Calibri</vt:lpstr>
      <vt:lpstr>Calibri Light</vt:lpstr>
      <vt:lpstr>proxima-nova</vt:lpstr>
      <vt:lpstr>Times New Roman</vt:lpstr>
      <vt:lpstr>Office-teema</vt:lpstr>
      <vt:lpstr>Aikuisten lukutaitoon kannattaa panostaa</vt:lpstr>
      <vt:lpstr>Suomalaisten lukutaidon tilanne</vt:lpstr>
      <vt:lpstr>Aikuisten lukutaitoa kannattaa tukea</vt:lpstr>
      <vt:lpstr>Miljoona suomalaista kuuntelee äänikirjoja</vt:lpstr>
      <vt:lpstr>Aikuisten lukutaito on avain  lasten lukemiseen</vt:lpstr>
      <vt:lpstr>Lukutaidon tukeminen on työllisyystoimi</vt:lpstr>
      <vt:lpstr>Työllisyyspalvelujen asiantuntijat: </vt:lpstr>
      <vt:lpstr>Lukutaito lisää tuottavuutta</vt:lpstr>
      <vt:lpstr>Monikielinen lukutaito</vt:lpstr>
      <vt:lpstr>Kirjastojen tuki monikielisille perheille</vt:lpstr>
      <vt:lpstr>Kirjastojen toiveet</vt:lpstr>
      <vt:lpstr>Monikieliset perheet toivovat yhteistyötä kirjaston kanssa </vt:lpstr>
      <vt:lpstr>Mitä tulisi tehdä – yhdessä?</vt:lpstr>
      <vt:lpstr>Lukukeskus on asiantuntijajärjestö,  jolla on 4 perustehtävää</vt:lpstr>
      <vt:lpstr>Aikuisten lukutaitoon kannattaa panostaa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Aikuisten lukutaitoon kannattaa panostaa</dc:title>
  <dc:creator>Emmi Jäkkö</dc:creator>
  <cp:lastModifiedBy>Utriainen Miia</cp:lastModifiedBy>
  <cp:revision>6</cp:revision>
  <dcterms:created xsi:type="dcterms:W3CDTF">2023-05-15T17:13:39Z</dcterms:created>
  <dcterms:modified xsi:type="dcterms:W3CDTF">2023-05-23T10:42:28Z</dcterms:modified>
</cp:coreProperties>
</file>