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1" r:id="rId4"/>
    <p:sldId id="271" r:id="rId5"/>
    <p:sldId id="257" r:id="rId6"/>
    <p:sldId id="258" r:id="rId7"/>
    <p:sldId id="259" r:id="rId8"/>
    <p:sldId id="260" r:id="rId9"/>
    <p:sldId id="264" r:id="rId10"/>
    <p:sldId id="265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ppo Puttonen" userId="6d8c98f94eb1b51b" providerId="LiveId" clId="{F3E60F21-314A-4D3B-BFD8-CD8C45DB227B}"/>
    <pc:docChg chg="custSel modSld">
      <pc:chgData name="Seppo Puttonen" userId="6d8c98f94eb1b51b" providerId="LiveId" clId="{F3E60F21-314A-4D3B-BFD8-CD8C45DB227B}" dt="2023-02-09T10:52:28.542" v="1" actId="27636"/>
      <pc:docMkLst>
        <pc:docMk/>
      </pc:docMkLst>
      <pc:sldChg chg="modSp mod">
        <pc:chgData name="Seppo Puttonen" userId="6d8c98f94eb1b51b" providerId="LiveId" clId="{F3E60F21-314A-4D3B-BFD8-CD8C45DB227B}" dt="2023-02-09T10:52:28.542" v="1" actId="27636"/>
        <pc:sldMkLst>
          <pc:docMk/>
          <pc:sldMk cId="3224776080" sldId="256"/>
        </pc:sldMkLst>
        <pc:spChg chg="mod">
          <ac:chgData name="Seppo Puttonen" userId="6d8c98f94eb1b51b" providerId="LiveId" clId="{F3E60F21-314A-4D3B-BFD8-CD8C45DB227B}" dt="2023-02-09T10:52:28.542" v="1" actId="27636"/>
          <ac:spMkLst>
            <pc:docMk/>
            <pc:sldMk cId="3224776080" sldId="256"/>
            <ac:spMk id="2" creationId="{ACACB40D-2CFA-8642-A7A8-9DFCFC4511D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A865C2-F9FA-0C7F-9E0C-E519ACF6C1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55CEA05-1AB8-65A8-C422-20D7567BD4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2EDD61E-C7BD-681C-F0A6-0B046277E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5B74-B23C-492C-8D55-4622B8B5D827}" type="datetimeFigureOut">
              <a:rPr lang="fi-FI" smtClean="0"/>
              <a:t>9.2.2023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62C4C40-695C-0208-1BD2-468B9090D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CC8ADEB-26BC-3498-1418-62A7BBC0F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352D-7F42-4904-B1D8-14C2366D1A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5779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448FB2-C191-F8AB-E229-D6518C829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3E6FA6A-A552-93D9-E54E-6891B738E6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DD3B48F-AEA9-FBAA-1898-73F6D93E8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5B74-B23C-492C-8D55-4622B8B5D827}" type="datetimeFigureOut">
              <a:rPr lang="fi-FI" smtClean="0"/>
              <a:t>9.2.2023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BF07ECE-4956-5E88-9F60-F77724525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797758A-06B1-2E85-5F9D-4DA25F1D0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352D-7F42-4904-B1D8-14C2366D1A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8806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B0CD80F3-2F36-728F-E760-F13D221A28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4B29A1B-7671-B04E-EE00-C0F6561C34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5F5BDF8-24CF-2227-13A4-B3E0CE2A7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5B74-B23C-492C-8D55-4622B8B5D827}" type="datetimeFigureOut">
              <a:rPr lang="fi-FI" smtClean="0"/>
              <a:t>9.2.2023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B4EDFA8-6E5B-254A-3D80-CA7D054C4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30BC3B1-FC5F-DFA9-47CE-ECEAD5C69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352D-7F42-4904-B1D8-14C2366D1A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7040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2765D90-C35F-4659-173B-E67F692EE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10B628E-5938-0DA9-A3AC-E7A6140D4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ED3B260-AD9B-C759-6BCB-136ADBF72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5B74-B23C-492C-8D55-4622B8B5D827}" type="datetimeFigureOut">
              <a:rPr lang="fi-FI" smtClean="0"/>
              <a:t>9.2.2023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B573688-0A84-E60C-FC7A-626E04737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929CC5F-10E0-6E8D-707B-A5FE1478D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352D-7F42-4904-B1D8-14C2366D1A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4895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FE0372-23EC-0F75-7F40-FFDE046AF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E079CDA-7E7D-A153-13D1-1E44F8A0B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F303FCB-E410-2442-A852-D85FAA53E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5B74-B23C-492C-8D55-4622B8B5D827}" type="datetimeFigureOut">
              <a:rPr lang="fi-FI" smtClean="0"/>
              <a:t>9.2.2023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4533AF9-131D-F756-5FD8-7D4C23DE4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17506E0-E517-BD05-4BC9-3D559EFD4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352D-7F42-4904-B1D8-14C2366D1A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2075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9A8EC0-A0C2-1B83-2C65-22F3231AE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0FDAD0A-552B-596E-E047-326008CBD1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796BEDC-58DA-92A6-4E63-6ED0AC1073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A4A2B66-FD29-5B10-4851-EECE07929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5B74-B23C-492C-8D55-4622B8B5D827}" type="datetimeFigureOut">
              <a:rPr lang="fi-FI" smtClean="0"/>
              <a:t>9.2.2023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CB901A4-A1AF-EF27-9863-B386A1978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7A5E675-CA7B-3335-8D36-4B8204732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352D-7F42-4904-B1D8-14C2366D1A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6638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4473F93-C63E-C0B0-7318-CF34862BF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908DD49-1AB7-6779-651F-2BE2514C4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5E898DA-6E75-A3B2-713F-E96C5FA975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4381E572-8815-3C4F-A825-BEA0BD0BC5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38570D2E-FC46-CD8B-7D95-16A6A5D0AE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42FC96B-D77E-F6B5-AA39-76417F585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5B74-B23C-492C-8D55-4622B8B5D827}" type="datetimeFigureOut">
              <a:rPr lang="fi-FI" smtClean="0"/>
              <a:t>9.2.2023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0A96CCF-F839-D118-9AB5-A0E45E233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EE8258A-534E-6C6E-F435-3623A6564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352D-7F42-4904-B1D8-14C2366D1A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3628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16CB97-28FC-DEDE-DD5C-1DA4EF218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EE06A56-6437-C87E-1C1E-4300F246E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5B74-B23C-492C-8D55-4622B8B5D827}" type="datetimeFigureOut">
              <a:rPr lang="fi-FI" smtClean="0"/>
              <a:t>9.2.2023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79BF4B7-2C1A-6057-2264-AABD36690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55A0B65-0A45-8ED3-1167-46DA8FA1B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352D-7F42-4904-B1D8-14C2366D1A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409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F3750B0-4042-0C16-37DE-786D354F0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5B74-B23C-492C-8D55-4622B8B5D827}" type="datetimeFigureOut">
              <a:rPr lang="fi-FI" smtClean="0"/>
              <a:t>9.2.2023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B975C85-3ADE-1BD6-E6AE-C6160A7D4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7720599-2E13-ABB6-72F0-BB42617DF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352D-7F42-4904-B1D8-14C2366D1A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8332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CF1550-B3F2-035C-A01F-BDA619AC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2B00D6F-FE94-0184-75D9-73D7CB78F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C84AED7-74B9-6B1E-2E21-734B6217E1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8FCBAA0-7997-8563-F5EE-4B8CAA341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5B74-B23C-492C-8D55-4622B8B5D827}" type="datetimeFigureOut">
              <a:rPr lang="fi-FI" smtClean="0"/>
              <a:t>9.2.2023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9B900AD-D22E-455E-2F34-64C3333C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4C44A6A-BF5B-DC27-EF63-C92305340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352D-7F42-4904-B1D8-14C2366D1A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8278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88E667D-2CD3-E6A2-BFD9-A270CD9BE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A0ACF254-0178-488A-A39C-B30FF88A86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DD65960-BFE7-8F73-97B2-11418E810A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4B94A6E-F834-2DFD-96A0-81148CD32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5B74-B23C-492C-8D55-4622B8B5D827}" type="datetimeFigureOut">
              <a:rPr lang="fi-FI" smtClean="0"/>
              <a:t>9.2.2023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5C42DC5-B40C-3F20-11E2-CBAC7B4FE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3A01D24-CBC8-FF2E-98F3-0DBB42723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352D-7F42-4904-B1D8-14C2366D1A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5466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64645AE-91DF-F900-5E24-623684627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803F941-0675-D250-39EA-0942F05F1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5296C48-F43D-C225-75A1-0DE6CB2EF3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35B74-B23C-492C-8D55-4622B8B5D827}" type="datetimeFigureOut">
              <a:rPr lang="fi-FI" smtClean="0"/>
              <a:t>9.2.2023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037EECB-9ACE-5E01-4031-90EFA6B847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0394AD6-4DA0-CA3E-F8E9-E0247B8298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F352D-7F42-4904-B1D8-14C2366D1A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621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lmastolukupiiri.fi/" TargetMode="External"/><Relationship Id="rId2" Type="http://schemas.openxmlformats.org/officeDocument/2006/relationships/hyperlink" Target="https://www.kirjastot.fi/vihreakirjasto/lukuvinkit?language_content_entity=fi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emf"/><Relationship Id="rId5" Type="http://schemas.openxmlformats.org/officeDocument/2006/relationships/package" Target="../embeddings/Microsoft_Excel_Worksheet.xlsx"/><Relationship Id="rId4" Type="http://schemas.openxmlformats.org/officeDocument/2006/relationships/hyperlink" Target="https://www.kirjasampo.fi/fi/kaunokirjallisuutta_ilmastonmuutoksesta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CACB40D-2CFA-8642-A7A8-9DFCFC4511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4800"/>
            <a:ext cx="9144000" cy="2524125"/>
          </a:xfrm>
        </p:spPr>
        <p:txBody>
          <a:bodyPr>
            <a:normAutofit/>
          </a:bodyPr>
          <a:lstStyle/>
          <a:p>
            <a:r>
              <a:rPr lang="fi-FI" sz="4800" dirty="0"/>
              <a:t>LUONTO JA ILMASTONSUOJELU KAUNOKIRJOISSA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FDBB94A-91CD-A3FA-D6CD-03455CF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67051"/>
            <a:ext cx="9144000" cy="3324224"/>
          </a:xfrm>
        </p:spPr>
        <p:txBody>
          <a:bodyPr>
            <a:normAutofit/>
          </a:bodyPr>
          <a:lstStyle/>
          <a:p>
            <a:r>
              <a:rPr lang="fi-FI" dirty="0"/>
              <a:t>               1) Ihmiset ja luonto sopusoinnussa, luonnon ihailu ja kauneus    </a:t>
            </a:r>
          </a:p>
          <a:p>
            <a:r>
              <a:rPr lang="fi-FI" dirty="0"/>
              <a:t>             2) Muutos luontosuhteessa, pilviä nousee ja luonnonsuojelu herää</a:t>
            </a:r>
          </a:p>
          <a:p>
            <a:r>
              <a:rPr lang="fi-FI" dirty="0"/>
              <a:t>         3) Ennusmerkkejä tulevasta, luonto dystopioissa uhkana ja teemoina</a:t>
            </a:r>
          </a:p>
          <a:p>
            <a:r>
              <a:rPr lang="fi-FI" dirty="0"/>
              <a:t>     4) Ihmisten suhteet kärjistyvät luonnon ilmiöiden vuoksi</a:t>
            </a:r>
          </a:p>
          <a:p>
            <a:r>
              <a:rPr lang="fi-FI" dirty="0"/>
              <a:t>5) Luonnonilmiöt mukana muiden ilmiöiden joukossa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4776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2E1F37-B188-0093-8390-92E9729A7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Luonnon- ja ilmastonmuutokset muiden ilmiöiden joukossa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2162348-C9E0-5389-ED46-5BEE1995F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Olli Jalonen: Taivaanpallo, 2018</a:t>
            </a:r>
          </a:p>
          <a:p>
            <a:r>
              <a:rPr lang="fi-FI" dirty="0"/>
              <a:t>Juhani Karila: Pienen hauen pyydystys, 2019</a:t>
            </a:r>
          </a:p>
          <a:p>
            <a:r>
              <a:rPr lang="fi-FI" dirty="0"/>
              <a:t>Vesa Haapala: Hämärä ei tanssi enää, 2019</a:t>
            </a:r>
          </a:p>
          <a:p>
            <a:r>
              <a:rPr lang="fi-FI" dirty="0"/>
              <a:t>Anni Kytömäki: </a:t>
            </a:r>
            <a:r>
              <a:rPr lang="fi-FI" dirty="0" err="1"/>
              <a:t>Margarita</a:t>
            </a:r>
            <a:r>
              <a:rPr lang="fi-FI" dirty="0"/>
              <a:t>, 2020</a:t>
            </a:r>
          </a:p>
          <a:p>
            <a:r>
              <a:rPr lang="fi-FI" dirty="0"/>
              <a:t>Erkki Tuomioja: Tulevaisuuden varjossa, 2021</a:t>
            </a:r>
          </a:p>
          <a:p>
            <a:r>
              <a:rPr lang="fi-FI" dirty="0"/>
              <a:t>Emilia </a:t>
            </a:r>
            <a:r>
              <a:rPr lang="fi-FI" dirty="0" err="1"/>
              <a:t>Kukkala</a:t>
            </a:r>
            <a:r>
              <a:rPr lang="fi-FI" dirty="0"/>
              <a:t>: Kaiken jälkeen, 2021</a:t>
            </a:r>
          </a:p>
          <a:p>
            <a:r>
              <a:rPr lang="fi-FI" dirty="0"/>
              <a:t>Siiri Enoranta: Maailman tyttäret, 2022</a:t>
            </a:r>
          </a:p>
          <a:p>
            <a:r>
              <a:rPr lang="fi-FI" dirty="0"/>
              <a:t>Iida Rauma: Hävitys – tapauskertomus, 2022</a:t>
            </a:r>
          </a:p>
        </p:txBody>
      </p:sp>
    </p:spTree>
    <p:extLst>
      <p:ext uri="{BB962C8B-B14F-4D97-AF65-F5344CB8AC3E}">
        <p14:creationId xmlns:p14="http://schemas.microsoft.com/office/powerpoint/2010/main" val="1645480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>
            <a:extLst>
              <a:ext uri="{FF2B5EF4-FFF2-40B4-BE49-F238E27FC236}">
                <a16:creationId xmlns:a16="http://schemas.microsoft.com/office/drawing/2014/main" id="{EBFBFCF4-1763-2697-CA11-14FEA2D47E32}"/>
              </a:ext>
            </a:extLst>
          </p:cNvPr>
          <p:cNvSpPr txBox="1"/>
          <p:nvPr/>
        </p:nvSpPr>
        <p:spPr>
          <a:xfrm>
            <a:off x="171450" y="123825"/>
            <a:ext cx="897255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>
                <a:hlinkClick r:id="rId2"/>
              </a:rPr>
              <a:t>https://www.kirjastot.fi/vihreakirjasto/lukuvinkit?language_content_entity=fi</a:t>
            </a:r>
            <a:endParaRPr lang="fi-FI" dirty="0"/>
          </a:p>
          <a:p>
            <a:r>
              <a:rPr lang="fi-FI" dirty="0">
                <a:hlinkClick r:id="rId3"/>
              </a:rPr>
              <a:t>https://ilmastolukupiiri.fi/</a:t>
            </a:r>
            <a:endParaRPr lang="fi-FI" dirty="0"/>
          </a:p>
          <a:p>
            <a:r>
              <a:rPr lang="fi-FI" dirty="0">
                <a:hlinkClick r:id="rId4"/>
              </a:rPr>
              <a:t>https://www.kirjasampo.fi/fi/kaunokirjallisuutta_ilmastonmuutoksesta</a:t>
            </a:r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graphicFrame>
        <p:nvGraphicFramePr>
          <p:cNvPr id="5" name="Objekti 4">
            <a:extLst>
              <a:ext uri="{FF2B5EF4-FFF2-40B4-BE49-F238E27FC236}">
                <a16:creationId xmlns:a16="http://schemas.microsoft.com/office/drawing/2014/main" id="{B3953149-5CAD-9260-2E24-11F38168A0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4787206"/>
              </p:ext>
            </p:extLst>
          </p:nvPr>
        </p:nvGraphicFramePr>
        <p:xfrm>
          <a:off x="32031" y="1076325"/>
          <a:ext cx="10966169" cy="459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5" imgW="9804499" imgH="2952904" progId="Excel.Sheet.12">
                  <p:embed/>
                </p:oleObj>
              </mc:Choice>
              <mc:Fallback>
                <p:oleObj name="Worksheet" r:id="rId5" imgW="9804499" imgH="2952904" progId="Excel.Sheet.12">
                  <p:embed/>
                  <p:pic>
                    <p:nvPicPr>
                      <p:cNvPr id="5" name="Objekti 4">
                        <a:extLst>
                          <a:ext uri="{FF2B5EF4-FFF2-40B4-BE49-F238E27FC236}">
                            <a16:creationId xmlns:a16="http://schemas.microsoft.com/office/drawing/2014/main" id="{B3953149-5CAD-9260-2E24-11F38168A06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031" y="1076325"/>
                        <a:ext cx="10966169" cy="4591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4817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A27043D4-B06D-A122-D482-FAA5A3ED34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1" y="961787"/>
            <a:ext cx="10763250" cy="4279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B2668410-7F2E-6BF7-4E8A-2F28F27085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876486"/>
              </p:ext>
            </p:extLst>
          </p:nvPr>
        </p:nvGraphicFramePr>
        <p:xfrm>
          <a:off x="714375" y="847725"/>
          <a:ext cx="10277476" cy="5613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56604">
                  <a:extLst>
                    <a:ext uri="{9D8B030D-6E8A-4147-A177-3AD203B41FA5}">
                      <a16:colId xmlns:a16="http://schemas.microsoft.com/office/drawing/2014/main" val="696867129"/>
                    </a:ext>
                  </a:extLst>
                </a:gridCol>
                <a:gridCol w="1455218">
                  <a:extLst>
                    <a:ext uri="{9D8B030D-6E8A-4147-A177-3AD203B41FA5}">
                      <a16:colId xmlns:a16="http://schemas.microsoft.com/office/drawing/2014/main" val="1742324969"/>
                    </a:ext>
                  </a:extLst>
                </a:gridCol>
                <a:gridCol w="1455218">
                  <a:extLst>
                    <a:ext uri="{9D8B030D-6E8A-4147-A177-3AD203B41FA5}">
                      <a16:colId xmlns:a16="http://schemas.microsoft.com/office/drawing/2014/main" val="2904463432"/>
                    </a:ext>
                  </a:extLst>
                </a:gridCol>
                <a:gridCol w="1455218">
                  <a:extLst>
                    <a:ext uri="{9D8B030D-6E8A-4147-A177-3AD203B41FA5}">
                      <a16:colId xmlns:a16="http://schemas.microsoft.com/office/drawing/2014/main" val="2785137574"/>
                    </a:ext>
                  </a:extLst>
                </a:gridCol>
                <a:gridCol w="1455218">
                  <a:extLst>
                    <a:ext uri="{9D8B030D-6E8A-4147-A177-3AD203B41FA5}">
                      <a16:colId xmlns:a16="http://schemas.microsoft.com/office/drawing/2014/main" val="733448578"/>
                    </a:ext>
                  </a:extLst>
                </a:gridCol>
              </a:tblGrid>
              <a:tr h="249753">
                <a:tc>
                  <a:txBody>
                    <a:bodyPr/>
                    <a:lstStyle/>
                    <a:p>
                      <a:pPr algn="l" fontAlgn="ctr"/>
                      <a:r>
                        <a:rPr lang="fi-FI" sz="1800" u="none" strike="noStrike">
                          <a:effectLst/>
                        </a:rPr>
                        <a:t>Finna: v.1917-2022                        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43701578"/>
                  </a:ext>
                </a:extLst>
              </a:tr>
              <a:tr h="249753">
                <a:tc>
                  <a:txBody>
                    <a:bodyPr/>
                    <a:lstStyle/>
                    <a:p>
                      <a:pPr algn="l" fontAlgn="ctr"/>
                      <a:r>
                        <a:rPr lang="fi-FI" sz="1800" u="none" strike="noStrike">
                          <a:effectLst/>
                        </a:rPr>
                        <a:t>2008 , 55 tulosta 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1800" u="none" strike="noStrike">
                          <a:effectLst/>
                        </a:rPr>
                        <a:t>2007 , 20 tulosta 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1800" u="none" strike="noStrike">
                          <a:effectLst/>
                        </a:rPr>
                        <a:t>2014 , 12 tulosta 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7979410"/>
                  </a:ext>
                </a:extLst>
              </a:tr>
              <a:tr h="249753">
                <a:tc>
                  <a:txBody>
                    <a:bodyPr/>
                    <a:lstStyle/>
                    <a:p>
                      <a:pPr algn="l" fontAlgn="ctr"/>
                      <a:r>
                        <a:rPr lang="fi-FI" sz="1800" u="none" strike="noStrike">
                          <a:effectLst/>
                        </a:rPr>
                        <a:t>2009 , 48 tulosta 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1800" u="none" strike="noStrike">
                          <a:effectLst/>
                        </a:rPr>
                        <a:t>2017 , 20 tulosta 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1800" u="none" strike="noStrike">
                          <a:effectLst/>
                        </a:rPr>
                        <a:t>2016 , 12 tulosta 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8297079"/>
                  </a:ext>
                </a:extLst>
              </a:tr>
              <a:tr h="249753">
                <a:tc>
                  <a:txBody>
                    <a:bodyPr/>
                    <a:lstStyle/>
                    <a:p>
                      <a:pPr algn="l" fontAlgn="ctr"/>
                      <a:r>
                        <a:rPr lang="fi-FI" sz="1800" u="none" strike="noStrike">
                          <a:effectLst/>
                        </a:rPr>
                        <a:t>2011 , 38 tulosta 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1800" u="none" strike="noStrike">
                          <a:effectLst/>
                        </a:rPr>
                        <a:t>2006 , 17 tulosta 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1800" u="none" strike="noStrike">
                          <a:effectLst/>
                        </a:rPr>
                        <a:t>2018 , 12 tulosta 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429360"/>
                  </a:ext>
                </a:extLst>
              </a:tr>
              <a:tr h="249753">
                <a:tc>
                  <a:txBody>
                    <a:bodyPr/>
                    <a:lstStyle/>
                    <a:p>
                      <a:pPr algn="l" fontAlgn="ctr"/>
                      <a:r>
                        <a:rPr lang="fi-FI" sz="1800" u="none" strike="noStrike">
                          <a:effectLst/>
                        </a:rPr>
                        <a:t>2021 , 38 tulosta 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1800" u="none" strike="noStrike">
                          <a:effectLst/>
                        </a:rPr>
                        <a:t>1992 , 15 tulosta 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1800" u="none" strike="noStrike">
                          <a:effectLst/>
                        </a:rPr>
                        <a:t>1990 , 11 tulosta 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8306511"/>
                  </a:ext>
                </a:extLst>
              </a:tr>
              <a:tr h="249753">
                <a:tc>
                  <a:txBody>
                    <a:bodyPr/>
                    <a:lstStyle/>
                    <a:p>
                      <a:pPr algn="l" fontAlgn="ctr"/>
                      <a:r>
                        <a:rPr lang="fi-FI" sz="1800" u="none" strike="noStrike">
                          <a:effectLst/>
                        </a:rPr>
                        <a:t>2019 , 35 tulosta 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1800" u="none" strike="noStrike">
                          <a:effectLst/>
                        </a:rPr>
                        <a:t>2001 , 15 tulosta 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1800" u="none" strike="noStrike">
                          <a:effectLst/>
                        </a:rPr>
                        <a:t>1996 , 10 tulosta 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5806949"/>
                  </a:ext>
                </a:extLst>
              </a:tr>
              <a:tr h="249753">
                <a:tc>
                  <a:txBody>
                    <a:bodyPr/>
                    <a:lstStyle/>
                    <a:p>
                      <a:pPr algn="l" fontAlgn="ctr"/>
                      <a:r>
                        <a:rPr lang="fi-FI" sz="1800" u="none" strike="noStrike">
                          <a:effectLst/>
                        </a:rPr>
                        <a:t>2020 , 35 tulosta 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1800" u="none" strike="noStrike">
                          <a:effectLst/>
                        </a:rPr>
                        <a:t>2003 , 15 tulosta 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1800" u="none" strike="noStrike">
                          <a:effectLst/>
                        </a:rPr>
                        <a:t>2015 , 10 tulosta 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573331"/>
                  </a:ext>
                </a:extLst>
              </a:tr>
              <a:tr h="249753">
                <a:tc>
                  <a:txBody>
                    <a:bodyPr/>
                    <a:lstStyle/>
                    <a:p>
                      <a:pPr algn="l" fontAlgn="ctr"/>
                      <a:r>
                        <a:rPr lang="fi-FI" sz="1800" u="none" strike="noStrike">
                          <a:effectLst/>
                        </a:rPr>
                        <a:t>2022 , 33 tulosta 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1800" u="none" strike="noStrike">
                          <a:effectLst/>
                        </a:rPr>
                        <a:t>1998 , 14 tulosta 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1800" u="none" strike="noStrike">
                          <a:effectLst/>
                        </a:rPr>
                        <a:t>1997 , 6 tulosta 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599991"/>
                  </a:ext>
                </a:extLst>
              </a:tr>
              <a:tr h="249753">
                <a:tc>
                  <a:txBody>
                    <a:bodyPr/>
                    <a:lstStyle/>
                    <a:p>
                      <a:pPr algn="l" fontAlgn="ctr"/>
                      <a:r>
                        <a:rPr lang="fi-FI" sz="1800" u="none" strike="noStrike">
                          <a:effectLst/>
                        </a:rPr>
                        <a:t>2012 , 32 tulosta 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1800" u="none" strike="noStrike">
                          <a:effectLst/>
                        </a:rPr>
                        <a:t>1999 , 14 tulosta 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1800" u="none" strike="noStrike">
                          <a:effectLst/>
                        </a:rPr>
                        <a:t>2004 , 6 tulosta 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914276"/>
                  </a:ext>
                </a:extLst>
              </a:tr>
              <a:tr h="249753">
                <a:tc>
                  <a:txBody>
                    <a:bodyPr/>
                    <a:lstStyle/>
                    <a:p>
                      <a:pPr algn="l" fontAlgn="ctr"/>
                      <a:r>
                        <a:rPr lang="fi-FI" sz="1800" u="none" strike="noStrike">
                          <a:effectLst/>
                        </a:rPr>
                        <a:t>2010 , 29 tulosta 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1800" u="none" strike="noStrike">
                          <a:effectLst/>
                        </a:rPr>
                        <a:t>2000 , 14 tulosta 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66774210"/>
                  </a:ext>
                </a:extLst>
              </a:tr>
              <a:tr h="249753">
                <a:tc>
                  <a:txBody>
                    <a:bodyPr/>
                    <a:lstStyle/>
                    <a:p>
                      <a:pPr algn="l" fontAlgn="ctr"/>
                      <a:r>
                        <a:rPr lang="fi-FI" sz="1800" u="none" strike="noStrike">
                          <a:effectLst/>
                        </a:rPr>
                        <a:t>2013 , 23 tulosta 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1800" u="none" strike="noStrike">
                          <a:effectLst/>
                        </a:rPr>
                        <a:t>1991 , 13 tulosta 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55369368"/>
                  </a:ext>
                </a:extLst>
              </a:tr>
              <a:tr h="249753">
                <a:tc>
                  <a:txBody>
                    <a:bodyPr/>
                    <a:lstStyle/>
                    <a:p>
                      <a:pPr algn="l" fontAlgn="ctr"/>
                      <a:r>
                        <a:rPr lang="fi-FI" sz="1800" u="none" strike="noStrike">
                          <a:effectLst/>
                        </a:rPr>
                        <a:t>2005 , 20 tulosta 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1800" u="none" strike="noStrike">
                          <a:effectLst/>
                        </a:rPr>
                        <a:t>2002 , 13 tulosta 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0940148"/>
                  </a:ext>
                </a:extLst>
              </a:tr>
              <a:tr h="249753">
                <a:tc>
                  <a:txBody>
                    <a:bodyPr/>
                    <a:lstStyle/>
                    <a:p>
                      <a:pPr algn="l" fontAlgn="ctr"/>
                      <a:r>
                        <a:rPr lang="fi-FI" sz="1800" u="none" strike="noStrike">
                          <a:effectLst/>
                        </a:rPr>
                        <a:t>suomi , 665 tulosta</a:t>
                      </a:r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66850358"/>
                  </a:ext>
                </a:extLst>
              </a:tr>
              <a:tr h="249753">
                <a:tc>
                  <a:txBody>
                    <a:bodyPr/>
                    <a:lstStyle/>
                    <a:p>
                      <a:pPr algn="l" fontAlgn="ctr"/>
                      <a:r>
                        <a:rPr lang="fi-FI" sz="1800" u="none" strike="noStrike" dirty="0">
                          <a:effectLst/>
                        </a:rPr>
                        <a:t>englanti , 280 tulosta 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59906645"/>
                  </a:ext>
                </a:extLst>
              </a:tr>
              <a:tr h="249753">
                <a:tc>
                  <a:txBody>
                    <a:bodyPr/>
                    <a:lstStyle/>
                    <a:p>
                      <a:pPr algn="l" fontAlgn="ctr"/>
                      <a:r>
                        <a:rPr lang="fi-FI" sz="1800" u="none" strike="noStrike" dirty="0">
                          <a:effectLst/>
                        </a:rPr>
                        <a:t>ruotsi , 33 tulosta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00118110"/>
                  </a:ext>
                </a:extLst>
              </a:tr>
              <a:tr h="249753">
                <a:tc>
                  <a:txBody>
                    <a:bodyPr/>
                    <a:lstStyle/>
                    <a:p>
                      <a:pPr algn="l" fontAlgn="ctr"/>
                      <a:r>
                        <a:rPr lang="fi-FI" sz="1800" u="none" strike="noStrike" dirty="0">
                          <a:effectLst/>
                        </a:rPr>
                        <a:t>ranska , 9 tulosta 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00235254"/>
                  </a:ext>
                </a:extLst>
              </a:tr>
              <a:tr h="249753">
                <a:tc>
                  <a:txBody>
                    <a:bodyPr/>
                    <a:lstStyle/>
                    <a:p>
                      <a:pPr algn="l" fontAlgn="ctr"/>
                      <a:r>
                        <a:rPr lang="fi-FI" sz="1800" u="none" strike="noStrike" dirty="0">
                          <a:effectLst/>
                        </a:rPr>
                        <a:t>saksa , 7 tulosta 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83123967"/>
                  </a:ext>
                </a:extLst>
              </a:tr>
              <a:tr h="249753">
                <a:tc>
                  <a:txBody>
                    <a:bodyPr/>
                    <a:lstStyle/>
                    <a:p>
                      <a:pPr algn="l" fontAlgn="ctr"/>
                      <a:r>
                        <a:rPr lang="fi-FI" sz="1800" u="none" strike="noStrike" dirty="0">
                          <a:effectLst/>
                        </a:rPr>
                        <a:t>venäjä , 4 tulosta 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6108734"/>
                  </a:ext>
                </a:extLst>
              </a:tr>
              <a:tr h="249753">
                <a:tc>
                  <a:txBody>
                    <a:bodyPr/>
                    <a:lstStyle/>
                    <a:p>
                      <a:pPr algn="l" fontAlgn="ctr"/>
                      <a:r>
                        <a:rPr lang="fi-FI" sz="1800" u="none" strike="noStrike" dirty="0">
                          <a:effectLst/>
                        </a:rPr>
                        <a:t>Tietokirjallisuus , 632 tulosta 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82240098"/>
                  </a:ext>
                </a:extLst>
              </a:tr>
              <a:tr h="217218">
                <a:tc>
                  <a:txBody>
                    <a:bodyPr/>
                    <a:lstStyle/>
                    <a:p>
                      <a:pPr algn="l" fontAlgn="ctr"/>
                      <a:r>
                        <a:rPr lang="fi-FI" sz="1800" u="none" strike="noStrike" dirty="0">
                          <a:effectLst/>
                        </a:rPr>
                        <a:t>Kaunokirjallisuus , 12 tulosta 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51752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999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C120E69-E571-D272-4335-91AE7C8B2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Sillanpää – Kianto – Lehtonen – Leino - Hellaakoski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17D5397-C54C-83B3-2299-37A0DB7D0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Luonnon ihannointi ja ihminen sopusoinnussa luonnon kanssa</a:t>
            </a:r>
          </a:p>
          <a:p>
            <a:r>
              <a:rPr lang="fi-FI" dirty="0"/>
              <a:t>Hellaakoskella luonnon jumalointi, panteismi</a:t>
            </a:r>
          </a:p>
        </p:txBody>
      </p:sp>
    </p:spTree>
    <p:extLst>
      <p:ext uri="{BB962C8B-B14F-4D97-AF65-F5344CB8AC3E}">
        <p14:creationId xmlns:p14="http://schemas.microsoft.com/office/powerpoint/2010/main" val="2028643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7076B6-190C-979C-F24F-2AF2699CB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Luonnonsuojelun ensi merkit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9232837-A6F9-DD3B-2C28-D0293FB53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Pentti Haanpää: Noitaympyrä 1930</a:t>
            </a:r>
          </a:p>
          <a:p>
            <a:r>
              <a:rPr lang="fi-FI" dirty="0"/>
              <a:t>Yrjö Kokko: Sudenhampainen kaulanauha 1951</a:t>
            </a:r>
          </a:p>
          <a:p>
            <a:r>
              <a:rPr lang="fi-FI" dirty="0"/>
              <a:t>Reino Rinne: Anna minulle atomipommi 1970</a:t>
            </a:r>
          </a:p>
          <a:p>
            <a:r>
              <a:rPr lang="fi-FI" dirty="0"/>
              <a:t>Leena Krohn: Vihreä vallankumous 1970</a:t>
            </a:r>
          </a:p>
          <a:p>
            <a:r>
              <a:rPr lang="fi-FI" dirty="0"/>
              <a:t>Risto </a:t>
            </a:r>
            <a:r>
              <a:rPr lang="fi-FI" dirty="0" err="1"/>
              <a:t>Rasa</a:t>
            </a:r>
            <a:r>
              <a:rPr lang="fi-FI" dirty="0"/>
              <a:t>: Kaksi seppää 1976</a:t>
            </a:r>
          </a:p>
          <a:p>
            <a:r>
              <a:rPr lang="fi-FI" dirty="0"/>
              <a:t>Veikko Huovinen: Ympäristöministeri 1982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87067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A25BD7-8324-A553-61BE-236D517EA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Luonto muuttuu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E4859BD-9CCD-45F3-1A59-2C050D1DB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r>
              <a:rPr lang="fi-FI" dirty="0"/>
              <a:t>Markus Nummi: Kadonnut Pariisi, 1994</a:t>
            </a:r>
          </a:p>
          <a:p>
            <a:r>
              <a:rPr lang="fi-FI" dirty="0"/>
              <a:t>Veronica </a:t>
            </a:r>
            <a:r>
              <a:rPr lang="fi-FI" dirty="0" err="1"/>
              <a:t>Pimenoff</a:t>
            </a:r>
            <a:r>
              <a:rPr lang="fi-FI" dirty="0"/>
              <a:t>: Maa ilman vettä, 1999</a:t>
            </a:r>
          </a:p>
          <a:p>
            <a:r>
              <a:rPr lang="fi-FI" dirty="0"/>
              <a:t>Hannu Raittila: Atlantis, 2003</a:t>
            </a:r>
          </a:p>
          <a:p>
            <a:r>
              <a:rPr lang="fi-FI" dirty="0"/>
              <a:t>Risto Isomäki: Sarasvatin hiekkaa, 2005</a:t>
            </a:r>
          </a:p>
          <a:p>
            <a:r>
              <a:rPr lang="fi-FI" dirty="0"/>
              <a:t>Risto Isomäki: Litium 6, 2007</a:t>
            </a:r>
          </a:p>
          <a:p>
            <a:r>
              <a:rPr lang="fi-FI" dirty="0"/>
              <a:t>Juha Ruusuvuori: Pyhän kalan kultti, 2007</a:t>
            </a:r>
          </a:p>
          <a:p>
            <a:r>
              <a:rPr lang="fi-FI" dirty="0"/>
              <a:t>Johanna Sinisalo: Linnunaivot, 2008</a:t>
            </a:r>
          </a:p>
          <a:p>
            <a:r>
              <a:rPr lang="fi-FI" dirty="0"/>
              <a:t>Olli Jalonen: 14 solmua Greenwichiin, 2008</a:t>
            </a:r>
          </a:p>
          <a:p>
            <a:r>
              <a:rPr lang="fi-FI" dirty="0"/>
              <a:t>Risto Isomäki: Jumalan pikkusormi, 2009</a:t>
            </a:r>
          </a:p>
          <a:p>
            <a:r>
              <a:rPr lang="fi-FI" dirty="0"/>
              <a:t>Anni Kytömäki: Kultarinta, 2014, </a:t>
            </a:r>
            <a:r>
              <a:rPr lang="fi-FI" dirty="0" err="1"/>
              <a:t>Margarita</a:t>
            </a:r>
            <a:r>
              <a:rPr lang="fi-FI" dirty="0"/>
              <a:t>, 2020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65237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A9B771B-D86B-2CDA-79BC-C31547027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Ihmisten tulevaisuus uhattuna, kun ilmasto muuttuu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693AB1E-77E7-8FEC-7972-005BD6DFB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Janne Kuusi: Vapaus, 2010</a:t>
            </a:r>
          </a:p>
          <a:p>
            <a:r>
              <a:rPr lang="fi-FI" dirty="0"/>
              <a:t>Elina Hirvonen: Kauimpana kuolemasta, 2010</a:t>
            </a:r>
          </a:p>
          <a:p>
            <a:r>
              <a:rPr lang="fi-FI" dirty="0"/>
              <a:t>Emmi Itäranta: Teemestarin kirja, 2012</a:t>
            </a:r>
          </a:p>
          <a:p>
            <a:r>
              <a:rPr lang="fi-FI" dirty="0"/>
              <a:t>Leena Krohn: Hotel </a:t>
            </a:r>
            <a:r>
              <a:rPr lang="fi-FI" dirty="0" err="1"/>
              <a:t>sapiens</a:t>
            </a:r>
            <a:r>
              <a:rPr lang="fi-FI" dirty="0"/>
              <a:t>, 2013</a:t>
            </a:r>
          </a:p>
          <a:p>
            <a:r>
              <a:rPr lang="fi-FI" dirty="0"/>
              <a:t>Pasi Ilmari Jääskeläinen: Sielut kulkevat sateessa, 2013</a:t>
            </a:r>
          </a:p>
          <a:p>
            <a:r>
              <a:rPr lang="fi-FI" dirty="0"/>
              <a:t>Alexandra Salmela: Antisankari, 2015</a:t>
            </a:r>
          </a:p>
          <a:p>
            <a:r>
              <a:rPr lang="fi-FI" dirty="0"/>
              <a:t>Esa Mäkinen: Totuuskuutio, 2015</a:t>
            </a:r>
          </a:p>
          <a:p>
            <a:r>
              <a:rPr lang="fi-FI" dirty="0"/>
              <a:t>Maarit Verronen: Hiljaiset joet, 2018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32529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33397F4-9241-DC71-4B68-2FA8626A4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Ilmastonmuutos muuttaa ihmisten välisiä suhteita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1F0586-FAD2-68CF-4746-6A73C8CD5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Jussi Valtonen: He eivät tiedä mitä tekevät, 2014</a:t>
            </a:r>
          </a:p>
          <a:p>
            <a:r>
              <a:rPr lang="fi-FI" dirty="0"/>
              <a:t>Laura Lindstedt: </a:t>
            </a:r>
            <a:r>
              <a:rPr lang="fi-FI" dirty="0" err="1"/>
              <a:t>Oneiron</a:t>
            </a:r>
            <a:r>
              <a:rPr lang="fi-FI" dirty="0"/>
              <a:t>, 2015</a:t>
            </a:r>
          </a:p>
          <a:p>
            <a:r>
              <a:rPr lang="fi-FI" dirty="0"/>
              <a:t>Emmi Itäranta: Kudottujen kujien kaupunki, 2015</a:t>
            </a:r>
          </a:p>
          <a:p>
            <a:r>
              <a:rPr lang="fi-FI" dirty="0"/>
              <a:t>Elina Hirvonen: Kun aika loppuu, 2015</a:t>
            </a:r>
          </a:p>
          <a:p>
            <a:r>
              <a:rPr lang="fi-FI" dirty="0"/>
              <a:t>Laura Gustafsson: Korpisoturi, 2016</a:t>
            </a:r>
          </a:p>
          <a:p>
            <a:r>
              <a:rPr lang="fi-FI" dirty="0"/>
              <a:t>Jukka Vieno: Ruttopuiston rakastavaiset, 2017</a:t>
            </a:r>
          </a:p>
        </p:txBody>
      </p:sp>
    </p:spTree>
    <p:extLst>
      <p:ext uri="{BB962C8B-B14F-4D97-AF65-F5344CB8AC3E}">
        <p14:creationId xmlns:p14="http://schemas.microsoft.com/office/powerpoint/2010/main" val="1679036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560</Words>
  <Application>Microsoft Office PowerPoint</Application>
  <PresentationFormat>Laajakuva</PresentationFormat>
  <Paragraphs>95</Paragraphs>
  <Slides>10</Slides>
  <Notes>0</Notes>
  <HiddenSlides>0</HiddenSlides>
  <MMClips>0</MMClips>
  <ScaleCrop>false</ScaleCrop>
  <HeadingPairs>
    <vt:vector size="8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Office-teema</vt:lpstr>
      <vt:lpstr>Worksheet</vt:lpstr>
      <vt:lpstr>LUONTO JA ILMASTONSUOJELU KAUNOKIRJOISSA</vt:lpstr>
      <vt:lpstr>PowerPoint-esitys</vt:lpstr>
      <vt:lpstr>PowerPoint-esitys</vt:lpstr>
      <vt:lpstr>PowerPoint-esitys</vt:lpstr>
      <vt:lpstr>Sillanpää – Kianto – Lehtonen – Leino - Hellaakoski</vt:lpstr>
      <vt:lpstr>Luonnonsuojelun ensi merkit</vt:lpstr>
      <vt:lpstr>Luonto muuttuu</vt:lpstr>
      <vt:lpstr>Ihmisten tulevaisuus uhattuna, kun ilmasto muuttuu</vt:lpstr>
      <vt:lpstr>Ilmastonmuutos muuttaa ihmisten välisiä suhteita</vt:lpstr>
      <vt:lpstr>Luonnon- ja ilmastonmuutokset muiden ilmiöiden joukossa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LUONTO JA ILMASTONSUOJELU KAUNOKIRJOISSA</dc:title>
  <dc:creator>Seppo Puttonen</dc:creator>
  <cp:lastModifiedBy>Seppo Puttonen</cp:lastModifiedBy>
  <cp:revision>6</cp:revision>
  <dcterms:created xsi:type="dcterms:W3CDTF">2023-02-03T08:55:32Z</dcterms:created>
  <dcterms:modified xsi:type="dcterms:W3CDTF">2023-02-09T10:52:39Z</dcterms:modified>
</cp:coreProperties>
</file>