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  <p:sldMasterId id="2147483696" r:id="rId5"/>
    <p:sldMasterId id="2147483648" r:id="rId6"/>
  </p:sldMasterIdLst>
  <p:notesMasterIdLst>
    <p:notesMasterId r:id="rId20"/>
  </p:notesMasterIdLst>
  <p:sldIdLst>
    <p:sldId id="270" r:id="rId7"/>
    <p:sldId id="313" r:id="rId8"/>
    <p:sldId id="311" r:id="rId9"/>
    <p:sldId id="284" r:id="rId10"/>
    <p:sldId id="303" r:id="rId11"/>
    <p:sldId id="305" r:id="rId12"/>
    <p:sldId id="308" r:id="rId13"/>
    <p:sldId id="299" r:id="rId14"/>
    <p:sldId id="324" r:id="rId15"/>
    <p:sldId id="321" r:id="rId16"/>
    <p:sldId id="326" r:id="rId17"/>
    <p:sldId id="325" r:id="rId18"/>
    <p:sldId id="38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48" userDrawn="1">
          <p15:clr>
            <a:srgbClr val="A4A3A4"/>
          </p15:clr>
        </p15:guide>
        <p15:guide id="2" orient="horz" pos="319" userDrawn="1">
          <p15:clr>
            <a:srgbClr val="A4A3A4"/>
          </p15:clr>
        </p15:guide>
        <p15:guide id="3" orient="horz" pos="3714" userDrawn="1">
          <p15:clr>
            <a:srgbClr val="A4A3A4"/>
          </p15:clr>
        </p15:guide>
        <p15:guide id="4" orient="horz" pos="1156" userDrawn="1">
          <p15:clr>
            <a:srgbClr val="A4A3A4"/>
          </p15:clr>
        </p15:guide>
        <p15:guide id="5" pos="1308" userDrawn="1">
          <p15:clr>
            <a:srgbClr val="A4A3A4"/>
          </p15:clr>
        </p15:guide>
        <p15:guide id="6" pos="7055" userDrawn="1">
          <p15:clr>
            <a:srgbClr val="A4A3A4"/>
          </p15:clr>
        </p15:guide>
        <p15:guide id="7" pos="3713" userDrawn="1">
          <p15:clr>
            <a:srgbClr val="A4A3A4"/>
          </p15:clr>
        </p15:guide>
        <p15:guide id="8" pos="7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16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6" y="72"/>
      </p:cViewPr>
      <p:guideLst>
        <p:guide orient="horz" pos="948"/>
        <p:guide orient="horz" pos="319"/>
        <p:guide orient="horz" pos="3714"/>
        <p:guide orient="horz" pos="1156"/>
        <p:guide pos="1308"/>
        <p:guide pos="7055"/>
        <p:guide pos="3713"/>
        <p:guide pos="7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8F185-26BA-45DA-96BD-0372EE00F160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8DC5B-2804-4405-B9E2-ADE78C570A8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6552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FB22FB-B824-4CD6-AB8D-EC6EC87B324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1231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8DC5B-2804-4405-B9E2-ADE78C570A8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956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084918" y="1835151"/>
            <a:ext cx="8978900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81" y="506413"/>
            <a:ext cx="9883936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7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084918" y="1835151"/>
            <a:ext cx="8978900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81" y="506413"/>
            <a:ext cx="9883936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7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72A2BA-3DAA-481A-9C48-5AF0EABB1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571" y="365125"/>
            <a:ext cx="876022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4B2F8F6-6DC5-4286-8CAD-36B5BF0F5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DDA8413-1AE9-4558-9F6D-E46C3C347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3318-EB43-4E51-B2D2-3F45E43D9F3C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4CB7E8-6E70-4455-9959-BDA8F1538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9B6075A-330F-4F45-9484-3E373A81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D14D7-9180-4634-AEE7-8D8C0DF6F52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Turun alueellisen kehittämistehtävän logo  (yleiset kirjastot)">
            <a:extLst>
              <a:ext uri="{FF2B5EF4-FFF2-40B4-BE49-F238E27FC236}">
                <a16:creationId xmlns:a16="http://schemas.microsoft.com/office/drawing/2014/main" id="{4AB9A933-741A-4745-BC58-D0C365D9E7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388" y="5966854"/>
            <a:ext cx="2449481" cy="808016"/>
          </a:xfrm>
          <a:prstGeom prst="rect">
            <a:avLst/>
          </a:prstGeom>
        </p:spPr>
      </p:pic>
      <p:pic>
        <p:nvPicPr>
          <p:cNvPr id="1026" name="Picture 2" descr="Liboppi-verkko-oppimisalustan logo">
            <a:extLst>
              <a:ext uri="{FF2B5EF4-FFF2-40B4-BE49-F238E27FC236}">
                <a16:creationId xmlns:a16="http://schemas.microsoft.com/office/drawing/2014/main" id="{34CED9B0-7494-4F67-854F-6A8A797E86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54" y="549403"/>
            <a:ext cx="17240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0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738C852-8D29-4AFE-903C-0F597E006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FEBB-10B6-4956-AB63-F9E7732506DC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1E9072C-253B-4FC6-9AD8-C8F446EF9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D8D8744-1E58-4FBE-9372-B4D2CBCD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974A2-B849-4437-B49E-78878820680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5665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79881" y="5190776"/>
            <a:ext cx="7869567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subtitle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179881" y="2402543"/>
            <a:ext cx="10311633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49" y="1166438"/>
            <a:ext cx="1826787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0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18" y="1835151"/>
            <a:ext cx="8978900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/>
              <a:t>Click to </a:t>
            </a:r>
            <a:br>
              <a:rPr lang="fi-FI"/>
            </a:br>
            <a:r>
              <a:rPr lang="fi-FI"/>
              <a:t>edit master text styles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/>
              <a:t>Sisällysluettelo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9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179881" y="506413"/>
            <a:ext cx="9883936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/>
              <a:t>Sisällysluettelo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84918" y="1835151"/>
            <a:ext cx="440896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813963" y="1835151"/>
            <a:ext cx="4249856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73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284537" y="2828017"/>
            <a:ext cx="8041747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93213" y="2828016"/>
            <a:ext cx="2364023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ts val="8500"/>
              </a:lnSpc>
              <a:spcAft>
                <a:spcPts val="0"/>
              </a:spcAft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00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2084918" y="1835151"/>
            <a:ext cx="947208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179881" y="506413"/>
            <a:ext cx="1037711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6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703230" y="2402542"/>
            <a:ext cx="10788284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70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703230" y="3008304"/>
            <a:ext cx="10788284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/>
              <a:t>Kiitos!</a:t>
            </a:r>
            <a:endParaRPr lang="en-US"/>
          </a:p>
        </p:txBody>
      </p:sp>
      <p:pic>
        <p:nvPicPr>
          <p:cNvPr id="5" name="Picture 4" descr="KRUUNU_VALKOINEN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226" y="2087431"/>
            <a:ext cx="960905" cy="5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0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4"/>
            <a:ext cx="8977843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0" y="515211"/>
            <a:ext cx="988287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3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3" r:id="rId2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URKUABO_WHITE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9" y="5958175"/>
            <a:ext cx="1655284" cy="6504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9881" y="506414"/>
            <a:ext cx="9883936" cy="99853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2084917" y="1839184"/>
            <a:ext cx="8977843" cy="4055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63" r:id="rId2"/>
    <p:sldLayoutId id="2147483664" r:id="rId3"/>
    <p:sldLayoutId id="2147483697" r:id="rId4"/>
    <p:sldLayoutId id="2147483698" r:id="rId5"/>
    <p:sldLayoutId id="2147483661" r:id="rId6"/>
    <p:sldLayoutId id="2147483662" r:id="rId7"/>
    <p:sldLayoutId id="2147483692" r:id="rId8"/>
  </p:sldLayoutIdLst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144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36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72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080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2.2.2023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4beginners.com/2017/06/01/robotics-is-incredibly-engaging-with-lego-mindstorms/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s-kirjastot.fi/liboppi/" TargetMode="External"/><Relationship Id="rId2" Type="http://schemas.openxmlformats.org/officeDocument/2006/relationships/hyperlink" Target="https://liboppi.fi/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hyperlink" Target="mailto:AKE-kirjasto@turku.f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rjastot.fi/lanu" TargetMode="External"/><Relationship Id="rId2" Type="http://schemas.openxmlformats.org/officeDocument/2006/relationships/hyperlink" Target="https://www.kirjastot.fi/valtakunnallinen-kehittamistehtava-vake?language_content_entity=fi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s-kirjastot.f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emf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668988" y="2505408"/>
            <a:ext cx="6854024" cy="1847183"/>
          </a:xfrm>
        </p:spPr>
        <p:txBody>
          <a:bodyPr/>
          <a:lstStyle/>
          <a:p>
            <a:pPr algn="ctr"/>
            <a:br>
              <a:rPr lang="en-US" dirty="0"/>
            </a:br>
            <a:r>
              <a:rPr lang="en-US" dirty="0"/>
              <a:t>AKE-ABC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AB97C41-CAC7-4D53-845F-206C726C4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0" y="357846"/>
            <a:ext cx="4233493" cy="997200"/>
          </a:xfrm>
          <a:prstGeom prst="rect">
            <a:avLst/>
          </a:prstGeom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294AB191-B5B8-431C-913F-908E51599E9C}"/>
              </a:ext>
            </a:extLst>
          </p:cNvPr>
          <p:cNvSpPr/>
          <p:nvPr/>
        </p:nvSpPr>
        <p:spPr>
          <a:xfrm>
            <a:off x="3167998" y="4489460"/>
            <a:ext cx="5686429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fi-FI" dirty="0"/>
              <a:t>2.2.2023 klo 13–14</a:t>
            </a:r>
          </a:p>
          <a:p>
            <a:pPr algn="ctr"/>
            <a:r>
              <a:rPr lang="fi-FI" dirty="0"/>
              <a:t>Laura Tyysteri, Anne Heino, Miia Utriainen &amp; Marjut Jussila</a:t>
            </a:r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63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5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58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60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41710E3-C51C-44DF-B97A-C1C0405D3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i-FI" sz="3600"/>
              <a:t>Työryhmät</a:t>
            </a:r>
            <a:endParaRPr lang="fi-FI" sz="360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B581E0-82EC-4F0D-B8CF-D3DF948E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457470"/>
            <a:ext cx="7405724" cy="5078795"/>
          </a:xfrm>
        </p:spPr>
        <p:txBody>
          <a:bodyPr>
            <a:normAutofit/>
          </a:bodyPr>
          <a:lstStyle/>
          <a:p>
            <a:r>
              <a:rPr lang="en-US" sz="1400" b="1" dirty="0" err="1"/>
              <a:t>Näkyvyystyöryhmä</a:t>
            </a:r>
            <a:endParaRPr lang="en-US" sz="1400" b="1" dirty="0"/>
          </a:p>
          <a:p>
            <a:pPr lvl="1"/>
            <a:r>
              <a:rPr lang="en-US" sz="1400" dirty="0" err="1"/>
              <a:t>Kirjastojen</a:t>
            </a:r>
            <a:r>
              <a:rPr lang="en-US" sz="1400" dirty="0"/>
              <a:t> ja </a:t>
            </a:r>
            <a:r>
              <a:rPr lang="en-US" sz="1400" dirty="0" err="1"/>
              <a:t>niiden</a:t>
            </a:r>
            <a:r>
              <a:rPr lang="en-US" sz="1400" dirty="0"/>
              <a:t> </a:t>
            </a:r>
            <a:r>
              <a:rPr lang="en-US" sz="1400" dirty="0" err="1"/>
              <a:t>palveluiden</a:t>
            </a:r>
            <a:r>
              <a:rPr lang="en-US" sz="1400" dirty="0"/>
              <a:t> </a:t>
            </a:r>
            <a:r>
              <a:rPr lang="en-US" sz="1400" dirty="0" err="1"/>
              <a:t>näkyvyyden</a:t>
            </a:r>
            <a:r>
              <a:rPr lang="en-US" sz="1400" dirty="0"/>
              <a:t> </a:t>
            </a:r>
            <a:r>
              <a:rPr lang="en-US" sz="1400" dirty="0" err="1"/>
              <a:t>parantaminen</a:t>
            </a:r>
            <a:endParaRPr lang="en-US" sz="1400" dirty="0"/>
          </a:p>
          <a:p>
            <a:pPr lvl="1"/>
            <a:r>
              <a:rPr lang="en-US" sz="1400" dirty="0" err="1"/>
              <a:t>Avoin</a:t>
            </a:r>
            <a:r>
              <a:rPr lang="en-US" sz="1400" dirty="0"/>
              <a:t> </a:t>
            </a:r>
            <a:r>
              <a:rPr lang="en-US" sz="1400" dirty="0" err="1"/>
              <a:t>kaikille</a:t>
            </a:r>
            <a:r>
              <a:rPr lang="en-US" sz="1400" dirty="0"/>
              <a:t> </a:t>
            </a:r>
            <a:r>
              <a:rPr lang="en-US" sz="1400" dirty="0" err="1"/>
              <a:t>markkinoinnista</a:t>
            </a:r>
            <a:r>
              <a:rPr lang="en-US" sz="1400" dirty="0"/>
              <a:t> ja </a:t>
            </a:r>
            <a:r>
              <a:rPr lang="en-US" sz="1400" dirty="0" err="1"/>
              <a:t>viestinnästä</a:t>
            </a:r>
            <a:r>
              <a:rPr lang="en-US" sz="1400" dirty="0"/>
              <a:t> </a:t>
            </a:r>
            <a:r>
              <a:rPr lang="en-US" sz="1400" dirty="0" err="1"/>
              <a:t>kiinnostuneille</a:t>
            </a:r>
            <a:endParaRPr lang="en-US" sz="1400" dirty="0"/>
          </a:p>
          <a:p>
            <a:pPr lvl="1"/>
            <a:r>
              <a:rPr lang="en-US" sz="1400" dirty="0" err="1"/>
              <a:t>Yhteisen</a:t>
            </a:r>
            <a:r>
              <a:rPr lang="en-US" sz="1400" dirty="0"/>
              <a:t> </a:t>
            </a:r>
            <a:r>
              <a:rPr lang="en-US" sz="1400" dirty="0" err="1"/>
              <a:t>viestinnän</a:t>
            </a:r>
            <a:r>
              <a:rPr lang="en-US" sz="1400" dirty="0"/>
              <a:t> </a:t>
            </a:r>
            <a:r>
              <a:rPr lang="en-US" sz="1400" dirty="0" err="1"/>
              <a:t>suunnittelu</a:t>
            </a:r>
            <a:r>
              <a:rPr lang="en-US" sz="1400" dirty="0"/>
              <a:t>, </a:t>
            </a:r>
            <a:r>
              <a:rPr lang="en-US" sz="1400" dirty="0" err="1"/>
              <a:t>esim</a:t>
            </a:r>
            <a:r>
              <a:rPr lang="en-US" sz="1400" dirty="0"/>
              <a:t>. </a:t>
            </a:r>
            <a:r>
              <a:rPr lang="en-US" sz="1400" dirty="0" err="1"/>
              <a:t>markkinointikampanjat</a:t>
            </a:r>
            <a:r>
              <a:rPr lang="en-US" sz="1400" dirty="0"/>
              <a:t>, </a:t>
            </a:r>
            <a:r>
              <a:rPr lang="en-US" sz="1400" dirty="0" err="1"/>
              <a:t>kirjamessuosasto</a:t>
            </a:r>
            <a:r>
              <a:rPr lang="en-US" sz="1400" dirty="0"/>
              <a:t> </a:t>
            </a:r>
            <a:r>
              <a:rPr lang="en-US" sz="1400" dirty="0" err="1"/>
              <a:t>Turun</a:t>
            </a:r>
            <a:r>
              <a:rPr lang="en-US" sz="1400" dirty="0"/>
              <a:t> </a:t>
            </a:r>
            <a:r>
              <a:rPr lang="en-US" sz="1400" dirty="0" err="1"/>
              <a:t>kirjamessuilla</a:t>
            </a:r>
            <a:br>
              <a:rPr lang="en-US" sz="1400" dirty="0"/>
            </a:br>
            <a:endParaRPr lang="en-US" sz="1400" dirty="0"/>
          </a:p>
          <a:p>
            <a:r>
              <a:rPr lang="en-US" sz="1400" b="1" dirty="0"/>
              <a:t>Digi-</a:t>
            </a:r>
            <a:r>
              <a:rPr lang="en-US" sz="1400" b="1" dirty="0" err="1"/>
              <a:t>innokkaat</a:t>
            </a:r>
            <a:endParaRPr lang="en-US" sz="1400" dirty="0"/>
          </a:p>
          <a:p>
            <a:pPr lvl="1"/>
            <a:r>
              <a:rPr lang="en-US" sz="1400" dirty="0" err="1"/>
              <a:t>Digiasioista</a:t>
            </a:r>
            <a:r>
              <a:rPr lang="en-US" sz="1400" dirty="0"/>
              <a:t> </a:t>
            </a:r>
            <a:r>
              <a:rPr lang="en-US" sz="1400" dirty="0" err="1"/>
              <a:t>innostuneiden</a:t>
            </a:r>
            <a:r>
              <a:rPr lang="en-US" sz="1400" dirty="0"/>
              <a:t> </a:t>
            </a:r>
            <a:r>
              <a:rPr lang="en-US" sz="1400" dirty="0" err="1"/>
              <a:t>oma</a:t>
            </a:r>
            <a:r>
              <a:rPr lang="en-US" sz="1400" dirty="0"/>
              <a:t> </a:t>
            </a:r>
            <a:r>
              <a:rPr lang="en-US" sz="1400" dirty="0" err="1"/>
              <a:t>ryhmä</a:t>
            </a:r>
            <a:r>
              <a:rPr lang="en-US" sz="1400" dirty="0"/>
              <a:t> </a:t>
            </a:r>
          </a:p>
          <a:p>
            <a:pPr lvl="1"/>
            <a:r>
              <a:rPr lang="en-US" sz="1400" dirty="0" err="1"/>
              <a:t>Avoin</a:t>
            </a:r>
            <a:r>
              <a:rPr lang="en-US" sz="1400" dirty="0"/>
              <a:t> </a:t>
            </a:r>
            <a:r>
              <a:rPr lang="en-US" sz="1400" dirty="0" err="1"/>
              <a:t>kaikille</a:t>
            </a:r>
            <a:r>
              <a:rPr lang="en-US" sz="1400" dirty="0"/>
              <a:t> </a:t>
            </a:r>
            <a:r>
              <a:rPr lang="en-US" sz="1400" dirty="0" err="1"/>
              <a:t>kiinnostuineille</a:t>
            </a:r>
            <a:endParaRPr lang="en-US" sz="1400" dirty="0"/>
          </a:p>
          <a:p>
            <a:pPr lvl="1"/>
            <a:r>
              <a:rPr lang="en-US" sz="1400" dirty="0" err="1"/>
              <a:t>Asiakkaiden</a:t>
            </a:r>
            <a:r>
              <a:rPr lang="en-US" sz="1400" dirty="0"/>
              <a:t> </a:t>
            </a:r>
            <a:r>
              <a:rPr lang="en-US" sz="1400" dirty="0" err="1"/>
              <a:t>digineuvonta</a:t>
            </a:r>
            <a:r>
              <a:rPr lang="en-US" sz="1400" dirty="0"/>
              <a:t>, </a:t>
            </a:r>
            <a:r>
              <a:rPr lang="en-US" sz="1400" dirty="0" err="1"/>
              <a:t>henkilökunnan</a:t>
            </a:r>
            <a:r>
              <a:rPr lang="en-US" sz="1400" dirty="0"/>
              <a:t> </a:t>
            </a:r>
            <a:r>
              <a:rPr lang="en-US" sz="1400" dirty="0" err="1"/>
              <a:t>tukeminen</a:t>
            </a:r>
            <a:r>
              <a:rPr lang="en-US" sz="1400" dirty="0"/>
              <a:t> </a:t>
            </a:r>
            <a:r>
              <a:rPr lang="en-US" sz="1400" dirty="0" err="1"/>
              <a:t>digiasioissa</a:t>
            </a:r>
            <a:r>
              <a:rPr lang="en-US" sz="1400" dirty="0"/>
              <a:t>, </a:t>
            </a:r>
            <a:r>
              <a:rPr lang="en-US" sz="1400" dirty="0" err="1"/>
              <a:t>uuteen</a:t>
            </a:r>
            <a:r>
              <a:rPr lang="en-US" sz="1400" dirty="0"/>
              <a:t> </a:t>
            </a:r>
            <a:r>
              <a:rPr lang="en-US" sz="1400" dirty="0" err="1"/>
              <a:t>teknologiaan</a:t>
            </a:r>
            <a:r>
              <a:rPr lang="en-US" sz="1400" dirty="0"/>
              <a:t> </a:t>
            </a:r>
            <a:r>
              <a:rPr lang="en-US" sz="1400" dirty="0" err="1"/>
              <a:t>tutustuminen</a:t>
            </a:r>
            <a:r>
              <a:rPr lang="en-US" sz="1400" dirty="0"/>
              <a:t>, </a:t>
            </a:r>
            <a:r>
              <a:rPr lang="en-US" sz="1400" dirty="0" err="1"/>
              <a:t>koulutukset</a:t>
            </a:r>
            <a:br>
              <a:rPr lang="en-US" sz="1400" dirty="0"/>
            </a:br>
            <a:endParaRPr lang="en-US" sz="1400" dirty="0"/>
          </a:p>
          <a:p>
            <a:r>
              <a:rPr lang="en-US" sz="1400" b="1" dirty="0"/>
              <a:t>IKI-</a:t>
            </a:r>
            <a:r>
              <a:rPr lang="en-US" sz="1400" b="1" dirty="0" err="1"/>
              <a:t>verkosto</a:t>
            </a:r>
            <a:endParaRPr lang="en-US" sz="1400" b="1" dirty="0"/>
          </a:p>
          <a:p>
            <a:pPr lvl="1"/>
            <a:r>
              <a:rPr lang="en-US" sz="1400" dirty="0" err="1"/>
              <a:t>Seniorityötä</a:t>
            </a:r>
            <a:r>
              <a:rPr lang="en-US" sz="1400" dirty="0"/>
              <a:t> </a:t>
            </a:r>
            <a:r>
              <a:rPr lang="en-US" sz="1400" dirty="0" err="1"/>
              <a:t>tekevien</a:t>
            </a:r>
            <a:r>
              <a:rPr lang="en-US" sz="1400" dirty="0"/>
              <a:t> </a:t>
            </a:r>
            <a:r>
              <a:rPr lang="en-US" sz="1400" dirty="0" err="1"/>
              <a:t>oma</a:t>
            </a:r>
            <a:r>
              <a:rPr lang="en-US" sz="1400" dirty="0"/>
              <a:t> </a:t>
            </a:r>
            <a:r>
              <a:rPr lang="en-US" sz="1400" dirty="0" err="1"/>
              <a:t>verkosto</a:t>
            </a:r>
            <a:endParaRPr lang="en-US" sz="1400" dirty="0"/>
          </a:p>
          <a:p>
            <a:pPr lvl="1"/>
            <a:r>
              <a:rPr lang="en-US" sz="1400" dirty="0"/>
              <a:t>Teams-</a:t>
            </a:r>
            <a:r>
              <a:rPr lang="en-US" sz="1400" dirty="0" err="1"/>
              <a:t>kanava</a:t>
            </a:r>
            <a:r>
              <a:rPr lang="en-US" sz="1400" dirty="0"/>
              <a:t> </a:t>
            </a:r>
            <a:r>
              <a:rPr lang="en-US" sz="1400" dirty="0" err="1"/>
              <a:t>keskustelua</a:t>
            </a:r>
            <a:r>
              <a:rPr lang="en-US" sz="1400" dirty="0"/>
              <a:t> ja </a:t>
            </a:r>
            <a:r>
              <a:rPr lang="en-US" sz="1400" dirty="0" err="1"/>
              <a:t>vertaistukea</a:t>
            </a:r>
            <a:r>
              <a:rPr lang="en-US" sz="1400" dirty="0"/>
              <a:t> </a:t>
            </a:r>
            <a:r>
              <a:rPr lang="en-US" sz="1400" dirty="0" err="1"/>
              <a:t>varten</a:t>
            </a:r>
            <a:endParaRPr lang="en-US" sz="1400" dirty="0"/>
          </a:p>
          <a:p>
            <a:pPr lvl="1"/>
            <a:r>
              <a:rPr lang="en-US" sz="1400" dirty="0" err="1"/>
              <a:t>Avoin</a:t>
            </a:r>
            <a:r>
              <a:rPr lang="en-US" sz="1400" dirty="0"/>
              <a:t> </a:t>
            </a:r>
            <a:r>
              <a:rPr lang="en-US" sz="1400" dirty="0" err="1"/>
              <a:t>kaikille</a:t>
            </a:r>
            <a:r>
              <a:rPr lang="en-US" sz="1400" dirty="0"/>
              <a:t> </a:t>
            </a:r>
            <a:r>
              <a:rPr lang="en-US" sz="1400" dirty="0" err="1"/>
              <a:t>kiinnostuneille</a:t>
            </a:r>
            <a:endParaRPr lang="en-US" sz="1400" dirty="0"/>
          </a:p>
        </p:txBody>
      </p:sp>
      <p:grpSp>
        <p:nvGrpSpPr>
          <p:cNvPr id="77" name="Group 6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Kuva 5" descr="Kuva, joka sisältää kohteen automaatti&#10;&#10;Kuvaus luotu automaattisesti">
            <a:extLst>
              <a:ext uri="{FF2B5EF4-FFF2-40B4-BE49-F238E27FC236}">
                <a16:creationId xmlns:a16="http://schemas.microsoft.com/office/drawing/2014/main" id="{8D5ADF0A-0665-48FF-8F48-78B2BFE0C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45646" y="1488406"/>
            <a:ext cx="3090884" cy="412117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08F1A03-A1B0-44B5-A101-4E4EC3BD3F92}"/>
              </a:ext>
            </a:extLst>
          </p:cNvPr>
          <p:cNvSpPr txBox="1"/>
          <p:nvPr/>
        </p:nvSpPr>
        <p:spPr>
          <a:xfrm>
            <a:off x="10151840" y="5685080"/>
            <a:ext cx="163698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fi-FI" sz="700">
                <a:hlinkClick r:id="rId3" tooltip="https://edtech4beginners.com/2017/06/01/robotics-is-incredibly-engaging-with-lego-mindstorm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Tämä kuva</a:t>
            </a:r>
            <a:r>
              <a:rPr lang="fi-FI" sz="700"/>
              <a:t>,, käyttöoikeus: </a:t>
            </a:r>
            <a:r>
              <a:rPr lang="fi-FI" sz="700"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fi-FI" sz="700"/>
          </a:p>
        </p:txBody>
      </p:sp>
      <p:pic>
        <p:nvPicPr>
          <p:cNvPr id="34" name="Picture 1">
            <a:extLst>
              <a:ext uri="{FF2B5EF4-FFF2-40B4-BE49-F238E27FC236}">
                <a16:creationId xmlns:a16="http://schemas.microsoft.com/office/drawing/2014/main" id="{A1C08122-0BFA-4BB2-AABB-55E9B4B6C2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02" y="49293"/>
            <a:ext cx="3276742" cy="7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61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5EE91F-5B85-4E1D-8298-542E555AD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Lainattavat materiaalit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B5D3AD-A90F-4425-9FF8-373C7454B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69204"/>
            <a:ext cx="6268038" cy="47077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fi-FI">
              <a:cs typeface="Calibri"/>
            </a:endParaRPr>
          </a:p>
          <a:p>
            <a:r>
              <a:rPr lang="fi-FI">
                <a:cs typeface="Calibri"/>
              </a:rPr>
              <a:t>Erilaisia lainattavia salkkuja, jotka kulkevat kirjastokuljetuksissa</a:t>
            </a:r>
          </a:p>
          <a:p>
            <a:r>
              <a:rPr lang="fi-FI">
                <a:cs typeface="Calibri"/>
              </a:rPr>
              <a:t>Salkkujen avulla kirjasto voi järjestää asiakkaille satutunnin, mediatuokion, pakopelin, ikäihmisten muisteluillan </a:t>
            </a:r>
          </a:p>
          <a:p>
            <a:r>
              <a:rPr lang="fi-FI">
                <a:cs typeface="Calibri"/>
              </a:rPr>
              <a:t>Mukana myös digivälinesalkkuja, joita voi käyttää striimauksiin, etätapahtumiin, videokuvauksiin jne.</a:t>
            </a:r>
          </a:p>
          <a:p>
            <a:r>
              <a:rPr lang="fi-FI">
                <a:cs typeface="Calibri"/>
              </a:rPr>
              <a:t>Salkut laajentavat kirjaston omaa toimintaa ilman, että kirjasto joutuu kustantamaan laitteita</a:t>
            </a:r>
          </a:p>
        </p:txBody>
      </p:sp>
      <p:pic>
        <p:nvPicPr>
          <p:cNvPr id="5" name="Kuva 4" descr="Kuva, joka sisältää kohteen teksti, sisä, järjestetty, useat&#10;&#10;Kuvaus luotu automaattisesti">
            <a:extLst>
              <a:ext uri="{FF2B5EF4-FFF2-40B4-BE49-F238E27FC236}">
                <a16:creationId xmlns:a16="http://schemas.microsoft.com/office/drawing/2014/main" id="{265F7C27-80CE-4937-B28C-073E56919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238" y="1469204"/>
            <a:ext cx="4657725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2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8BB032-50C7-4148-8D0E-B70808C80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056" y="365125"/>
            <a:ext cx="8850744" cy="1325563"/>
          </a:xfrm>
        </p:spPr>
        <p:txBody>
          <a:bodyPr>
            <a:normAutofit/>
          </a:bodyPr>
          <a:lstStyle/>
          <a:p>
            <a:r>
              <a:rPr lang="fi-FI" sz="4800" err="1"/>
              <a:t>Liboppi</a:t>
            </a:r>
            <a:r>
              <a:rPr lang="fi-FI" sz="4800"/>
              <a:t>:</a:t>
            </a:r>
            <a:endParaRPr lang="fi-FI" sz="4800">
              <a:highlight>
                <a:srgbClr val="FFFF00"/>
              </a:highlight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1D499D-D27D-401E-9253-1E3FCFEBD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fi-FI" b="1"/>
              <a:t>Yleisten kirjastojen verkko-oppimisympäristö osoitteessa</a:t>
            </a:r>
            <a:r>
              <a:rPr lang="fi-FI"/>
              <a:t> </a:t>
            </a:r>
            <a:r>
              <a:rPr lang="fi-FI" u="sng">
                <a:hlinkClick r:id="rId2"/>
              </a:rPr>
              <a:t>https://liboppi.fi/</a:t>
            </a:r>
            <a:r>
              <a:rPr lang="fi-FI"/>
              <a:t>​</a:t>
            </a:r>
          </a:p>
          <a:p>
            <a:pPr fontAlgn="base"/>
            <a:r>
              <a:rPr lang="fi-FI"/>
              <a:t>Kirjastoalan täydennyskoulutuskursseja, joita henkilökunta voi suorittaa ajasta ja paikasta riippumatta</a:t>
            </a:r>
            <a:endParaRPr lang="en-US"/>
          </a:p>
          <a:p>
            <a:r>
              <a:rPr lang="fi-FI"/>
              <a:t>Kursseille pääsyyn tarvitsee avaimen. Avaimet ja kurssitarjonta listattu extranetin </a:t>
            </a:r>
            <a:r>
              <a:rPr lang="fi-FI" err="1"/>
              <a:t>Liboppi</a:t>
            </a:r>
            <a:r>
              <a:rPr lang="fi-FI"/>
              <a:t>-sivulla: </a:t>
            </a:r>
            <a:r>
              <a:rPr lang="fi-FI">
                <a:hlinkClick r:id="rId3"/>
              </a:rPr>
              <a:t>https://ls-kirjastot.fi/liboppi/</a:t>
            </a:r>
            <a:endParaRPr lang="fi-FI"/>
          </a:p>
          <a:p>
            <a:pPr fontAlgn="base"/>
            <a:r>
              <a:rPr lang="fi-FI"/>
              <a:t>Tukipyynnöt: </a:t>
            </a:r>
            <a:r>
              <a:rPr lang="fi-FI" u="sng">
                <a:hlinkClick r:id="rId4"/>
              </a:rPr>
              <a:t>ake-kirjasto@turku.fi</a:t>
            </a:r>
            <a:endParaRPr lang="en-US"/>
          </a:p>
          <a:p>
            <a:pPr lvl="1" fontAlgn="base"/>
            <a:endParaRPr lang="en-US"/>
          </a:p>
          <a:p>
            <a:endParaRPr lang="fi-FI"/>
          </a:p>
        </p:txBody>
      </p:sp>
      <p:pic>
        <p:nvPicPr>
          <p:cNvPr id="4" name="Picture 4" descr="Liboppi">
            <a:extLst>
              <a:ext uri="{FF2B5EF4-FFF2-40B4-BE49-F238E27FC236}">
                <a16:creationId xmlns:a16="http://schemas.microsoft.com/office/drawing/2014/main" id="{C599B525-E4C3-46D6-9392-E74463CE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90" y="571573"/>
            <a:ext cx="172402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87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CAB97C41-CAC7-4D53-845F-206C726C4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10" y="357846"/>
            <a:ext cx="4233493" cy="99720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3605FE13-4F79-47C2-8FDF-DAC04B2ED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392" y="1756212"/>
            <a:ext cx="10311633" cy="4191827"/>
          </a:xfrm>
        </p:spPr>
        <p:txBody>
          <a:bodyPr/>
          <a:lstStyle/>
          <a:p>
            <a:pPr algn="ctr"/>
            <a:r>
              <a:rPr lang="fi-FI" dirty="0"/>
              <a:t>Kiitos!</a:t>
            </a:r>
            <a:br>
              <a:rPr lang="fi-FI" dirty="0"/>
            </a:br>
            <a:br>
              <a:rPr lang="fi-FI" dirty="0"/>
            </a:br>
            <a:r>
              <a:rPr lang="fi-FI" dirty="0"/>
              <a:t>ls-kirjastot.fi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ake-kirjasto@turku.fi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1874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4E80866-5457-4CA3-837E-E6935A20B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8582" y="1835151"/>
            <a:ext cx="9595236" cy="405791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9070" indent="-179070"/>
            <a:r>
              <a:rPr lang="fi-FI" b="1" dirty="0"/>
              <a:t>Alueellinen kehittämistehtävä (AKE)</a:t>
            </a:r>
            <a:r>
              <a:rPr lang="fi-FI" dirty="0"/>
              <a:t>: </a:t>
            </a:r>
          </a:p>
          <a:p>
            <a:pPr marL="539750" lvl="1" indent="-179705"/>
            <a:r>
              <a:rPr lang="fi-FI" dirty="0"/>
              <a:t>"Alueellisella kehittämistehtävällä luodaan edellytyksiä toimialueen yleisten kirjastojen toiminnan vahvistumiselle. Kehittämistehtävällä tuetaan toimialueen yleisten kirjastojen kehittymistä ja henkilöstön osaamista sekä edistetään yleisten kirjastojen keskinäistä yhteistoimintaa."</a:t>
            </a:r>
          </a:p>
          <a:p>
            <a:pPr marL="179070" indent="-179070"/>
            <a:r>
              <a:rPr lang="fi-FI" dirty="0">
                <a:hlinkClick r:id="rId2"/>
              </a:rPr>
              <a:t>Valtakunnallinen kehittämistehtävä</a:t>
            </a:r>
            <a:r>
              <a:rPr lang="fi-FI" dirty="0"/>
              <a:t> (VAKE)</a:t>
            </a:r>
          </a:p>
          <a:p>
            <a:pPr marL="539750" lvl="1" indent="-179705"/>
            <a:r>
              <a:rPr lang="fi-FI" dirty="0"/>
              <a:t>Helsingin kaupunginkirjasto tuottaa kirjastojen yhteisiä palveluita ja edistää yhteistyötä</a:t>
            </a:r>
          </a:p>
          <a:p>
            <a:pPr marL="179070" indent="-179070"/>
            <a:r>
              <a:rPr lang="fi-FI" dirty="0">
                <a:hlinkClick r:id="rId3"/>
              </a:rPr>
              <a:t>Erityinen tehtävä</a:t>
            </a:r>
            <a:r>
              <a:rPr lang="fi-FI" dirty="0"/>
              <a:t> (ERTE)</a:t>
            </a:r>
          </a:p>
          <a:p>
            <a:pPr marL="539750" lvl="1" indent="-179705"/>
            <a:r>
              <a:rPr lang="fi-FI" dirty="0"/>
              <a:t>Seinäjoen kaupunginkirjastolla on valtakunnallinen erityistehtävä lasten ja nuorten lukemisen ja lukutaidon edistämisen tukemiseksi kirjastoissa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7CC4830-23D6-453B-B04F-65775B20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Laki yleisistä kirjastoista</a:t>
            </a:r>
          </a:p>
        </p:txBody>
      </p:sp>
    </p:spTree>
    <p:extLst>
      <p:ext uri="{BB962C8B-B14F-4D97-AF65-F5344CB8AC3E}">
        <p14:creationId xmlns:p14="http://schemas.microsoft.com/office/powerpoint/2010/main" val="771416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rtta Suomen AKE-alueista">
            <a:extLst>
              <a:ext uri="{FF2B5EF4-FFF2-40B4-BE49-F238E27FC236}">
                <a16:creationId xmlns:a16="http://schemas.microsoft.com/office/drawing/2014/main" id="{9EE3461A-9AA5-45CA-ACDD-DCE613AEA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447" y="906895"/>
            <a:ext cx="571500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tsikko 2">
            <a:extLst>
              <a:ext uri="{FF2B5EF4-FFF2-40B4-BE49-F238E27FC236}">
                <a16:creationId xmlns:a16="http://schemas.microsoft.com/office/drawing/2014/main" id="{81DA87F6-F551-4929-B74C-BAFD98F45764}"/>
              </a:ext>
            </a:extLst>
          </p:cNvPr>
          <p:cNvSpPr txBox="1">
            <a:spLocks/>
          </p:cNvSpPr>
          <p:nvPr/>
        </p:nvSpPr>
        <p:spPr>
          <a:xfrm>
            <a:off x="572654" y="-91222"/>
            <a:ext cx="5291663" cy="1628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lnSpc>
                <a:spcPts val="33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/>
              <a:t>9 AKE-</a:t>
            </a:r>
            <a:r>
              <a:rPr lang="en-US" sz="4000" err="1"/>
              <a:t>kirjastoa</a:t>
            </a:r>
            <a:endParaRPr lang="en-US" sz="4000"/>
          </a:p>
        </p:txBody>
      </p:sp>
      <p:sp>
        <p:nvSpPr>
          <p:cNvPr id="5" name="Tekstin paikkamerkki 1">
            <a:extLst>
              <a:ext uri="{FF2B5EF4-FFF2-40B4-BE49-F238E27FC236}">
                <a16:creationId xmlns:a16="http://schemas.microsoft.com/office/drawing/2014/main" id="{0C03E39D-C103-466A-A71C-428A0C7C578F}"/>
              </a:ext>
            </a:extLst>
          </p:cNvPr>
          <p:cNvSpPr txBox="1">
            <a:spLocks/>
          </p:cNvSpPr>
          <p:nvPr/>
        </p:nvSpPr>
        <p:spPr>
          <a:xfrm>
            <a:off x="676891" y="1821295"/>
            <a:ext cx="5291663" cy="37528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7800" indent="-1778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6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Lucida Grande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36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60000"/>
              <a:buFont typeface="Courier New"/>
              <a:buChar char="o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96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SzPct val="100000"/>
              <a:buFont typeface="Lucida Grande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56000" indent="-180000" algn="l" defTabSz="457200" rtl="0" eaLnBrk="1" latinLnBrk="0" hangingPunct="1">
              <a:lnSpc>
                <a:spcPts val="21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buFont typeface="Arial" panose="020B0604020202020204" pitchFamily="34" charset="0"/>
              <a:buChar char="•"/>
            </a:pPr>
            <a:r>
              <a:rPr lang="fi-FI" b="1">
                <a:latin typeface="inherit"/>
              </a:rPr>
              <a:t>Turku, toimialueena Varsinais-Suomi ja Satakunta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>
                <a:latin typeface="inherit"/>
              </a:rPr>
              <a:t>Joensuu, toimialueena Pohjois-Karjala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>
                <a:latin typeface="inherit"/>
              </a:rPr>
              <a:t>Kuopio, toimialueena Etelä-Savo ja Pohjois-Savo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>
                <a:latin typeface="inherit"/>
              </a:rPr>
              <a:t>Lahti, toimialueena Kanta-Häme, Päijät-Häme, Kymenlaakso ja Etelä-Karjala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>
                <a:latin typeface="inherit"/>
              </a:rPr>
              <a:t>Oulu, toimialueena Pohjois-Pohjanmaa ja Kainuu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>
                <a:latin typeface="inherit"/>
              </a:rPr>
              <a:t>Porvoo, toimialueena Uusimaa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>
                <a:latin typeface="inherit"/>
              </a:rPr>
              <a:t>Rovaniemi, toimialueena Lappi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>
                <a:latin typeface="inherit"/>
              </a:rPr>
              <a:t>Tampere, toimialueena Pirkanmaa ja Keski-Suomi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fi-FI">
                <a:latin typeface="inherit"/>
              </a:rPr>
              <a:t>Vaasa, toimialueena Etelä-Pohjanmaa, Pohjanmaa ja Keski-Pohjanmaa.</a:t>
            </a:r>
          </a:p>
        </p:txBody>
      </p:sp>
    </p:spTree>
    <p:extLst>
      <p:ext uri="{BB962C8B-B14F-4D97-AF65-F5344CB8AC3E}">
        <p14:creationId xmlns:p14="http://schemas.microsoft.com/office/powerpoint/2010/main" val="154757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624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14B102B-213E-4454-8ADD-D98684110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71" y="1138519"/>
            <a:ext cx="6616693" cy="47545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79070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Toimialueena Varsinais-Suomi ja Satakunta</a:t>
            </a:r>
          </a:p>
          <a:p>
            <a:pPr marL="539115" lvl="1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Vaskikirjastot, Satakirjastot, Loisto- ja </a:t>
            </a:r>
            <a:r>
              <a:rPr lang="fi-FI" dirty="0" err="1">
                <a:solidFill>
                  <a:schemeClr val="bg1"/>
                </a:solidFill>
              </a:rPr>
              <a:t>Blanka</a:t>
            </a:r>
            <a:r>
              <a:rPr lang="fi-FI" dirty="0">
                <a:solidFill>
                  <a:schemeClr val="bg1"/>
                </a:solidFill>
              </a:rPr>
              <a:t>-kimpat sekä Somero</a:t>
            </a:r>
          </a:p>
          <a:p>
            <a:pPr marL="539115" lvl="1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43 kuntaa ja n. 500 kirjastolaista; </a:t>
            </a:r>
          </a:p>
          <a:p>
            <a:pPr marL="899795" indent="-179705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Pääkirjastoja    43</a:t>
            </a:r>
          </a:p>
          <a:p>
            <a:pPr marL="899795" lvl="2" indent="-179705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Sivukirjastoja    72</a:t>
            </a:r>
          </a:p>
          <a:p>
            <a:pPr marL="899160" lvl="2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Kirjastoautoja    14</a:t>
            </a:r>
          </a:p>
          <a:p>
            <a:pPr marL="899160" lvl="2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noin 700 000 asukasta</a:t>
            </a:r>
          </a:p>
          <a:p>
            <a:pPr marL="179070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Henkilökuntaa 4 </a:t>
            </a:r>
            <a:r>
              <a:rPr lang="fi-FI" dirty="0" err="1">
                <a:solidFill>
                  <a:schemeClr val="bg1"/>
                </a:solidFill>
              </a:rPr>
              <a:t>htv</a:t>
            </a:r>
            <a:endParaRPr lang="fi-FI" dirty="0">
              <a:solidFill>
                <a:schemeClr val="bg1"/>
              </a:solidFill>
            </a:endParaRPr>
          </a:p>
          <a:p>
            <a:pPr marL="539682" lvl="1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3 (lähes) päätoimista AKE-informaatikkoa</a:t>
            </a:r>
          </a:p>
          <a:p>
            <a:pPr marL="539682" lvl="1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1 projektikoordinaattori</a:t>
            </a:r>
          </a:p>
          <a:p>
            <a:pPr marL="539682" lvl="1" indent="-179070">
              <a:spcAft>
                <a:spcPts val="600"/>
              </a:spcAft>
            </a:pPr>
            <a:r>
              <a:rPr lang="fi-FI" dirty="0">
                <a:solidFill>
                  <a:schemeClr val="bg1"/>
                </a:solidFill>
              </a:rPr>
              <a:t>Muita pienillä työaikaprosenteilla</a:t>
            </a:r>
          </a:p>
          <a:p>
            <a:pPr marL="539682" lvl="1" indent="-179070"/>
            <a:endParaRPr lang="fi-FI" dirty="0">
              <a:solidFill>
                <a:schemeClr val="bg1"/>
              </a:solidFill>
            </a:endParaRPr>
          </a:p>
          <a:p>
            <a:pPr marL="179070" indent="-179070"/>
            <a:endParaRPr lang="fi-FI" dirty="0">
              <a:solidFill>
                <a:schemeClr val="bg1"/>
              </a:solidFill>
            </a:endParaRPr>
          </a:p>
          <a:p>
            <a:pPr marL="179070" indent="-179070"/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A644CF7C-8F78-462B-9E73-16C508BD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18" y="506413"/>
            <a:ext cx="7150785" cy="560387"/>
          </a:xfrm>
        </p:spPr>
        <p:txBody>
          <a:bodyPr/>
          <a:lstStyle/>
          <a:p>
            <a:r>
              <a:rPr lang="fi-FI" dirty="0"/>
              <a:t>Lounais-Suomen AKE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FA279A3-3EBF-4EDC-BE10-F754A38C08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508" y="0"/>
            <a:ext cx="4332492" cy="6858000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D3E28FC-61AB-41FD-AF90-C7F628BD58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3" y="5788586"/>
            <a:ext cx="4233493" cy="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53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D6D3EB8-F9BF-4F0B-89BB-53D54101D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455" y="490537"/>
            <a:ext cx="6259941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AKEN </a:t>
            </a:r>
            <a:r>
              <a:rPr lang="en-US" sz="4000" dirty="0" err="1"/>
              <a:t>tehtävät</a:t>
            </a:r>
            <a:r>
              <a:rPr lang="en-US" sz="4000" dirty="0"/>
              <a:t>: </a:t>
            </a:r>
            <a:r>
              <a:rPr lang="en-US" sz="4000" dirty="0" err="1"/>
              <a:t>Osaamisen</a:t>
            </a:r>
            <a:r>
              <a:rPr lang="en-US" sz="4000" dirty="0"/>
              <a:t> </a:t>
            </a:r>
            <a:r>
              <a:rPr lang="en-US" sz="4000" dirty="0" err="1"/>
              <a:t>kehittäminen</a:t>
            </a:r>
            <a:endParaRPr lang="en-US" sz="4000" dirty="0"/>
          </a:p>
        </p:txBody>
      </p:sp>
      <p:pic>
        <p:nvPicPr>
          <p:cNvPr id="5" name="Kuva 4" descr="Kuva, joka sisältää kohteen sisä, puinen, puu, huonekalu&#10;&#10;Kuvaus luotu automaattisesti">
            <a:extLst>
              <a:ext uri="{FF2B5EF4-FFF2-40B4-BE49-F238E27FC236}">
                <a16:creationId xmlns:a16="http://schemas.microsoft.com/office/drawing/2014/main" id="{C8EF84F1-F506-4A52-9E82-3B397F5440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30" t="1" r="29134" b="1"/>
          <a:stretch/>
        </p:blipFill>
        <p:spPr>
          <a:xfrm>
            <a:off x="0" y="1587"/>
            <a:ext cx="4784437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650AD7F-A8A1-44F1-807F-C43B2DA87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9456" y="2346036"/>
            <a:ext cx="6259942" cy="4021425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Ammatillinen</a:t>
            </a:r>
            <a:r>
              <a:rPr lang="en-US" dirty="0"/>
              <a:t> </a:t>
            </a:r>
            <a:r>
              <a:rPr lang="en-US" dirty="0" err="1"/>
              <a:t>täydennyskoulutus</a:t>
            </a:r>
            <a:endParaRPr lang="en-US" dirty="0"/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Livenä</a:t>
            </a:r>
            <a:r>
              <a:rPr lang="en-US" dirty="0"/>
              <a:t> ja </a:t>
            </a:r>
            <a:r>
              <a:rPr lang="en-US" dirty="0" err="1"/>
              <a:t>etänä</a:t>
            </a:r>
            <a:endParaRPr lang="en-US" dirty="0"/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Suomeksi</a:t>
            </a:r>
            <a:r>
              <a:rPr lang="en-US" dirty="0"/>
              <a:t> ja </a:t>
            </a:r>
            <a:r>
              <a:rPr lang="en-US" dirty="0" err="1"/>
              <a:t>ruotsiksi</a:t>
            </a: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Pedagogiset</a:t>
            </a:r>
            <a:r>
              <a:rPr lang="en-US" dirty="0"/>
              <a:t> </a:t>
            </a:r>
            <a:r>
              <a:rPr lang="en-US" dirty="0" err="1"/>
              <a:t>verkkosisällöt</a:t>
            </a:r>
            <a:r>
              <a:rPr lang="en-US" dirty="0"/>
              <a:t> </a:t>
            </a:r>
            <a:r>
              <a:rPr lang="en-US" dirty="0" err="1"/>
              <a:t>itsenäiseen</a:t>
            </a:r>
            <a:r>
              <a:rPr lang="en-US" dirty="0"/>
              <a:t> </a:t>
            </a:r>
            <a:r>
              <a:rPr lang="en-US" dirty="0" err="1"/>
              <a:t>opiskeluun</a:t>
            </a:r>
            <a:r>
              <a:rPr lang="en-US" dirty="0"/>
              <a:t> (</a:t>
            </a:r>
            <a:r>
              <a:rPr lang="en-US" dirty="0" err="1"/>
              <a:t>Libopissa</a:t>
            </a:r>
            <a:r>
              <a:rPr lang="en-US" dirty="0"/>
              <a:t>)</a:t>
            </a:r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Libopin</a:t>
            </a:r>
            <a:r>
              <a:rPr lang="en-US" dirty="0"/>
              <a:t> </a:t>
            </a:r>
            <a:r>
              <a:rPr lang="en-US" dirty="0" err="1"/>
              <a:t>tekninen</a:t>
            </a:r>
            <a:r>
              <a:rPr lang="en-US" dirty="0"/>
              <a:t> </a:t>
            </a:r>
            <a:r>
              <a:rPr lang="en-US" dirty="0" err="1"/>
              <a:t>ylläpito</a:t>
            </a:r>
            <a:endParaRPr lang="en-US" dirty="0"/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Lounais-Suomen</a:t>
            </a:r>
            <a:r>
              <a:rPr lang="en-US" dirty="0"/>
              <a:t> </a:t>
            </a:r>
            <a:r>
              <a:rPr lang="en-US" dirty="0" err="1"/>
              <a:t>kirjastojen</a:t>
            </a:r>
            <a:r>
              <a:rPr lang="en-US" dirty="0"/>
              <a:t> </a:t>
            </a:r>
            <a:r>
              <a:rPr lang="en-US" dirty="0" err="1"/>
              <a:t>omat</a:t>
            </a:r>
            <a:r>
              <a:rPr lang="en-US" dirty="0"/>
              <a:t> </a:t>
            </a:r>
            <a:r>
              <a:rPr lang="en-US" dirty="0" err="1"/>
              <a:t>kurssit</a:t>
            </a:r>
            <a:endParaRPr lang="en-US" dirty="0"/>
          </a:p>
          <a:p>
            <a:pPr lvl="1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Kursseihin</a:t>
            </a:r>
            <a:r>
              <a:rPr lang="en-US" dirty="0"/>
              <a:t> </a:t>
            </a:r>
            <a:r>
              <a:rPr lang="en-US" dirty="0" err="1"/>
              <a:t>liittyvät</a:t>
            </a:r>
            <a:r>
              <a:rPr lang="en-US" dirty="0"/>
              <a:t> </a:t>
            </a:r>
            <a:r>
              <a:rPr lang="en-US" dirty="0" err="1"/>
              <a:t>opintopiirit</a:t>
            </a: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Opinto</a:t>
            </a:r>
            <a:r>
              <a:rPr lang="en-US" dirty="0"/>
              <a:t>- ja </a:t>
            </a:r>
            <a:r>
              <a:rPr lang="en-US" dirty="0" err="1"/>
              <a:t>verkostoitumismatkat</a:t>
            </a:r>
            <a:endParaRPr lang="en-US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Muu</a:t>
            </a:r>
            <a:r>
              <a:rPr lang="en-US" dirty="0"/>
              <a:t> </a:t>
            </a:r>
            <a:r>
              <a:rPr lang="en-US" dirty="0" err="1"/>
              <a:t>osaamisen</a:t>
            </a:r>
            <a:r>
              <a:rPr lang="en-US" dirty="0"/>
              <a:t> </a:t>
            </a:r>
            <a:r>
              <a:rPr lang="en-US" dirty="0" err="1"/>
              <a:t>kehittäminen</a:t>
            </a:r>
            <a:r>
              <a:rPr lang="en-US" dirty="0"/>
              <a:t> </a:t>
            </a:r>
            <a:r>
              <a:rPr lang="en-US" dirty="0" err="1"/>
              <a:t>kuten</a:t>
            </a:r>
            <a:r>
              <a:rPr lang="en-US" dirty="0"/>
              <a:t> </a:t>
            </a:r>
            <a:r>
              <a:rPr lang="en-US" dirty="0" err="1"/>
              <a:t>mentorointiohjelman</a:t>
            </a:r>
            <a:r>
              <a:rPr lang="en-US" dirty="0"/>
              <a:t> ja </a:t>
            </a:r>
            <a:r>
              <a:rPr lang="en-US" dirty="0" err="1"/>
              <a:t>työkierron</a:t>
            </a:r>
            <a:r>
              <a:rPr lang="en-US" dirty="0"/>
              <a:t> </a:t>
            </a:r>
            <a:r>
              <a:rPr lang="en-US" dirty="0" err="1"/>
              <a:t>organisointi</a:t>
            </a:r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E61EAD80-27B5-4C75-96DE-9A97B7D0A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02" y="49293"/>
            <a:ext cx="3276742" cy="7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829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BAD8590C-6379-4735-A045-ABFAB519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7165" y="490537"/>
            <a:ext cx="6232232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AKEN </a:t>
            </a:r>
            <a:r>
              <a:rPr lang="en-US" sz="4000" dirty="0" err="1"/>
              <a:t>tehtävät</a:t>
            </a:r>
            <a:r>
              <a:rPr lang="en-US" sz="4000" dirty="0"/>
              <a:t>: </a:t>
            </a:r>
            <a:r>
              <a:rPr lang="en-US" sz="4000" dirty="0" err="1"/>
              <a:t>Muun</a:t>
            </a:r>
            <a:r>
              <a:rPr lang="en-US" sz="4000" dirty="0"/>
              <a:t> </a:t>
            </a:r>
            <a:r>
              <a:rPr lang="en-US" sz="4000" dirty="0" err="1"/>
              <a:t>kehittämisen</a:t>
            </a:r>
            <a:r>
              <a:rPr lang="en-US" sz="4000" dirty="0"/>
              <a:t> </a:t>
            </a:r>
            <a:r>
              <a:rPr lang="en-US" sz="4000" dirty="0" err="1"/>
              <a:t>tukeminen</a:t>
            </a:r>
            <a:endParaRPr lang="en-US" sz="40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2665506-6F33-4FA3-8D3B-718DCBECC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21" t="-696" r="32216" b="698"/>
          <a:stretch/>
        </p:blipFill>
        <p:spPr>
          <a:xfrm>
            <a:off x="2243" y="-46180"/>
            <a:ext cx="5152734" cy="6904180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8C72A4E-5F7F-4FB3-BBA8-973CF9217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7165" y="2466976"/>
            <a:ext cx="6232233" cy="390048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268288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Kehittämispäivät</a:t>
            </a:r>
            <a:endParaRPr lang="en-US" sz="1600" dirty="0"/>
          </a:p>
          <a:p>
            <a:pPr marL="628900" lvl="1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Esihenkilöiden</a:t>
            </a:r>
            <a:r>
              <a:rPr lang="en-US" sz="1600" dirty="0"/>
              <a:t> </a:t>
            </a:r>
            <a:r>
              <a:rPr lang="en-US" sz="1600" dirty="0" err="1"/>
              <a:t>omat</a:t>
            </a:r>
            <a:endParaRPr lang="en-US" sz="1600" dirty="0"/>
          </a:p>
          <a:p>
            <a:pPr marL="628900" lvl="1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Alueen</a:t>
            </a:r>
            <a:r>
              <a:rPr lang="en-US" sz="1600" dirty="0"/>
              <a:t> </a:t>
            </a:r>
            <a:r>
              <a:rPr lang="en-US" sz="1600" dirty="0" err="1"/>
              <a:t>kirjastolaisten</a:t>
            </a:r>
            <a:r>
              <a:rPr lang="en-US" sz="1600" dirty="0"/>
              <a:t> </a:t>
            </a:r>
            <a:r>
              <a:rPr lang="en-US" sz="1600" dirty="0" err="1"/>
              <a:t>yhteiset</a:t>
            </a:r>
            <a:r>
              <a:rPr lang="en-US" sz="1600" dirty="0"/>
              <a:t>, </a:t>
            </a:r>
            <a:r>
              <a:rPr lang="en-US" sz="1600" dirty="0" err="1"/>
              <a:t>tänä</a:t>
            </a:r>
            <a:r>
              <a:rPr lang="en-US" sz="1600" dirty="0"/>
              <a:t> </a:t>
            </a:r>
            <a:r>
              <a:rPr lang="en-US" sz="1600" dirty="0" err="1"/>
              <a:t>vuonna</a:t>
            </a:r>
            <a:r>
              <a:rPr lang="en-US" sz="1600" dirty="0"/>
              <a:t> </a:t>
            </a:r>
            <a:r>
              <a:rPr lang="en-US" sz="1600" dirty="0" err="1"/>
              <a:t>huhtikuussa</a:t>
            </a:r>
            <a:r>
              <a:rPr lang="en-US" sz="1600" dirty="0"/>
              <a:t> </a:t>
            </a:r>
            <a:r>
              <a:rPr lang="en-US" sz="1600" dirty="0" err="1"/>
              <a:t>Kankaanpäässä</a:t>
            </a:r>
            <a:endParaRPr lang="en-US" sz="1600" dirty="0"/>
          </a:p>
          <a:p>
            <a:pPr marL="268288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Materiaalipankki</a:t>
            </a:r>
            <a:endParaRPr lang="en-US" sz="1600" dirty="0"/>
          </a:p>
          <a:p>
            <a:pPr marL="628900" lvl="1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Lainattavat</a:t>
            </a:r>
            <a:r>
              <a:rPr lang="en-US" sz="1600" dirty="0"/>
              <a:t> </a:t>
            </a:r>
            <a:r>
              <a:rPr lang="en-US" sz="1600" dirty="0" err="1"/>
              <a:t>salkut</a:t>
            </a:r>
            <a:endParaRPr lang="en-US" sz="1600" dirty="0"/>
          </a:p>
          <a:p>
            <a:pPr marL="628900" lvl="1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Lainattavat</a:t>
            </a:r>
            <a:r>
              <a:rPr lang="en-US" sz="1600" dirty="0"/>
              <a:t> </a:t>
            </a:r>
            <a:r>
              <a:rPr lang="en-US" sz="1600" dirty="0" err="1"/>
              <a:t>ideat</a:t>
            </a:r>
            <a:r>
              <a:rPr lang="en-US" sz="1600" dirty="0"/>
              <a:t> (mm. </a:t>
            </a:r>
            <a:r>
              <a:rPr lang="en-US" sz="1600" dirty="0" err="1"/>
              <a:t>lukukampanjat</a:t>
            </a:r>
            <a:r>
              <a:rPr lang="en-US" sz="1600" dirty="0"/>
              <a:t> ja </a:t>
            </a:r>
            <a:r>
              <a:rPr lang="en-US" sz="1600" dirty="0" err="1"/>
              <a:t>tapahtumareseptit</a:t>
            </a:r>
            <a:r>
              <a:rPr lang="en-US" sz="1600" dirty="0"/>
              <a:t>)</a:t>
            </a:r>
          </a:p>
          <a:p>
            <a:pPr marL="268288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Alueen</a:t>
            </a:r>
            <a:r>
              <a:rPr lang="en-US" sz="1600" dirty="0"/>
              <a:t> </a:t>
            </a:r>
            <a:r>
              <a:rPr lang="en-US" sz="1600" dirty="0" err="1"/>
              <a:t>kirjastojen</a:t>
            </a:r>
            <a:r>
              <a:rPr lang="en-US" sz="1600" dirty="0"/>
              <a:t> ja </a:t>
            </a:r>
            <a:r>
              <a:rPr lang="en-US" sz="1600" dirty="0" err="1"/>
              <a:t>kirjastopalveluiden</a:t>
            </a:r>
            <a:r>
              <a:rPr lang="en-US" sz="1600" dirty="0"/>
              <a:t> </a:t>
            </a:r>
            <a:r>
              <a:rPr lang="en-US" sz="1600" dirty="0" err="1"/>
              <a:t>näkyvyyden</a:t>
            </a:r>
            <a:r>
              <a:rPr lang="en-US" sz="1600" dirty="0"/>
              <a:t> </a:t>
            </a:r>
            <a:r>
              <a:rPr lang="en-US" sz="1600" dirty="0" err="1"/>
              <a:t>parantaminen</a:t>
            </a:r>
            <a:endParaRPr lang="en-US" sz="1600" dirty="0"/>
          </a:p>
          <a:p>
            <a:pPr marL="268288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Ideoiden</a:t>
            </a:r>
            <a:r>
              <a:rPr lang="en-US" sz="1600" dirty="0"/>
              <a:t> </a:t>
            </a:r>
            <a:r>
              <a:rPr lang="en-US" sz="1600" dirty="0" err="1"/>
              <a:t>muotoilu</a:t>
            </a:r>
            <a:r>
              <a:rPr lang="en-US" sz="1600" dirty="0"/>
              <a:t> </a:t>
            </a:r>
            <a:r>
              <a:rPr lang="en-US" sz="1600" dirty="0" err="1"/>
              <a:t>yhteisiksi</a:t>
            </a:r>
            <a:r>
              <a:rPr lang="en-US" sz="1600" dirty="0"/>
              <a:t> </a:t>
            </a:r>
            <a:r>
              <a:rPr lang="en-US" sz="1600" dirty="0" err="1"/>
              <a:t>kehittämishankkeiksi</a:t>
            </a:r>
            <a:r>
              <a:rPr lang="en-US" sz="1600" dirty="0"/>
              <a:t> ja </a:t>
            </a:r>
            <a:r>
              <a:rPr lang="en-US" sz="1600" dirty="0" err="1"/>
              <a:t>rahoituksen</a:t>
            </a:r>
            <a:r>
              <a:rPr lang="en-US" sz="1600" dirty="0"/>
              <a:t> </a:t>
            </a:r>
            <a:r>
              <a:rPr lang="en-US" sz="1600" dirty="0" err="1"/>
              <a:t>hakeminen</a:t>
            </a:r>
            <a:endParaRPr lang="en-US" sz="1600" dirty="0"/>
          </a:p>
          <a:p>
            <a:pPr marL="268288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Alueellisten</a:t>
            </a:r>
            <a:r>
              <a:rPr lang="en-US" sz="1600" dirty="0"/>
              <a:t> </a:t>
            </a:r>
            <a:r>
              <a:rPr lang="en-US" sz="1600" dirty="0" err="1"/>
              <a:t>suunnitelmien</a:t>
            </a:r>
            <a:r>
              <a:rPr lang="en-US" sz="1600" dirty="0"/>
              <a:t> </a:t>
            </a:r>
            <a:r>
              <a:rPr lang="en-US" sz="1600" dirty="0" err="1"/>
              <a:t>koordinointi</a:t>
            </a:r>
            <a:r>
              <a:rPr lang="en-US" sz="1600" dirty="0"/>
              <a:t> ja </a:t>
            </a:r>
            <a:r>
              <a:rPr lang="en-US" sz="1600" dirty="0" err="1"/>
              <a:t>jalkauttaminen</a:t>
            </a:r>
            <a:r>
              <a:rPr lang="en-US" sz="1600" dirty="0"/>
              <a:t> 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niihin</a:t>
            </a:r>
            <a:r>
              <a:rPr lang="en-US" sz="1600" dirty="0"/>
              <a:t> </a:t>
            </a:r>
            <a:r>
              <a:rPr lang="en-US" sz="1600" dirty="0" err="1"/>
              <a:t>liittyvät</a:t>
            </a:r>
            <a:r>
              <a:rPr lang="en-US" sz="1600" dirty="0"/>
              <a:t> </a:t>
            </a:r>
            <a:r>
              <a:rPr lang="en-US" sz="1600" dirty="0" err="1"/>
              <a:t>koulutukset</a:t>
            </a:r>
            <a:endParaRPr lang="en-US" sz="1600" dirty="0"/>
          </a:p>
          <a:p>
            <a:pPr marL="628900" lvl="1" indent="-268288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err="1"/>
              <a:t>Alueellinen</a:t>
            </a:r>
            <a:r>
              <a:rPr lang="en-US" sz="1600" dirty="0"/>
              <a:t> </a:t>
            </a:r>
            <a:r>
              <a:rPr lang="en-US" sz="1600" dirty="0" err="1"/>
              <a:t>mediakasvatussuunnitelma</a:t>
            </a:r>
            <a:endParaRPr lang="en-US" sz="16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1912730A-E958-4947-89A0-FBF75A1F01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02" y="49293"/>
            <a:ext cx="3276742" cy="7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3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72FD1F0-6B80-48E6-A843-868137FFE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327" y="490537"/>
            <a:ext cx="6343069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 err="1"/>
              <a:t>AKEn</a:t>
            </a:r>
            <a:r>
              <a:rPr lang="en-US" sz="3700" dirty="0"/>
              <a:t> </a:t>
            </a:r>
            <a:r>
              <a:rPr lang="en-US" sz="3700" dirty="0" err="1"/>
              <a:t>tehtävät</a:t>
            </a:r>
            <a:r>
              <a:rPr lang="en-US" sz="3700" dirty="0"/>
              <a:t>: </a:t>
            </a:r>
            <a:r>
              <a:rPr lang="en-US" sz="3700" dirty="0" err="1"/>
              <a:t>Yhteistyön</a:t>
            </a:r>
            <a:r>
              <a:rPr lang="en-US" sz="3700" dirty="0"/>
              <a:t> </a:t>
            </a:r>
            <a:r>
              <a:rPr lang="en-US" sz="3700" dirty="0" err="1"/>
              <a:t>edistäminen</a:t>
            </a:r>
            <a:endParaRPr lang="en-US" sz="37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1B76EED-0B43-4B35-A13B-6EF7F192C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60" t="23" r="24332" b="-25"/>
          <a:stretch/>
        </p:blipFill>
        <p:spPr>
          <a:xfrm>
            <a:off x="3" y="1587"/>
            <a:ext cx="4950688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1B35C9A-5C95-4154-8E97-BFB48DCBC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6327" y="2297928"/>
            <a:ext cx="6343070" cy="4069534"/>
          </a:xfrm>
        </p:spPr>
        <p:txBody>
          <a:bodyPr vert="horz" lIns="91440" tIns="45720" rIns="91440" bIns="45720" rtlCol="0">
            <a:normAutofit/>
          </a:bodyPr>
          <a:lstStyle/>
          <a:p>
            <a:pPr marL="268288" indent="-268288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Alueen</a:t>
            </a:r>
            <a:r>
              <a:rPr lang="en-US" sz="2000" dirty="0"/>
              <a:t> </a:t>
            </a:r>
            <a:r>
              <a:rPr lang="en-US" sz="2000" dirty="0" err="1"/>
              <a:t>yhteiset</a:t>
            </a:r>
            <a:r>
              <a:rPr lang="en-US" sz="2000" dirty="0"/>
              <a:t> </a:t>
            </a:r>
            <a:r>
              <a:rPr lang="en-US" sz="2000" dirty="0" err="1"/>
              <a:t>etäkahvihetket</a:t>
            </a:r>
            <a:r>
              <a:rPr lang="en-US" sz="2000" dirty="0"/>
              <a:t> </a:t>
            </a:r>
            <a:r>
              <a:rPr lang="en-US" sz="2000" dirty="0" err="1"/>
              <a:t>eli</a:t>
            </a:r>
            <a:r>
              <a:rPr lang="en-US" sz="2000" dirty="0"/>
              <a:t> AKE-</a:t>
            </a:r>
            <a:r>
              <a:rPr lang="en-US" sz="2000" dirty="0" err="1"/>
              <a:t>kahvit</a:t>
            </a:r>
            <a:r>
              <a:rPr lang="en-US" sz="2000" dirty="0"/>
              <a:t>: </a:t>
            </a:r>
            <a:r>
              <a:rPr lang="en-US" sz="2000" dirty="0" err="1"/>
              <a:t>tiedonvälitystä</a:t>
            </a:r>
            <a:r>
              <a:rPr lang="en-US" sz="2000" dirty="0"/>
              <a:t> ja </a:t>
            </a:r>
            <a:r>
              <a:rPr lang="en-US" sz="2000" dirty="0" err="1"/>
              <a:t>jutustelua</a:t>
            </a:r>
            <a:r>
              <a:rPr lang="en-US" sz="2000" dirty="0"/>
              <a:t> </a:t>
            </a:r>
            <a:r>
              <a:rPr lang="en-US" sz="2000" dirty="0" err="1"/>
              <a:t>ajankohtaisista</a:t>
            </a:r>
            <a:r>
              <a:rPr lang="en-US" sz="2000" dirty="0"/>
              <a:t> </a:t>
            </a:r>
            <a:r>
              <a:rPr lang="en-US" sz="2000" dirty="0" err="1"/>
              <a:t>aiheista</a:t>
            </a:r>
            <a:endParaRPr lang="en-US" sz="2000" dirty="0"/>
          </a:p>
          <a:p>
            <a:pPr marL="268288" indent="-268288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Alueellisten</a:t>
            </a:r>
            <a:r>
              <a:rPr lang="en-US" sz="2000" dirty="0"/>
              <a:t> </a:t>
            </a:r>
            <a:r>
              <a:rPr lang="en-US" sz="2000" dirty="0" err="1"/>
              <a:t>työryhmien</a:t>
            </a:r>
            <a:r>
              <a:rPr lang="en-US" sz="2000" dirty="0"/>
              <a:t> ja </a:t>
            </a:r>
            <a:r>
              <a:rPr lang="en-US" sz="2000" dirty="0" err="1"/>
              <a:t>verkostojen</a:t>
            </a:r>
            <a:r>
              <a:rPr lang="en-US" sz="2000" dirty="0"/>
              <a:t> </a:t>
            </a:r>
            <a:r>
              <a:rPr lang="en-US" sz="2000" dirty="0" err="1"/>
              <a:t>toiminnan</a:t>
            </a:r>
            <a:r>
              <a:rPr lang="en-US" sz="2000" dirty="0"/>
              <a:t> </a:t>
            </a:r>
            <a:r>
              <a:rPr lang="en-US" sz="2000" dirty="0" err="1"/>
              <a:t>organisointi</a:t>
            </a:r>
            <a:endParaRPr lang="en-US" sz="2000" dirty="0"/>
          </a:p>
          <a:p>
            <a:pPr marL="268288" indent="-268288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Kaksikielisten</a:t>
            </a:r>
            <a:r>
              <a:rPr lang="en-US" sz="2000" dirty="0"/>
              <a:t> </a:t>
            </a:r>
            <a:r>
              <a:rPr lang="en-US" sz="2000" dirty="0" err="1"/>
              <a:t>kirjastojen</a:t>
            </a:r>
            <a:r>
              <a:rPr lang="en-US" sz="2000" dirty="0"/>
              <a:t> </a:t>
            </a:r>
            <a:r>
              <a:rPr lang="en-US" sz="2000" dirty="0" err="1"/>
              <a:t>yhteistyöhön</a:t>
            </a:r>
            <a:r>
              <a:rPr lang="en-US" sz="2000" dirty="0"/>
              <a:t> </a:t>
            </a:r>
            <a:r>
              <a:rPr lang="en-US" sz="2000" dirty="0" err="1"/>
              <a:t>osallistuminen</a:t>
            </a:r>
            <a:r>
              <a:rPr lang="en-US" sz="2000" dirty="0"/>
              <a:t> (ÅKE)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41C5E7D4-6380-4B7E-BECE-1842108F3E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02" y="49293"/>
            <a:ext cx="3276742" cy="7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43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7CE78F9-DF93-4AED-97F9-52F64B35A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6633" y="1220913"/>
            <a:ext cx="4302695" cy="3618992"/>
          </a:xfrm>
        </p:spPr>
        <p:txBody>
          <a:bodyPr/>
          <a:lstStyle/>
          <a:p>
            <a:pPr marL="0" indent="0">
              <a:buNone/>
            </a:pPr>
            <a:r>
              <a:rPr lang="fi-FI"/>
              <a:t>Tärkein tiedotuskanavamme on Lounais-Suomen kirjastojen extranet osoitteessa </a:t>
            </a:r>
            <a:r>
              <a:rPr lang="fi-FI" u="sng">
                <a:hlinkClick r:id="rId3"/>
              </a:rPr>
              <a:t>https://ls-kirjastot.fi/</a:t>
            </a:r>
            <a:endParaRPr lang="fi-FI"/>
          </a:p>
          <a:p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2015A58-1C2A-4063-945B-38ADCD9DF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881" y="670401"/>
            <a:ext cx="4640894" cy="1433705"/>
          </a:xfrm>
        </p:spPr>
        <p:txBody>
          <a:bodyPr/>
          <a:lstStyle/>
          <a:p>
            <a:r>
              <a:rPr lang="fi-FI" dirty="0"/>
              <a:t>Sekä tietysti tästä kaikesta tiedottaminen!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58D399F-20E5-4444-9E9A-2D99FBB2B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7" y="5916571"/>
            <a:ext cx="1377388" cy="697676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0BADB11-AA73-42B4-AE2A-37F68E39EB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42" y="5782684"/>
            <a:ext cx="4233492" cy="9972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293613C0-9359-B9DB-72C4-D2747889D8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877084"/>
            <a:ext cx="12192000" cy="271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6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8EBDC2-A0F9-4F07-90AD-6973BEF4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/>
              <a:t>Työryhmät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9CFF32-CCD1-4997-AD33-FF548577D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1" dirty="0" err="1"/>
              <a:t>Osaamisen</a:t>
            </a:r>
            <a:r>
              <a:rPr lang="en-US" sz="1800" b="1" dirty="0"/>
              <a:t> </a:t>
            </a:r>
            <a:r>
              <a:rPr lang="en-US" sz="1800" b="1" dirty="0" err="1"/>
              <a:t>kehittämisryhmä</a:t>
            </a:r>
            <a:endParaRPr lang="en-US" sz="1800" b="1" dirty="0"/>
          </a:p>
          <a:p>
            <a:pPr lvl="1"/>
            <a:r>
              <a:rPr lang="fi-FI" sz="1800" dirty="0"/>
              <a:t>Koulutuspäivien </a:t>
            </a:r>
            <a:r>
              <a:rPr lang="fi-FI" sz="1800" dirty="0">
                <a:ea typeface="+mn-lt"/>
                <a:cs typeface="+mn-lt"/>
              </a:rPr>
              <a:t> teemojen </a:t>
            </a:r>
            <a:r>
              <a:rPr lang="fi-FI" sz="1800" dirty="0"/>
              <a:t>ja muiden osaamisen kehittämiseen liittyvien asioiden ideointia</a:t>
            </a:r>
          </a:p>
          <a:p>
            <a:pPr lvl="1"/>
            <a:r>
              <a:rPr lang="en-US" sz="1800" dirty="0" err="1"/>
              <a:t>Jokainen</a:t>
            </a:r>
            <a:r>
              <a:rPr lang="en-US" sz="1800" dirty="0"/>
              <a:t> </a:t>
            </a:r>
            <a:r>
              <a:rPr lang="en-US" sz="1800" dirty="0" err="1"/>
              <a:t>alueen</a:t>
            </a:r>
            <a:r>
              <a:rPr lang="en-US" sz="1800" dirty="0"/>
              <a:t> </a:t>
            </a:r>
            <a:r>
              <a:rPr lang="en-US" sz="1800" dirty="0" err="1"/>
              <a:t>kirjastokimppa</a:t>
            </a:r>
            <a:r>
              <a:rPr lang="en-US" sz="1800" dirty="0"/>
              <a:t> </a:t>
            </a:r>
            <a:r>
              <a:rPr lang="en-US" sz="1800" dirty="0" err="1"/>
              <a:t>valinnut</a:t>
            </a:r>
            <a:r>
              <a:rPr lang="en-US" sz="1800" dirty="0"/>
              <a:t> </a:t>
            </a:r>
            <a:r>
              <a:rPr lang="en-US" sz="1800" dirty="0" err="1"/>
              <a:t>omat</a:t>
            </a:r>
            <a:r>
              <a:rPr lang="en-US" sz="1800" dirty="0"/>
              <a:t> </a:t>
            </a:r>
            <a:r>
              <a:rPr lang="en-US" sz="1800" dirty="0" err="1"/>
              <a:t>edustajansa</a:t>
            </a:r>
            <a:endParaRPr lang="en-US" sz="1800" dirty="0"/>
          </a:p>
          <a:p>
            <a:pPr lvl="1"/>
            <a:endParaRPr lang="en-US" sz="1800" dirty="0"/>
          </a:p>
          <a:p>
            <a:r>
              <a:rPr lang="en-US" sz="1800" b="1" dirty="0" err="1"/>
              <a:t>VarSat</a:t>
            </a:r>
            <a:r>
              <a:rPr lang="en-US" sz="1800" b="1" dirty="0"/>
              <a:t> </a:t>
            </a:r>
          </a:p>
          <a:p>
            <a:pPr lvl="1"/>
            <a:r>
              <a:rPr lang="en-US" sz="1800" dirty="0" err="1"/>
              <a:t>Lasten</a:t>
            </a:r>
            <a:r>
              <a:rPr lang="en-US" sz="1800" dirty="0"/>
              <a:t>- ja </a:t>
            </a:r>
            <a:r>
              <a:rPr lang="en-US" sz="1800" dirty="0" err="1"/>
              <a:t>nuortenkirjastotyötä</a:t>
            </a:r>
            <a:r>
              <a:rPr lang="en-US" sz="1800" dirty="0"/>
              <a:t> </a:t>
            </a:r>
            <a:r>
              <a:rPr lang="en-US" sz="1800" dirty="0" err="1"/>
              <a:t>tekevien</a:t>
            </a:r>
            <a:r>
              <a:rPr lang="en-US" sz="1800" dirty="0"/>
              <a:t> </a:t>
            </a:r>
            <a:r>
              <a:rPr lang="en-US" sz="1800" dirty="0" err="1"/>
              <a:t>ryhmä</a:t>
            </a:r>
            <a:endParaRPr lang="en-US" sz="1800" dirty="0"/>
          </a:p>
          <a:p>
            <a:pPr lvl="1"/>
            <a:r>
              <a:rPr lang="en-US" sz="1800" dirty="0" err="1"/>
              <a:t>Avoin</a:t>
            </a:r>
            <a:r>
              <a:rPr lang="en-US" sz="1800" dirty="0"/>
              <a:t> </a:t>
            </a:r>
            <a:r>
              <a:rPr lang="en-US" sz="1800" dirty="0" err="1"/>
              <a:t>kaikille</a:t>
            </a:r>
            <a:r>
              <a:rPr lang="en-US" sz="1800" dirty="0"/>
              <a:t> </a:t>
            </a:r>
            <a:r>
              <a:rPr lang="en-US" sz="1800" dirty="0" err="1"/>
              <a:t>lasten</a:t>
            </a:r>
            <a:r>
              <a:rPr lang="en-US" sz="1800" dirty="0"/>
              <a:t>- ja </a:t>
            </a:r>
            <a:r>
              <a:rPr lang="en-US" sz="1800" dirty="0" err="1"/>
              <a:t>nuortenkirjastotyötä</a:t>
            </a:r>
            <a:r>
              <a:rPr lang="en-US" sz="1800" dirty="0"/>
              <a:t> </a:t>
            </a:r>
            <a:r>
              <a:rPr lang="en-US" sz="1800" dirty="0" err="1"/>
              <a:t>tekeville</a:t>
            </a:r>
            <a:r>
              <a:rPr lang="en-US" sz="1800" dirty="0"/>
              <a:t> (</a:t>
            </a:r>
            <a:r>
              <a:rPr lang="en-US" sz="1800" dirty="0" err="1"/>
              <a:t>jäseniä</a:t>
            </a:r>
            <a:r>
              <a:rPr lang="en-US" sz="1800" dirty="0"/>
              <a:t> </a:t>
            </a:r>
            <a:r>
              <a:rPr lang="en-US" sz="1800" dirty="0" err="1"/>
              <a:t>lähes</a:t>
            </a:r>
            <a:r>
              <a:rPr lang="en-US" sz="1800" dirty="0"/>
              <a:t> 150)</a:t>
            </a:r>
            <a:endParaRPr lang="fi-FI" sz="1100" dirty="0"/>
          </a:p>
          <a:p>
            <a:pPr lvl="1"/>
            <a:r>
              <a:rPr lang="en-US" sz="1800" dirty="0" err="1"/>
              <a:t>Vertaistuki</a:t>
            </a:r>
            <a:r>
              <a:rPr lang="en-US" sz="1800" dirty="0"/>
              <a:t>, </a:t>
            </a:r>
            <a:r>
              <a:rPr lang="en-US" sz="1800" dirty="0" err="1"/>
              <a:t>lukukampanjat</a:t>
            </a:r>
            <a:r>
              <a:rPr lang="en-US" sz="1800" dirty="0"/>
              <a:t>, </a:t>
            </a:r>
            <a:r>
              <a:rPr lang="en-US" sz="1800" dirty="0" err="1"/>
              <a:t>koulutukset</a:t>
            </a:r>
            <a:r>
              <a:rPr lang="en-US" sz="1800" dirty="0"/>
              <a:t>, </a:t>
            </a:r>
            <a:r>
              <a:rPr lang="en-US" sz="1800" dirty="0" err="1"/>
              <a:t>lainattavat</a:t>
            </a:r>
            <a:r>
              <a:rPr lang="en-US" sz="1800" dirty="0"/>
              <a:t> </a:t>
            </a:r>
            <a:r>
              <a:rPr lang="en-US" sz="1800" dirty="0" err="1"/>
              <a:t>salkut</a:t>
            </a:r>
            <a:endParaRPr lang="en-US" sz="1800" dirty="0"/>
          </a:p>
        </p:txBody>
      </p:sp>
      <p:pic>
        <p:nvPicPr>
          <p:cNvPr id="6" name="Kuva 6" descr="Kuva, joka sisältää kohteen karuselli, ajelu, värikäs, ulkokäyttöön tarkoitettu esine&#10;&#10;Kuvaus luotu automaattisesti">
            <a:extLst>
              <a:ext uri="{FF2B5EF4-FFF2-40B4-BE49-F238E27FC236}">
                <a16:creationId xmlns:a16="http://schemas.microsoft.com/office/drawing/2014/main" id="{3809CEE0-48BC-4A84-8180-4D4DFC151F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8" r="493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BF0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">
            <a:extLst>
              <a:ext uri="{FF2B5EF4-FFF2-40B4-BE49-F238E27FC236}">
                <a16:creationId xmlns:a16="http://schemas.microsoft.com/office/drawing/2014/main" id="{7CC57D24-E452-46A3-832F-6A963D99BF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802" y="49293"/>
            <a:ext cx="3276742" cy="77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76932"/>
      </p:ext>
    </p:extLst>
  </p:cSld>
  <p:clrMapOvr>
    <a:masterClrMapping/>
  </p:clrMapOvr>
</p:sld>
</file>

<file path=ppt/theme/theme1.xml><?xml version="1.0" encoding="utf-8"?>
<a:theme xmlns:a="http://schemas.openxmlformats.org/drawingml/2006/main" name="Valkoinen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ininen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CEF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00ACEF"/>
      </a:hlink>
      <a:folHlink>
        <a:srgbClr val="05367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4335ee-452e-4385-9b9c-270f8dade7fd">
      <Terms xmlns="http://schemas.microsoft.com/office/infopath/2007/PartnerControls"/>
    </lcf76f155ced4ddcb4097134ff3c332f>
    <TaxCatchAll xmlns="4a88f5c8-b6f6-434c-a1fc-b31be11cc9a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F92CE87B33D384898ED05B836C426D5" ma:contentTypeVersion="16" ma:contentTypeDescription="Luo uusi asiakirja." ma:contentTypeScope="" ma:versionID="4d0378fcad5f2e95d3d6209159b96ab3">
  <xsd:schema xmlns:xsd="http://www.w3.org/2001/XMLSchema" xmlns:xs="http://www.w3.org/2001/XMLSchema" xmlns:p="http://schemas.microsoft.com/office/2006/metadata/properties" xmlns:ns2="d54335ee-452e-4385-9b9c-270f8dade7fd" xmlns:ns3="4a88f5c8-b6f6-434c-a1fc-b31be11cc9aa" targetNamespace="http://schemas.microsoft.com/office/2006/metadata/properties" ma:root="true" ma:fieldsID="9185d83ceaef411ba511d938051b9746" ns2:_="" ns3:_="">
    <xsd:import namespace="d54335ee-452e-4385-9b9c-270f8dade7fd"/>
    <xsd:import namespace="4a88f5c8-b6f6-434c-a1fc-b31be11cc9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335ee-452e-4385-9b9c-270f8dade7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Kuvien tunnisteet" ma:readOnly="false" ma:fieldId="{5cf76f15-5ced-4ddc-b409-7134ff3c332f}" ma:taxonomyMulti="true" ma:sspId="5fb9b281-25f8-4ed3-b6e8-f02703d6e0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8f5c8-b6f6-434c-a1fc-b31be11cc9a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0e4a00-0757-42d6-903b-0c3f4412f91d}" ma:internalName="TaxCatchAll" ma:showField="CatchAllData" ma:web="4a88f5c8-b6f6-434c-a1fc-b31be11cc9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1393CA-4D5F-4E34-B2AA-88624FB37D55}">
  <ds:schemaRefs>
    <ds:schemaRef ds:uri="http://schemas.microsoft.com/office/infopath/2007/PartnerControls"/>
    <ds:schemaRef ds:uri="http://purl.org/dc/elements/1.1/"/>
    <ds:schemaRef ds:uri="d54335ee-452e-4385-9b9c-270f8dade7fd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4a88f5c8-b6f6-434c-a1fc-b31be11cc9a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A298D66-3CCF-4195-B896-10CE252D6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4335ee-452e-4385-9b9c-270f8dade7fd"/>
    <ds:schemaRef ds:uri="4a88f5c8-b6f6-434c-a1fc-b31be11cc9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01B82B-BCD3-401B-A0AD-F74AC234C0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557</Words>
  <Application>Microsoft Office PowerPoint</Application>
  <PresentationFormat>Laajakuva</PresentationFormat>
  <Paragraphs>97</Paragraphs>
  <Slides>13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inherit</vt:lpstr>
      <vt:lpstr>Lucida Grande</vt:lpstr>
      <vt:lpstr>Valkoinen</vt:lpstr>
      <vt:lpstr>Sininen</vt:lpstr>
      <vt:lpstr>Office-teema</vt:lpstr>
      <vt:lpstr> AKE-ABC</vt:lpstr>
      <vt:lpstr>Laki yleisistä kirjastoista</vt:lpstr>
      <vt:lpstr>PowerPoint-esitys</vt:lpstr>
      <vt:lpstr>Lounais-Suomen AKE</vt:lpstr>
      <vt:lpstr>AKEN tehtävät: Osaamisen kehittäminen</vt:lpstr>
      <vt:lpstr>AKEN tehtävät: Muun kehittämisen tukeminen</vt:lpstr>
      <vt:lpstr>AKEn tehtävät: Yhteistyön edistäminen</vt:lpstr>
      <vt:lpstr>Sekä tietysti tästä kaikesta tiedottaminen!</vt:lpstr>
      <vt:lpstr>Työryhmät</vt:lpstr>
      <vt:lpstr>Työryhmät</vt:lpstr>
      <vt:lpstr>Lainattavat materiaalit</vt:lpstr>
      <vt:lpstr>Liboppi:</vt:lpstr>
      <vt:lpstr>Kiitos!  ls-kirjastot.fi  ake-kirjasto@turku.fi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Helin-Heinonen Elina</dc:creator>
  <cp:lastModifiedBy>Heino Anne</cp:lastModifiedBy>
  <cp:revision>8</cp:revision>
  <dcterms:created xsi:type="dcterms:W3CDTF">2015-03-20T07:31:19Z</dcterms:created>
  <dcterms:modified xsi:type="dcterms:W3CDTF">2023-02-02T12:53:38Z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0x0101008F92CE87B33D384898ED05B836C426D5</vt:lpwstr>
  </property>
  <property fmtid="{D5CDD505-2E9C-101B-9397-08002B2CF9AE}" pid="3" name="h94c21d59b064f78a5c2e322551a3e88">
    <vt:lpwstr>Diaesitys|29bf125c-3304-4b20-a038-e327a30ca536</vt:lpwstr>
  </property>
  <property fmtid="{D5CDD505-2E9C-101B-9397-08002B2CF9AE}" pid="4" name="j08d1eaf84c644719eb3d45d656088a2">
    <vt:lpwstr>Videokuva|82098cdd-6e57-4a24-8887-90ce7bab4a54</vt:lpwstr>
  </property>
  <property fmtid="{D5CDD505-2E9C-101B-9397-08002B2CF9AE}" pid="5" name="TaxCatchAll">
    <vt:lpwstr/>
  </property>
  <property fmtid="{D5CDD505-2E9C-101B-9397-08002B2CF9AE}" pid="6" name="ec87dd8dbe3f4b87b196639a53969ad4">
    <vt:lpwstr>Suomi|ddab1725-3888-478f-9c8c-3eeceecd16e9</vt:lpwstr>
  </property>
  <property fmtid="{D5CDD505-2E9C-101B-9397-08002B2CF9AE}" pid="7" name="bcb735522fc34cde8200f6a746f2dda6">
    <vt:lpwstr>Äänitiedosto|2ce7008b-f285-403a-bd25-9c3fffad5372</vt:lpwstr>
  </property>
  <property fmtid="{D5CDD505-2E9C-101B-9397-08002B2CF9AE}" pid="8" name="_Kieli">
    <vt:lpwstr>3;#Suomi|ddab1725-3888-478f-9c8c-3eeceecd16e9</vt:lpwstr>
  </property>
  <property fmtid="{D5CDD505-2E9C-101B-9397-08002B2CF9AE}" pid="9" name="URL">
    <vt:lpwstr/>
  </property>
  <property fmtid="{D5CDD505-2E9C-101B-9397-08002B2CF9AE}" pid="10" name="_Esitysaineistojen tyyppi">
    <vt:lpwstr>4;#Diaesitys|29bf125c-3304-4b20-a038-e327a30ca536</vt:lpwstr>
  </property>
  <property fmtid="{D5CDD505-2E9C-101B-9397-08002B2CF9AE}" pid="11" name="Videotiedoston_x0020_tyyppi">
    <vt:lpwstr>1;#Videokuva|82098cdd-6e57-4a24-8887-90ce7bab4a54</vt:lpwstr>
  </property>
  <property fmtid="{D5CDD505-2E9C-101B-9397-08002B2CF9AE}" pid="12" name="__x00c4__x00e4_nitiedoston_x0020_tyyppi">
    <vt:lpwstr>2;#Äänitiedosto|2ce7008b-f285-403a-bd25-9c3fffad5372</vt:lpwstr>
  </property>
  <property fmtid="{D5CDD505-2E9C-101B-9397-08002B2CF9AE}" pid="13" name="_Äänitiedoston tyyppi">
    <vt:lpwstr>2;#Äänitiedosto|2ce7008b-f285-403a-bd25-9c3fffad5372</vt:lpwstr>
  </property>
  <property fmtid="{D5CDD505-2E9C-101B-9397-08002B2CF9AE}" pid="14" name="Videotiedoston tyyppi">
    <vt:lpwstr>1;#Videokuva|82098cdd-6e57-4a24-8887-90ce7bab4a54</vt:lpwstr>
  </property>
  <property fmtid="{D5CDD505-2E9C-101B-9397-08002B2CF9AE}" pid="15" name="TurkuDoTku_VideoFileTypeTaxHTField0">
    <vt:lpwstr>Videokuva|82098cdd-6e57-4a24-8887-90ce7bab4a54</vt:lpwstr>
  </property>
  <property fmtid="{D5CDD505-2E9C-101B-9397-08002B2CF9AE}" pid="16" name="TurkuDoTku_LanguageTaxHTField0">
    <vt:lpwstr>Suomi|ddab1725-3888-478f-9c8c-3eeceecd16e9</vt:lpwstr>
  </property>
  <property fmtid="{D5CDD505-2E9C-101B-9397-08002B2CF9AE}" pid="17" name="TurkuDoTku_AudioFileTypeTaxHTField0">
    <vt:lpwstr>Äänitiedosto|2ce7008b-f285-403a-bd25-9c3fffad5372</vt:lpwstr>
  </property>
  <property fmtid="{D5CDD505-2E9C-101B-9397-08002B2CF9AE}" pid="18" name="TurkuDoTku_PresentationMaterialType">
    <vt:lpwstr>1;#Diaesitys|29bf125c-3304-4b20-a038-e327a30ca536</vt:lpwstr>
  </property>
  <property fmtid="{D5CDD505-2E9C-101B-9397-08002B2CF9AE}" pid="19" name="TurkuDoTku_Language">
    <vt:lpwstr>4;#Suomi|ddab1725-3888-478f-9c8c-3eeceecd16e9</vt:lpwstr>
  </property>
  <property fmtid="{D5CDD505-2E9C-101B-9397-08002B2CF9AE}" pid="20" name="TurkuDoTku_VideoFileType">
    <vt:lpwstr>9;#Videokuva|82098cdd-6e57-4a24-8887-90ce7bab4a54</vt:lpwstr>
  </property>
  <property fmtid="{D5CDD505-2E9C-101B-9397-08002B2CF9AE}" pid="21" name="TurkuDoTku_AudioFileType">
    <vt:lpwstr>12;#Äänitiedosto|2ce7008b-f285-403a-bd25-9c3fffad5372</vt:lpwstr>
  </property>
  <property fmtid="{D5CDD505-2E9C-101B-9397-08002B2CF9AE}" pid="22" name="TurkuDoTku_ProcurementDocumentTypeTaxHTField0">
    <vt:lpwstr/>
  </property>
  <property fmtid="{D5CDD505-2E9C-101B-9397-08002B2CF9AE}" pid="23" name="TurkuDoTku_NeighborhoodTaxHTField0">
    <vt:lpwstr/>
  </property>
  <property fmtid="{D5CDD505-2E9C-101B-9397-08002B2CF9AE}" pid="24" name="TurkuDoTku_Neighborhood">
    <vt:lpwstr/>
  </property>
  <property fmtid="{D5CDD505-2E9C-101B-9397-08002B2CF9AE}" pid="25" name="TurkuDoTku_RecordNumber">
    <vt:lpwstr/>
  </property>
  <property fmtid="{D5CDD505-2E9C-101B-9397-08002B2CF9AE}" pid="26" name="TurkuDoTku_MeetingDocumentType">
    <vt:lpwstr/>
  </property>
  <property fmtid="{D5CDD505-2E9C-101B-9397-08002B2CF9AE}" pid="27" name="TurkuDoTku_TextType">
    <vt:lpwstr/>
  </property>
  <property fmtid="{D5CDD505-2E9C-101B-9397-08002B2CF9AE}" pid="28" name="VideoSetDescription">
    <vt:lpwstr/>
  </property>
  <property fmtid="{D5CDD505-2E9C-101B-9397-08002B2CF9AE}" pid="29" name="TurkuDoTku_Recipient">
    <vt:lpwstr/>
  </property>
  <property fmtid="{D5CDD505-2E9C-101B-9397-08002B2CF9AE}" pid="30" name="TurkuDoTku_ContractID">
    <vt:lpwstr/>
  </property>
  <property fmtid="{D5CDD505-2E9C-101B-9397-08002B2CF9AE}" pid="31" name="TurkuDoTku_ImageType">
    <vt:lpwstr/>
  </property>
  <property fmtid="{D5CDD505-2E9C-101B-9397-08002B2CF9AE}" pid="32" name="TurkuDoTku_FormType">
    <vt:lpwstr/>
  </property>
  <property fmtid="{D5CDD505-2E9C-101B-9397-08002B2CF9AE}" pid="33" name="TurkuDoTku_Subscriber">
    <vt:lpwstr/>
  </property>
  <property fmtid="{D5CDD505-2E9C-101B-9397-08002B2CF9AE}" pid="34" name="TurkuDoTku_Supplier">
    <vt:lpwstr/>
  </property>
  <property fmtid="{D5CDD505-2E9C-101B-9397-08002B2CF9AE}" pid="35" name="TurkuDoTku_ImageTypeTaxHTField0">
    <vt:lpwstr/>
  </property>
  <property fmtid="{D5CDD505-2E9C-101B-9397-08002B2CF9AE}" pid="36" name="TurkuDoTku_LetterType">
    <vt:lpwstr/>
  </property>
  <property fmtid="{D5CDD505-2E9C-101B-9397-08002B2CF9AE}" pid="37" name="TurkuDoTku_TextTypeTaxHTField0">
    <vt:lpwstr/>
  </property>
  <property fmtid="{D5CDD505-2E9C-101B-9397-08002B2CF9AE}" pid="38" name="TurkuDoTku_StatisticAndCalculationType">
    <vt:lpwstr/>
  </property>
  <property fmtid="{D5CDD505-2E9C-101B-9397-08002B2CF9AE}" pid="39" name="TurkuDoTku_FormTypeTaxHTField0">
    <vt:lpwstr/>
  </property>
  <property fmtid="{D5CDD505-2E9C-101B-9397-08002B2CF9AE}" pid="40" name="TurkuDoTku_PublicationCreator">
    <vt:lpwstr/>
  </property>
  <property fmtid="{D5CDD505-2E9C-101B-9397-08002B2CF9AE}" pid="41" name="TurkuDoTku_PublicationTypeTaxHTField0">
    <vt:lpwstr/>
  </property>
  <property fmtid="{D5CDD505-2E9C-101B-9397-08002B2CF9AE}" pid="42" name="TurkuDoTku_MapOrDrawingTypeTaxHTField0">
    <vt:lpwstr/>
  </property>
  <property fmtid="{D5CDD505-2E9C-101B-9397-08002B2CF9AE}" pid="43" name="TurkuDoTku_ContractTypeTaxHTField0">
    <vt:lpwstr/>
  </property>
  <property fmtid="{D5CDD505-2E9C-101B-9397-08002B2CF9AE}" pid="44" name="TurkuDoTku_ID">
    <vt:lpwstr/>
  </property>
  <property fmtid="{D5CDD505-2E9C-101B-9397-08002B2CF9AE}" pid="45" name="TurkuDoTku_ProcurementDocumentType">
    <vt:lpwstr/>
  </property>
  <property fmtid="{D5CDD505-2E9C-101B-9397-08002B2CF9AE}" pid="46" name="TurkuDoTku_MeetingDocumentTypeTaxHTField0">
    <vt:lpwstr/>
  </property>
  <property fmtid="{D5CDD505-2E9C-101B-9397-08002B2CF9AE}" pid="47" name="TurkuDoTku_LetterTypeTaxHTField0">
    <vt:lpwstr/>
  </property>
  <property fmtid="{D5CDD505-2E9C-101B-9397-08002B2CF9AE}" pid="48" name="TurkuDoTku_MapOrDrawingType">
    <vt:lpwstr/>
  </property>
  <property fmtid="{D5CDD505-2E9C-101B-9397-08002B2CF9AE}" pid="49" name="TurkuDoTku_StatisticAndCalculationTypeTaxHTField0">
    <vt:lpwstr/>
  </property>
  <property fmtid="{D5CDD505-2E9C-101B-9397-08002B2CF9AE}" pid="50" name="TurkuDoTku_PublicationType">
    <vt:lpwstr/>
  </property>
  <property fmtid="{D5CDD505-2E9C-101B-9397-08002B2CF9AE}" pid="51" name="TurkuDoTku_ContractType">
    <vt:lpwstr/>
  </property>
  <property fmtid="{D5CDD505-2E9C-101B-9397-08002B2CF9AE}" pid="52" name="TurkuDoTku_PresentedDate">
    <vt:filetime>2016-12-18T22:00:00Z</vt:filetime>
  </property>
  <property fmtid="{D5CDD505-2E9C-101B-9397-08002B2CF9AE}" pid="53" name="TurkuDoTku_Publicity">
    <vt:lpwstr>Julkinen</vt:lpwstr>
  </property>
  <property fmtid="{D5CDD505-2E9C-101B-9397-08002B2CF9AE}" pid="54" name="TurkuDoTku_PresentedBy">
    <vt:lpwstr>Helin-Heinonen Elina</vt:lpwstr>
  </property>
  <property fmtid="{D5CDD505-2E9C-101B-9397-08002B2CF9AE}" pid="55" name="TurkuDoTku_PresentationMaterialTypeTaxHTField0">
    <vt:lpwstr>Diaesitys|29bf125c-3304-4b20-a038-e327a30ca536</vt:lpwstr>
  </property>
  <property fmtid="{D5CDD505-2E9C-101B-9397-08002B2CF9AE}" pid="56" name="dotku_Presenter">
    <vt:lpwstr>Helin-Heinonen Elina</vt:lpwstr>
  </property>
  <property fmtid="{D5CDD505-2E9C-101B-9397-08002B2CF9AE}" pid="57" name="dotku_PresentationType">
    <vt:lpwstr>Esitysaineisto</vt:lpwstr>
  </property>
  <property fmtid="{D5CDD505-2E9C-101B-9397-08002B2CF9AE}" pid="58" name="dotku_PresentationDate">
    <vt:filetime>2016-12-18T22:00:00Z</vt:filetime>
  </property>
</Properties>
</file>