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696" r:id="rId5"/>
  </p:sldMasterIdLst>
  <p:notesMasterIdLst>
    <p:notesMasterId r:id="rId10"/>
  </p:notesMasterIdLst>
  <p:sldIdLst>
    <p:sldId id="388" r:id="rId6"/>
    <p:sldId id="389" r:id="rId7"/>
    <p:sldId id="390" r:id="rId8"/>
    <p:sldId id="39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D537735-1183-487A-84D2-D8E7D4D0619C}">
          <p14:sldIdLst>
            <p14:sldId id="388"/>
            <p14:sldId id="389"/>
          </p14:sldIdLst>
        </p14:section>
        <p14:section name="Nimetön osa" id="{45BC9C18-D6D4-4FEC-936E-AC62F3188089}">
          <p14:sldIdLst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48" userDrawn="1">
          <p15:clr>
            <a:srgbClr val="A4A3A4"/>
          </p15:clr>
        </p15:guide>
        <p15:guide id="2" orient="horz" pos="319" userDrawn="1">
          <p15:clr>
            <a:srgbClr val="A4A3A4"/>
          </p15:clr>
        </p15:guide>
        <p15:guide id="3" orient="horz" pos="3714" userDrawn="1">
          <p15:clr>
            <a:srgbClr val="A4A3A4"/>
          </p15:clr>
        </p15:guide>
        <p15:guide id="4" orient="horz" pos="1156" userDrawn="1">
          <p15:clr>
            <a:srgbClr val="A4A3A4"/>
          </p15:clr>
        </p15:guide>
        <p15:guide id="5" pos="1308" userDrawn="1">
          <p15:clr>
            <a:srgbClr val="A4A3A4"/>
          </p15:clr>
        </p15:guide>
        <p15:guide id="6" pos="7055" userDrawn="1">
          <p15:clr>
            <a:srgbClr val="A4A3A4"/>
          </p15:clr>
        </p15:guide>
        <p15:guide id="7" pos="3713" userDrawn="1">
          <p15:clr>
            <a:srgbClr val="A4A3A4"/>
          </p15:clr>
        </p15:guide>
        <p15:guide id="8" pos="7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16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948"/>
        <p:guide orient="horz" pos="319"/>
        <p:guide orient="horz" pos="3714"/>
        <p:guide orient="horz" pos="1156"/>
        <p:guide pos="1308"/>
        <p:guide pos="7055"/>
        <p:guide pos="3713"/>
        <p:guide pos="7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ysteri Laura" userId="cedc007d-e4fa-4cbb-a4c1-f80996e577a4" providerId="ADAL" clId="{09ED0745-B127-4D0F-92C1-FE8B012039B9}"/>
    <pc:docChg chg="undo custSel modSld">
      <pc:chgData name="Tyysteri Laura" userId="cedc007d-e4fa-4cbb-a4c1-f80996e577a4" providerId="ADAL" clId="{09ED0745-B127-4D0F-92C1-FE8B012039B9}" dt="2023-01-10T13:12:46.455" v="6" actId="20577"/>
      <pc:docMkLst>
        <pc:docMk/>
      </pc:docMkLst>
      <pc:sldChg chg="modSp mod">
        <pc:chgData name="Tyysteri Laura" userId="cedc007d-e4fa-4cbb-a4c1-f80996e577a4" providerId="ADAL" clId="{09ED0745-B127-4D0F-92C1-FE8B012039B9}" dt="2023-01-10T13:12:46.455" v="6" actId="20577"/>
        <pc:sldMkLst>
          <pc:docMk/>
          <pc:sldMk cId="1327912243" sldId="390"/>
        </pc:sldMkLst>
        <pc:spChg chg="mod">
          <ac:chgData name="Tyysteri Laura" userId="cedc007d-e4fa-4cbb-a4c1-f80996e577a4" providerId="ADAL" clId="{09ED0745-B127-4D0F-92C1-FE8B012039B9}" dt="2023-01-10T13:12:46.455" v="6" actId="20577"/>
          <ac:spMkLst>
            <pc:docMk/>
            <pc:sldMk cId="1327912243" sldId="390"/>
            <ac:spMk id="2" creationId="{31B35C9A-5C95-4154-8E97-BFB48DCBC4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8F185-26BA-45DA-96BD-0372EE00F160}" type="datetimeFigureOut">
              <a:rPr lang="fi-FI" smtClean="0"/>
              <a:t>10.1.2023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8DC5B-2804-4405-B9E2-ADE78C570A8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55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8" y="1835151"/>
            <a:ext cx="8978900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1" y="506413"/>
            <a:ext cx="9883936" cy="998538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79881" y="5190776"/>
            <a:ext cx="7869567" cy="92989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79881" y="2402543"/>
            <a:ext cx="10311633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9" y="1166438"/>
            <a:ext cx="1826787" cy="7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8" y="1835151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/>
              <a:t>Click to </a:t>
            </a:r>
            <a:br>
              <a:rPr lang="fi-FI"/>
            </a:br>
            <a:r>
              <a:rPr lang="fi-FI"/>
              <a:t>edit master text styles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Sisällysluettelo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Sisällysluettelo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8" y="1835151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1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84537" y="2828017"/>
            <a:ext cx="8041747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213" y="2828016"/>
            <a:ext cx="2364023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8" y="1835151"/>
            <a:ext cx="947208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1" y="506413"/>
            <a:ext cx="10377119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0" y="2402542"/>
            <a:ext cx="10788284" cy="3211546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0" y="3008304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/>
              <a:t>Kiitos!</a:t>
            </a:r>
            <a:endParaRPr lang="en-US"/>
          </a:p>
        </p:txBody>
      </p:sp>
      <p:pic>
        <p:nvPicPr>
          <p:cNvPr id="5" name="Picture 4" descr="KRUUNU_VALKOINEN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26" y="2087431"/>
            <a:ext cx="960905" cy="5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4"/>
            <a:ext cx="8977843" cy="40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KUABO_WHITE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958175"/>
            <a:ext cx="1655284" cy="650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4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4"/>
            <a:ext cx="8977843" cy="4055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3" r:id="rId2"/>
    <p:sldLayoutId id="2147483664" r:id="rId3"/>
    <p:sldLayoutId id="2147483697" r:id="rId4"/>
    <p:sldLayoutId id="2147483698" r:id="rId5"/>
    <p:sldLayoutId id="2147483661" r:id="rId6"/>
    <p:sldLayoutId id="2147483662" r:id="rId7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3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7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08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kuenergia.fi/kotitaloudet/energiansaastovinkit/" TargetMode="External"/><Relationship Id="rId2" Type="http://schemas.openxmlformats.org/officeDocument/2006/relationships/hyperlink" Target="https://www.sitra.fi/blogit/10-syyta-saastaa-energiaa-juuri-ny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turku.fi/uutinen/2022-12-01_sahkonsaaston-huoneentaulut-kymmenella-eri-kielell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72FD1F0-6B80-48E6-A843-868137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367" y="490537"/>
            <a:ext cx="7164030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3700" dirty="0"/>
              <a:t>Varaudutaan</a:t>
            </a:r>
            <a:r>
              <a:rPr lang="en-US" sz="3700" dirty="0"/>
              <a:t> </a:t>
            </a:r>
            <a:r>
              <a:rPr lang="fi-FI" sz="3700" dirty="0"/>
              <a:t>sähkökatkoihin</a:t>
            </a:r>
            <a:r>
              <a:rPr lang="en-US" sz="3700" dirty="0"/>
              <a:t>!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B35C9A-5C95-4154-8E97-BFB48DCBC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9810" y="2297928"/>
            <a:ext cx="10679587" cy="4069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000000"/>
                </a:solidFill>
                <a:effectLst/>
                <a:latin typeface="Calibri"/>
              </a:rPr>
              <a:t>Säästetään: 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Calibri"/>
                <a:hlinkClick r:id="rId2"/>
              </a:rPr>
              <a:t>https://www.sitra.fi/blogit/10-syyta-saastaa-energiaa-juuri-nyt/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Calibri"/>
              </a:rPr>
              <a:t> ; 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Calibri"/>
                <a:hlinkClick r:id="rId3"/>
              </a:rPr>
              <a:t>https://www.turkuenergia.fi/kotitaloudet/energiansaastovinkit/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Calibri"/>
              </a:rPr>
              <a:t> </a:t>
            </a:r>
            <a:endParaRPr lang="fi-FI" dirty="0"/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Valmistaudutaan eli laaditaan suunnitelma toimintatavoista sähkökatkon varalta</a:t>
            </a: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Muista asiakkaat</a:t>
            </a: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Sähköpula uhkaa, jos sähköntuotanto ja tuonti eivät kata kulutusta, katkot ovat paikallisia ja kesto </a:t>
            </a:r>
            <a:r>
              <a:rPr lang="fi-FI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. 2 tuntia, katkot eivät koske sairaaloita, pelastuslaitoksia, palvelutaloja</a:t>
            </a: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Sähkön riittävyyteen vaikuttaa: sää, kotimainen sähköntuotanto, tuonti, sähkön säästöt, sähkönkäytön ajoittamiset</a:t>
            </a:r>
            <a:endParaRPr lang="en-US" sz="240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1C5E7D4-6380-4B7E-BECE-1842108F3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02" y="49293"/>
            <a:ext cx="3276742" cy="77183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47004A0-BEB7-4D08-81D4-DCA068171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710" y="0"/>
            <a:ext cx="4480425" cy="21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72FD1F0-6B80-48E6-A843-868137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7" y="490537"/>
            <a:ext cx="10857140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3700" dirty="0"/>
              <a:t>Varautuminen</a:t>
            </a:r>
            <a:endParaRPr lang="en-US" sz="37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B35C9A-5C95-4154-8E97-BFB48DCBC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9810" y="2297928"/>
            <a:ext cx="10679587" cy="40695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Alkukartoitus</a:t>
            </a:r>
            <a:r>
              <a:rPr lang="en-US" sz="2400" dirty="0">
                <a:latin typeface="+mn-lt"/>
              </a:rPr>
              <a:t>: </a:t>
            </a:r>
            <a:r>
              <a:rPr lang="en-US" sz="2400" dirty="0" err="1">
                <a:latin typeface="+mn-lt"/>
              </a:rPr>
              <a:t>käy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läpi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kaikki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mikä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toimii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sähköllä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huomioi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kiinteistönhoito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selvitä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tarvittaessa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laitetoimittajalta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tarkemmat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ohjeet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myös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miten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laite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saadaan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käynnistettyä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yllättävän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katkon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jälkeen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Varmista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voiko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vessoja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käyttää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Taskulamput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radiot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paristot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muut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tarvittavat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hankinnat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Selvitä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tiedonkulku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kunnan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sisällä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Tarkista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pelastussuunnitelma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muut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vastaavat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turvallisuussuunnitelmat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Kirjaa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suunnitelmaan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kaikki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muistettavat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asiat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Koko </a:t>
            </a:r>
            <a:r>
              <a:rPr lang="en-US" sz="2400" dirty="0" err="1">
                <a:latin typeface="+mn-lt"/>
              </a:rPr>
              <a:t>henkilökunnan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kanssa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suunnitelman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läpikäynti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tarvittaessa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harjoittelu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Valmistele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viestintämateriaali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Tulosta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tarvittavat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paperit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valmiiksi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1C5E7D4-6380-4B7E-BECE-1842108F3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02" y="49293"/>
            <a:ext cx="3276742" cy="7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72FD1F0-6B80-48E6-A843-868137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7" y="490537"/>
            <a:ext cx="10857140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3700" dirty="0"/>
              <a:t>Varautumissuunnitelma</a:t>
            </a:r>
            <a:endParaRPr lang="en-US" sz="37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B35C9A-5C95-4154-8E97-BFB48DCBC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544" y="2297928"/>
            <a:ext cx="6160853" cy="4069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Lyhyt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yleispätevä</a:t>
            </a:r>
            <a:r>
              <a:rPr lang="en-US" sz="2400" dirty="0">
                <a:latin typeface="+mn-lt"/>
              </a:rPr>
              <a:t> – </a:t>
            </a:r>
            <a:r>
              <a:rPr lang="en-US" sz="2400" dirty="0" err="1">
                <a:latin typeface="+mn-lt"/>
              </a:rPr>
              <a:t>liian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tarkka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suunnitelma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voi</a:t>
            </a:r>
            <a:r>
              <a:rPr lang="en-US" sz="2400" dirty="0">
                <a:latin typeface="+mn-lt"/>
              </a:rPr>
              <a:t> olla </a:t>
            </a:r>
            <a:r>
              <a:rPr lang="en-US" sz="2400" dirty="0" err="1">
                <a:latin typeface="+mn-lt"/>
              </a:rPr>
              <a:t>hankala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mahdoton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noudattaa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tärkeämpää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varmistaa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henkilökunnan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mahdollisuudet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toimia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tilanteen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vaatimalla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tavalla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luottaen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omaan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harkintaan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Selkeät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vastuut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kuvattu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Huomioidaan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liikuntarajoitteiset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lapset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ryhmät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1C5E7D4-6380-4B7E-BECE-1842108F3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02" y="49293"/>
            <a:ext cx="3276742" cy="77183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4CCD103-C73B-4A64-A83C-8F68E49E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65" y="2388093"/>
            <a:ext cx="4863660" cy="32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1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72FD1F0-6B80-48E6-A843-868137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7" y="490537"/>
            <a:ext cx="10857140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3700" dirty="0"/>
              <a:t>Tiedottaminen</a:t>
            </a:r>
            <a:endParaRPr lang="en-US" sz="37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B35C9A-5C95-4154-8E97-BFB48DCBC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2202" y="2297928"/>
            <a:ext cx="7297195" cy="4069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Asiakkaiden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infoaminen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ylipäätään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sähkökatkoihin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varautumisesta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Kirjaston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omista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suunnitelmista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kertominen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Kunnan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sisällä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tiedottaminen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hlinkClick r:id="rId2"/>
              </a:rPr>
              <a:t>https://www.turku.fi/uutinen/2022-12-01_sahkonsaaston-huoneentaulut-kymmenella-eri-kielella</a:t>
            </a: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67970" indent="-26797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1C5E7D4-6380-4B7E-BECE-1842108F3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02" y="49293"/>
            <a:ext cx="3276742" cy="77183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D1CEC4B-B168-4B1D-AA21-FD988654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97" y="2370339"/>
            <a:ext cx="3471168" cy="34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5277"/>
      </p:ext>
    </p:extLst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CEF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ninen">
  <a:themeElements>
    <a:clrScheme name="Custom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CEF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F92CE87B33D384898ED05B836C426D5" ma:contentTypeVersion="16" ma:contentTypeDescription="Luo uusi asiakirja." ma:contentTypeScope="" ma:versionID="4d0378fcad5f2e95d3d6209159b96ab3">
  <xsd:schema xmlns:xsd="http://www.w3.org/2001/XMLSchema" xmlns:xs="http://www.w3.org/2001/XMLSchema" xmlns:p="http://schemas.microsoft.com/office/2006/metadata/properties" xmlns:ns2="d54335ee-452e-4385-9b9c-270f8dade7fd" xmlns:ns3="4a88f5c8-b6f6-434c-a1fc-b31be11cc9aa" targetNamespace="http://schemas.microsoft.com/office/2006/metadata/properties" ma:root="true" ma:fieldsID="9185d83ceaef411ba511d938051b9746" ns2:_="" ns3:_="">
    <xsd:import namespace="d54335ee-452e-4385-9b9c-270f8dade7fd"/>
    <xsd:import namespace="4a88f5c8-b6f6-434c-a1fc-b31be11cc9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335ee-452e-4385-9b9c-270f8dade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5fb9b281-25f8-4ed3-b6e8-f02703d6e0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8f5c8-b6f6-434c-a1fc-b31be11cc9a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f0e4a00-0757-42d6-903b-0c3f4412f91d}" ma:internalName="TaxCatchAll" ma:showField="CatchAllData" ma:web="4a88f5c8-b6f6-434c-a1fc-b31be11cc9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4335ee-452e-4385-9b9c-270f8dade7fd">
      <Terms xmlns="http://schemas.microsoft.com/office/infopath/2007/PartnerControls"/>
    </lcf76f155ced4ddcb4097134ff3c332f>
    <TaxCatchAll xmlns="4a88f5c8-b6f6-434c-a1fc-b31be11cc9aa" xsi:nil="true"/>
  </documentManagement>
</p:properties>
</file>

<file path=customXml/itemProps1.xml><?xml version="1.0" encoding="utf-8"?>
<ds:datastoreItem xmlns:ds="http://schemas.openxmlformats.org/officeDocument/2006/customXml" ds:itemID="{B301B82B-BCD3-401B-A0AD-F74AC234C0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B1F027-512A-4AD0-A585-C41A468AC9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335ee-452e-4385-9b9c-270f8dade7fd"/>
    <ds:schemaRef ds:uri="4a88f5c8-b6f6-434c-a1fc-b31be11cc9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1393CA-4D5F-4E34-B2AA-88624FB37D55}">
  <ds:schemaRefs>
    <ds:schemaRef ds:uri="d54335ee-452e-4385-9b9c-270f8dade7fd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4a88f5c8-b6f6-434c-a1fc-b31be11cc9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216</Words>
  <Application>Microsoft Office PowerPoint</Application>
  <PresentationFormat>Laajakuva</PresentationFormat>
  <Paragraphs>25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</vt:i4>
      </vt:variant>
    </vt:vector>
  </HeadingPairs>
  <TitlesOfParts>
    <vt:vector size="10" baseType="lpstr">
      <vt:lpstr>Arial</vt:lpstr>
      <vt:lpstr>Calibri</vt:lpstr>
      <vt:lpstr>Courier New</vt:lpstr>
      <vt:lpstr>Lucida Grande</vt:lpstr>
      <vt:lpstr>Valkoinen</vt:lpstr>
      <vt:lpstr>Sininen</vt:lpstr>
      <vt:lpstr>Varaudutaan sähkökatkoihin!</vt:lpstr>
      <vt:lpstr>Varautuminen</vt:lpstr>
      <vt:lpstr>Varautumissuunnitelma</vt:lpstr>
      <vt:lpstr>Tiedottaminen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Helin-Heinonen Elina</dc:creator>
  <cp:lastModifiedBy>Tyysteri Laura</cp:lastModifiedBy>
  <cp:revision>25</cp:revision>
  <dcterms:created xsi:type="dcterms:W3CDTF">2015-03-20T07:31:19Z</dcterms:created>
  <dcterms:modified xsi:type="dcterms:W3CDTF">2023-01-10T13:12:52Z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0x0101008F92CE87B33D384898ED05B836C426D5</vt:lpwstr>
  </property>
  <property fmtid="{D5CDD505-2E9C-101B-9397-08002B2CF9AE}" pid="3" name="h94c21d59b064f78a5c2e322551a3e88">
    <vt:lpwstr>Diaesitys|29bf125c-3304-4b20-a038-e327a30ca536</vt:lpwstr>
  </property>
  <property fmtid="{D5CDD505-2E9C-101B-9397-08002B2CF9AE}" pid="4" name="j08d1eaf84c644719eb3d45d656088a2">
    <vt:lpwstr>Videokuva|82098cdd-6e57-4a24-8887-90ce7bab4a54</vt:lpwstr>
  </property>
  <property fmtid="{D5CDD505-2E9C-101B-9397-08002B2CF9AE}" pid="5" name="TaxCatchAll">
    <vt:lpwstr/>
  </property>
  <property fmtid="{D5CDD505-2E9C-101B-9397-08002B2CF9AE}" pid="6" name="ec87dd8dbe3f4b87b196639a53969ad4">
    <vt:lpwstr>Suomi|ddab1725-3888-478f-9c8c-3eeceecd16e9</vt:lpwstr>
  </property>
  <property fmtid="{D5CDD505-2E9C-101B-9397-08002B2CF9AE}" pid="7" name="bcb735522fc34cde8200f6a746f2dda6">
    <vt:lpwstr>Äänitiedosto|2ce7008b-f285-403a-bd25-9c3fffad5372</vt:lpwstr>
  </property>
  <property fmtid="{D5CDD505-2E9C-101B-9397-08002B2CF9AE}" pid="8" name="_Kieli">
    <vt:lpwstr>3;#Suomi|ddab1725-3888-478f-9c8c-3eeceecd16e9</vt:lpwstr>
  </property>
  <property fmtid="{D5CDD505-2E9C-101B-9397-08002B2CF9AE}" pid="9" name="URL">
    <vt:lpwstr/>
  </property>
  <property fmtid="{D5CDD505-2E9C-101B-9397-08002B2CF9AE}" pid="10" name="_Esitysaineistojen tyyppi">
    <vt:lpwstr>4;#Diaesitys|29bf125c-3304-4b20-a038-e327a30ca536</vt:lpwstr>
  </property>
  <property fmtid="{D5CDD505-2E9C-101B-9397-08002B2CF9AE}" pid="11" name="Videotiedoston_x0020_tyyppi">
    <vt:lpwstr>1;#Videokuva|82098cdd-6e57-4a24-8887-90ce7bab4a54</vt:lpwstr>
  </property>
  <property fmtid="{D5CDD505-2E9C-101B-9397-08002B2CF9AE}" pid="12" name="__x00c4__x00e4_nitiedoston_x0020_tyyppi">
    <vt:lpwstr>2;#Äänitiedosto|2ce7008b-f285-403a-bd25-9c3fffad5372</vt:lpwstr>
  </property>
  <property fmtid="{D5CDD505-2E9C-101B-9397-08002B2CF9AE}" pid="13" name="_Äänitiedoston tyyppi">
    <vt:lpwstr>2;#Äänitiedosto|2ce7008b-f285-403a-bd25-9c3fffad5372</vt:lpwstr>
  </property>
  <property fmtid="{D5CDD505-2E9C-101B-9397-08002B2CF9AE}" pid="14" name="Videotiedoston tyyppi">
    <vt:lpwstr>1;#Videokuva|82098cdd-6e57-4a24-8887-90ce7bab4a54</vt:lpwstr>
  </property>
  <property fmtid="{D5CDD505-2E9C-101B-9397-08002B2CF9AE}" pid="15" name="TurkuDoTku_VideoFileTypeTaxHTField0">
    <vt:lpwstr>Videokuva|82098cdd-6e57-4a24-8887-90ce7bab4a54</vt:lpwstr>
  </property>
  <property fmtid="{D5CDD505-2E9C-101B-9397-08002B2CF9AE}" pid="16" name="TurkuDoTku_LanguageTaxHTField0">
    <vt:lpwstr>Suomi|ddab1725-3888-478f-9c8c-3eeceecd16e9</vt:lpwstr>
  </property>
  <property fmtid="{D5CDD505-2E9C-101B-9397-08002B2CF9AE}" pid="17" name="TurkuDoTku_AudioFileTypeTaxHTField0">
    <vt:lpwstr>Äänitiedosto|2ce7008b-f285-403a-bd25-9c3fffad5372</vt:lpwstr>
  </property>
  <property fmtid="{D5CDD505-2E9C-101B-9397-08002B2CF9AE}" pid="18" name="TurkuDoTku_PresentationMaterialType">
    <vt:lpwstr>1;#Diaesitys|29bf125c-3304-4b20-a038-e327a30ca536</vt:lpwstr>
  </property>
  <property fmtid="{D5CDD505-2E9C-101B-9397-08002B2CF9AE}" pid="19" name="TurkuDoTku_Language">
    <vt:lpwstr>4;#Suomi|ddab1725-3888-478f-9c8c-3eeceecd16e9</vt:lpwstr>
  </property>
  <property fmtid="{D5CDD505-2E9C-101B-9397-08002B2CF9AE}" pid="20" name="TurkuDoTku_VideoFileType">
    <vt:lpwstr>9;#Videokuva|82098cdd-6e57-4a24-8887-90ce7bab4a54</vt:lpwstr>
  </property>
  <property fmtid="{D5CDD505-2E9C-101B-9397-08002B2CF9AE}" pid="21" name="TurkuDoTku_AudioFileType">
    <vt:lpwstr>12;#Äänitiedosto|2ce7008b-f285-403a-bd25-9c3fffad5372</vt:lpwstr>
  </property>
  <property fmtid="{D5CDD505-2E9C-101B-9397-08002B2CF9AE}" pid="22" name="TurkuDoTku_ProcurementDocumentTypeTaxHTField0">
    <vt:lpwstr/>
  </property>
  <property fmtid="{D5CDD505-2E9C-101B-9397-08002B2CF9AE}" pid="23" name="TurkuDoTku_NeighborhoodTaxHTField0">
    <vt:lpwstr/>
  </property>
  <property fmtid="{D5CDD505-2E9C-101B-9397-08002B2CF9AE}" pid="24" name="TurkuDoTku_Neighborhood">
    <vt:lpwstr/>
  </property>
  <property fmtid="{D5CDD505-2E9C-101B-9397-08002B2CF9AE}" pid="25" name="TurkuDoTku_RecordNumber">
    <vt:lpwstr/>
  </property>
  <property fmtid="{D5CDD505-2E9C-101B-9397-08002B2CF9AE}" pid="26" name="TurkuDoTku_MeetingDocumentType">
    <vt:lpwstr/>
  </property>
  <property fmtid="{D5CDD505-2E9C-101B-9397-08002B2CF9AE}" pid="27" name="TurkuDoTku_TextType">
    <vt:lpwstr/>
  </property>
  <property fmtid="{D5CDD505-2E9C-101B-9397-08002B2CF9AE}" pid="28" name="VideoSetDescription">
    <vt:lpwstr/>
  </property>
  <property fmtid="{D5CDD505-2E9C-101B-9397-08002B2CF9AE}" pid="29" name="TurkuDoTku_Recipient">
    <vt:lpwstr/>
  </property>
  <property fmtid="{D5CDD505-2E9C-101B-9397-08002B2CF9AE}" pid="30" name="TurkuDoTku_ContractID">
    <vt:lpwstr/>
  </property>
  <property fmtid="{D5CDD505-2E9C-101B-9397-08002B2CF9AE}" pid="31" name="TurkuDoTku_ImageType">
    <vt:lpwstr/>
  </property>
  <property fmtid="{D5CDD505-2E9C-101B-9397-08002B2CF9AE}" pid="32" name="TurkuDoTku_FormType">
    <vt:lpwstr/>
  </property>
  <property fmtid="{D5CDD505-2E9C-101B-9397-08002B2CF9AE}" pid="33" name="TurkuDoTku_Subscriber">
    <vt:lpwstr/>
  </property>
  <property fmtid="{D5CDD505-2E9C-101B-9397-08002B2CF9AE}" pid="34" name="TurkuDoTku_Supplier">
    <vt:lpwstr/>
  </property>
  <property fmtid="{D5CDD505-2E9C-101B-9397-08002B2CF9AE}" pid="35" name="TurkuDoTku_ImageTypeTaxHTField0">
    <vt:lpwstr/>
  </property>
  <property fmtid="{D5CDD505-2E9C-101B-9397-08002B2CF9AE}" pid="36" name="TurkuDoTku_LetterType">
    <vt:lpwstr/>
  </property>
  <property fmtid="{D5CDD505-2E9C-101B-9397-08002B2CF9AE}" pid="37" name="TurkuDoTku_TextTypeTaxHTField0">
    <vt:lpwstr/>
  </property>
  <property fmtid="{D5CDD505-2E9C-101B-9397-08002B2CF9AE}" pid="38" name="TurkuDoTku_StatisticAndCalculationType">
    <vt:lpwstr/>
  </property>
  <property fmtid="{D5CDD505-2E9C-101B-9397-08002B2CF9AE}" pid="39" name="TurkuDoTku_FormTypeTaxHTField0">
    <vt:lpwstr/>
  </property>
  <property fmtid="{D5CDD505-2E9C-101B-9397-08002B2CF9AE}" pid="40" name="TurkuDoTku_PublicationCreator">
    <vt:lpwstr/>
  </property>
  <property fmtid="{D5CDD505-2E9C-101B-9397-08002B2CF9AE}" pid="41" name="TurkuDoTku_PublicationTypeTaxHTField0">
    <vt:lpwstr/>
  </property>
  <property fmtid="{D5CDD505-2E9C-101B-9397-08002B2CF9AE}" pid="42" name="TurkuDoTku_MapOrDrawingTypeTaxHTField0">
    <vt:lpwstr/>
  </property>
  <property fmtid="{D5CDD505-2E9C-101B-9397-08002B2CF9AE}" pid="43" name="TurkuDoTku_ContractTypeTaxHTField0">
    <vt:lpwstr/>
  </property>
  <property fmtid="{D5CDD505-2E9C-101B-9397-08002B2CF9AE}" pid="44" name="TurkuDoTku_ID">
    <vt:lpwstr/>
  </property>
  <property fmtid="{D5CDD505-2E9C-101B-9397-08002B2CF9AE}" pid="45" name="TurkuDoTku_ProcurementDocumentType">
    <vt:lpwstr/>
  </property>
  <property fmtid="{D5CDD505-2E9C-101B-9397-08002B2CF9AE}" pid="46" name="TurkuDoTku_MeetingDocumentTypeTaxHTField0">
    <vt:lpwstr/>
  </property>
  <property fmtid="{D5CDD505-2E9C-101B-9397-08002B2CF9AE}" pid="47" name="TurkuDoTku_LetterTypeTaxHTField0">
    <vt:lpwstr/>
  </property>
  <property fmtid="{D5CDD505-2E9C-101B-9397-08002B2CF9AE}" pid="48" name="TurkuDoTku_MapOrDrawingType">
    <vt:lpwstr/>
  </property>
  <property fmtid="{D5CDD505-2E9C-101B-9397-08002B2CF9AE}" pid="49" name="TurkuDoTku_StatisticAndCalculationTypeTaxHTField0">
    <vt:lpwstr/>
  </property>
  <property fmtid="{D5CDD505-2E9C-101B-9397-08002B2CF9AE}" pid="50" name="TurkuDoTku_PublicationType">
    <vt:lpwstr/>
  </property>
  <property fmtid="{D5CDD505-2E9C-101B-9397-08002B2CF9AE}" pid="51" name="TurkuDoTku_ContractType">
    <vt:lpwstr/>
  </property>
  <property fmtid="{D5CDD505-2E9C-101B-9397-08002B2CF9AE}" pid="52" name="TurkuDoTku_PresentedDate">
    <vt:filetime>2016-12-18T22:00:00Z</vt:filetime>
  </property>
  <property fmtid="{D5CDD505-2E9C-101B-9397-08002B2CF9AE}" pid="53" name="TurkuDoTku_Publicity">
    <vt:lpwstr>Julkinen</vt:lpwstr>
  </property>
  <property fmtid="{D5CDD505-2E9C-101B-9397-08002B2CF9AE}" pid="54" name="TurkuDoTku_PresentedBy">
    <vt:lpwstr>Helin-Heinonen Elina</vt:lpwstr>
  </property>
  <property fmtid="{D5CDD505-2E9C-101B-9397-08002B2CF9AE}" pid="55" name="TurkuDoTku_PresentationMaterialTypeTaxHTField0">
    <vt:lpwstr>Diaesitys|29bf125c-3304-4b20-a038-e327a30ca536</vt:lpwstr>
  </property>
  <property fmtid="{D5CDD505-2E9C-101B-9397-08002B2CF9AE}" pid="56" name="dotku_Presenter">
    <vt:lpwstr>Helin-Heinonen Elina</vt:lpwstr>
  </property>
  <property fmtid="{D5CDD505-2E9C-101B-9397-08002B2CF9AE}" pid="57" name="dotku_PresentationType">
    <vt:lpwstr>Esitysaineisto</vt:lpwstr>
  </property>
  <property fmtid="{D5CDD505-2E9C-101B-9397-08002B2CF9AE}" pid="58" name="dotku_PresentationDate">
    <vt:filetime>2016-12-18T22:00:00Z</vt:filetime>
  </property>
</Properties>
</file>