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256" r:id="rId2"/>
    <p:sldId id="322" r:id="rId3"/>
    <p:sldId id="257" r:id="rId4"/>
    <p:sldId id="258" r:id="rId5"/>
    <p:sldId id="320" r:id="rId6"/>
    <p:sldId id="287" r:id="rId7"/>
    <p:sldId id="259" r:id="rId8"/>
    <p:sldId id="311" r:id="rId9"/>
    <p:sldId id="289" r:id="rId10"/>
    <p:sldId id="310" r:id="rId11"/>
    <p:sldId id="309" r:id="rId12"/>
    <p:sldId id="291" r:id="rId13"/>
    <p:sldId id="319" r:id="rId14"/>
    <p:sldId id="300" r:id="rId15"/>
    <p:sldId id="299" r:id="rId16"/>
    <p:sldId id="264" r:id="rId17"/>
    <p:sldId id="265" r:id="rId18"/>
    <p:sldId id="298" r:id="rId19"/>
    <p:sldId id="266" r:id="rId20"/>
    <p:sldId id="269" r:id="rId21"/>
    <p:sldId id="277" r:id="rId22"/>
    <p:sldId id="304" r:id="rId23"/>
    <p:sldId id="305" r:id="rId24"/>
    <p:sldId id="312" r:id="rId25"/>
    <p:sldId id="323" r:id="rId26"/>
    <p:sldId id="275" r:id="rId27"/>
    <p:sldId id="308" r:id="rId28"/>
    <p:sldId id="315" r:id="rId29"/>
    <p:sldId id="271" r:id="rId30"/>
    <p:sldId id="297" r:id="rId31"/>
    <p:sldId id="273" r:id="rId32"/>
    <p:sldId id="318" r:id="rId33"/>
    <p:sldId id="281" r:id="rId34"/>
    <p:sldId id="283" r:id="rId3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8F8F"/>
    <a:srgbClr val="FA6400"/>
    <a:srgbClr val="649C40"/>
    <a:srgbClr val="FCE8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B8287C-9612-4B6B-9BFB-12446E5C93E7}" v="28" dt="2022-10-04T12:00:28.2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1" autoAdjust="0"/>
    <p:restoredTop sz="77908" autoAdjust="0"/>
  </p:normalViewPr>
  <p:slideViewPr>
    <p:cSldViewPr snapToGrid="0">
      <p:cViewPr varScale="1">
        <p:scale>
          <a:sx n="85" d="100"/>
          <a:sy n="85" d="100"/>
        </p:scale>
        <p:origin x="654" y="84"/>
      </p:cViewPr>
      <p:guideLst/>
    </p:cSldViewPr>
  </p:slideViewPr>
  <p:notesTextViewPr>
    <p:cViewPr>
      <p:scale>
        <a:sx n="3" d="2"/>
        <a:sy n="3" d="2"/>
      </p:scale>
      <p:origin x="0" y="0"/>
    </p:cViewPr>
  </p:notesTextViewPr>
  <p:notesViewPr>
    <p:cSldViewPr snapToGrid="0">
      <p:cViewPr varScale="1">
        <p:scale>
          <a:sx n="118" d="100"/>
          <a:sy n="118" d="100"/>
        </p:scale>
        <p:origin x="508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err="1"/>
              <a:t>Mallikaavio</a:t>
            </a:r>
            <a:endParaRPr lang="en-GB"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Sarja 1</c:v>
                </c:pt>
              </c:strCache>
            </c:strRef>
          </c:tx>
          <c:spPr>
            <a:solidFill>
              <a:schemeClr val="accent2">
                <a:shade val="65000"/>
              </a:schemeClr>
            </a:solidFill>
            <a:ln>
              <a:noFill/>
            </a:ln>
            <a:effectLst/>
          </c:spPr>
          <c:invertIfNegative val="0"/>
          <c:cat>
            <c:strRef>
              <c:f>Taul1!$A$2:$A$5</c:f>
              <c:strCache>
                <c:ptCount val="4"/>
                <c:pt idx="0">
                  <c:v>Luokka 1</c:v>
                </c:pt>
                <c:pt idx="1">
                  <c:v>Luokka 2</c:v>
                </c:pt>
                <c:pt idx="2">
                  <c:v>Luokka 3</c:v>
                </c:pt>
                <c:pt idx="3">
                  <c:v>Luokka 4</c:v>
                </c:pt>
              </c:strCache>
            </c:strRef>
          </c:cat>
          <c:val>
            <c:numRef>
              <c:f>Taul1!$B$2:$B$5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BED-4BAE-B2BE-69EC47FA11A1}"/>
            </c:ext>
          </c:extLst>
        </c:ser>
        <c:ser>
          <c:idx val="1"/>
          <c:order val="1"/>
          <c:tx>
            <c:strRef>
              <c:f>Taul1!$C$1</c:f>
              <c:strCache>
                <c:ptCount val="1"/>
                <c:pt idx="0">
                  <c:v>Sarja 2</c:v>
                </c:pt>
              </c:strCache>
            </c:strRef>
          </c:tx>
          <c:spPr>
            <a:solidFill>
              <a:schemeClr val="accent2"/>
            </a:solidFill>
            <a:ln>
              <a:noFill/>
            </a:ln>
            <a:effectLst/>
          </c:spPr>
          <c:invertIfNegative val="0"/>
          <c:cat>
            <c:strRef>
              <c:f>Taul1!$A$2:$A$5</c:f>
              <c:strCache>
                <c:ptCount val="4"/>
                <c:pt idx="0">
                  <c:v>Luokka 1</c:v>
                </c:pt>
                <c:pt idx="1">
                  <c:v>Luokka 2</c:v>
                </c:pt>
                <c:pt idx="2">
                  <c:v>Luokka 3</c:v>
                </c:pt>
                <c:pt idx="3">
                  <c:v>Luokka 4</c:v>
                </c:pt>
              </c:strCache>
            </c:strRef>
          </c:cat>
          <c:val>
            <c:numRef>
              <c:f>Taul1!$C$2:$C$5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FBED-4BAE-B2BE-69EC47FA11A1}"/>
            </c:ext>
          </c:extLst>
        </c:ser>
        <c:ser>
          <c:idx val="2"/>
          <c:order val="2"/>
          <c:tx>
            <c:strRef>
              <c:f>Taul1!$D$1</c:f>
              <c:strCache>
                <c:ptCount val="1"/>
                <c:pt idx="0">
                  <c:v>Sarja 3</c:v>
                </c:pt>
              </c:strCache>
            </c:strRef>
          </c:tx>
          <c:spPr>
            <a:solidFill>
              <a:schemeClr val="accent2">
                <a:tint val="65000"/>
              </a:schemeClr>
            </a:solidFill>
            <a:ln>
              <a:noFill/>
            </a:ln>
            <a:effectLst/>
          </c:spPr>
          <c:invertIfNegative val="0"/>
          <c:cat>
            <c:strRef>
              <c:f>Taul1!$A$2:$A$5</c:f>
              <c:strCache>
                <c:ptCount val="4"/>
                <c:pt idx="0">
                  <c:v>Luokka 1</c:v>
                </c:pt>
                <c:pt idx="1">
                  <c:v>Luokka 2</c:v>
                </c:pt>
                <c:pt idx="2">
                  <c:v>Luokka 3</c:v>
                </c:pt>
                <c:pt idx="3">
                  <c:v>Luokka 4</c:v>
                </c:pt>
              </c:strCache>
            </c:strRef>
          </c:cat>
          <c:val>
            <c:numRef>
              <c:f>Taul1!$D$2:$D$5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FBED-4BAE-B2BE-69EC47FA11A1}"/>
            </c:ext>
          </c:extLst>
        </c:ser>
        <c:dLbls>
          <c:showLegendKey val="0"/>
          <c:showVal val="0"/>
          <c:showCatName val="0"/>
          <c:showSerName val="0"/>
          <c:showPercent val="0"/>
          <c:showBubbleSize val="0"/>
        </c:dLbls>
        <c:gapWidth val="219"/>
        <c:overlap val="-27"/>
        <c:axId val="553482447"/>
        <c:axId val="553480783"/>
      </c:barChart>
      <c:catAx>
        <c:axId val="553482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553480783"/>
        <c:crosses val="autoZero"/>
        <c:auto val="1"/>
        <c:lblAlgn val="ctr"/>
        <c:lblOffset val="100"/>
        <c:noMultiLvlLbl val="0"/>
      </c:catAx>
      <c:valAx>
        <c:axId val="5534807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5534824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51177AF2-FFBB-7F8B-3851-72055C7FD9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äivämäärän paikkamerkki 2">
            <a:extLst>
              <a:ext uri="{FF2B5EF4-FFF2-40B4-BE49-F238E27FC236}">
                <a16:creationId xmlns:a16="http://schemas.microsoft.com/office/drawing/2014/main" id="{D4C79BB2-CABC-4FEB-3930-8A211CA2F4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DF18B-41AF-434A-8FA2-A256DABD53F8}" type="datetimeFigureOut">
              <a:rPr lang="en-GB" smtClean="0"/>
              <a:t>04/10/2022</a:t>
            </a:fld>
            <a:endParaRPr lang="en-GB"/>
          </a:p>
        </p:txBody>
      </p:sp>
      <p:sp>
        <p:nvSpPr>
          <p:cNvPr id="4" name="Alatunnisteen paikkamerkki 3">
            <a:extLst>
              <a:ext uri="{FF2B5EF4-FFF2-40B4-BE49-F238E27FC236}">
                <a16:creationId xmlns:a16="http://schemas.microsoft.com/office/drawing/2014/main" id="{561E1657-2592-9852-21B3-02776328570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Dian numeron paikkamerkki 4">
            <a:extLst>
              <a:ext uri="{FF2B5EF4-FFF2-40B4-BE49-F238E27FC236}">
                <a16:creationId xmlns:a16="http://schemas.microsoft.com/office/drawing/2014/main" id="{7482CF52-FD64-1EF4-8D4E-66F0CD57672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5E4CB68-2AE2-493B-95FB-DF9CB0F6B527}" type="slidenum">
              <a:rPr lang="en-GB" smtClean="0"/>
              <a:t>‹#›</a:t>
            </a:fld>
            <a:endParaRPr lang="en-GB"/>
          </a:p>
        </p:txBody>
      </p:sp>
    </p:spTree>
    <p:extLst>
      <p:ext uri="{BB962C8B-B14F-4D97-AF65-F5344CB8AC3E}">
        <p14:creationId xmlns:p14="http://schemas.microsoft.com/office/powerpoint/2010/main" val="865723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7A18F0-0218-469B-AB02-2D8BB27370D7}" type="datetimeFigureOut">
              <a:rPr lang="en-GB" smtClean="0"/>
              <a:t>04/10/2022</a:t>
            </a:fld>
            <a:endParaRPr lang="en-GB"/>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702D88-3679-4354-AC13-238F98AEBDE5}" type="slidenum">
              <a:rPr lang="en-GB" smtClean="0"/>
              <a:t>‹#›</a:t>
            </a:fld>
            <a:endParaRPr lang="en-GB"/>
          </a:p>
        </p:txBody>
      </p:sp>
    </p:spTree>
    <p:extLst>
      <p:ext uri="{BB962C8B-B14F-4D97-AF65-F5344CB8AC3E}">
        <p14:creationId xmlns:p14="http://schemas.microsoft.com/office/powerpoint/2010/main" val="1231185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C452CD73-5595-4E1E-9C20-9D6280D9442A}" type="slidenum">
              <a:rPr lang="fi-FI" altLang="fi-FI" smtClean="0"/>
              <a:pPr/>
              <a:t>16</a:t>
            </a:fld>
            <a:endParaRPr lang="fi-FI" altLang="fi-FI"/>
          </a:p>
        </p:txBody>
      </p:sp>
    </p:spTree>
    <p:extLst>
      <p:ext uri="{BB962C8B-B14F-4D97-AF65-F5344CB8AC3E}">
        <p14:creationId xmlns:p14="http://schemas.microsoft.com/office/powerpoint/2010/main" val="302180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C452CD73-5595-4E1E-9C20-9D6280D9442A}" type="slidenum">
              <a:rPr lang="fi-FI" altLang="fi-FI" smtClean="0"/>
              <a:pPr/>
              <a:t>17</a:t>
            </a:fld>
            <a:endParaRPr lang="fi-FI" altLang="fi-FI"/>
          </a:p>
        </p:txBody>
      </p:sp>
    </p:spTree>
    <p:extLst>
      <p:ext uri="{BB962C8B-B14F-4D97-AF65-F5344CB8AC3E}">
        <p14:creationId xmlns:p14="http://schemas.microsoft.com/office/powerpoint/2010/main" val="2480183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Kansi tekstillä">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D5ABC1-DCC4-4117-97AE-B8BFA85BE5CD}"/>
              </a:ext>
            </a:extLst>
          </p:cNvPr>
          <p:cNvSpPr>
            <a:spLocks noGrp="1"/>
          </p:cNvSpPr>
          <p:nvPr>
            <p:ph type="ctrTitle"/>
          </p:nvPr>
        </p:nvSpPr>
        <p:spPr>
          <a:xfrm>
            <a:off x="1524000" y="1625139"/>
            <a:ext cx="9144000" cy="2387600"/>
          </a:xfrm>
        </p:spPr>
        <p:txBody>
          <a:bodyPr anchor="b">
            <a:normAutofit/>
          </a:bodyPr>
          <a:lstStyle>
            <a:lvl1pPr algn="ctr">
              <a:defRPr sz="8000" b="1">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5D23C67B-E8EE-4B86-98A2-9D786BF2E337}"/>
              </a:ext>
            </a:extLst>
          </p:cNvPr>
          <p:cNvSpPr>
            <a:spLocks noGrp="1"/>
          </p:cNvSpPr>
          <p:nvPr>
            <p:ph type="subTitle" idx="1"/>
          </p:nvPr>
        </p:nvSpPr>
        <p:spPr>
          <a:xfrm>
            <a:off x="1524000" y="4104814"/>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4" name="Päivämäärän paikkamerkki 3">
            <a:extLst>
              <a:ext uri="{FF2B5EF4-FFF2-40B4-BE49-F238E27FC236}">
                <a16:creationId xmlns:a16="http://schemas.microsoft.com/office/drawing/2014/main" id="{806F886F-19FC-49A7-A0FE-9FB1C14A63B3}"/>
              </a:ext>
            </a:extLst>
          </p:cNvPr>
          <p:cNvSpPr>
            <a:spLocks noGrp="1"/>
          </p:cNvSpPr>
          <p:nvPr>
            <p:ph type="dt" sz="half" idx="10"/>
          </p:nvPr>
        </p:nvSpPr>
        <p:spPr/>
        <p:txBody>
          <a:bodyPr/>
          <a:lstStyle/>
          <a:p>
            <a:fld id="{FE7576F5-5257-4579-940A-7FE57747CDC0}" type="datetimeFigureOut">
              <a:rPr lang="en-GB" smtClean="0"/>
              <a:t>04/10/2022</a:t>
            </a:fld>
            <a:endParaRPr lang="en-GB"/>
          </a:p>
        </p:txBody>
      </p:sp>
      <p:sp>
        <p:nvSpPr>
          <p:cNvPr id="5" name="Alatunnisteen paikkamerkki 4">
            <a:extLst>
              <a:ext uri="{FF2B5EF4-FFF2-40B4-BE49-F238E27FC236}">
                <a16:creationId xmlns:a16="http://schemas.microsoft.com/office/drawing/2014/main" id="{53BF1F84-E787-4476-B00A-986827F2A887}"/>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A4F4412A-B55E-4E38-AA97-6341AD418147}"/>
              </a:ext>
            </a:extLst>
          </p:cNvPr>
          <p:cNvSpPr>
            <a:spLocks noGrp="1"/>
          </p:cNvSpPr>
          <p:nvPr>
            <p:ph type="sldNum" sz="quarter" idx="12"/>
          </p:nvPr>
        </p:nvSpPr>
        <p:spPr/>
        <p:txBody>
          <a:bodyPr/>
          <a:lstStyle/>
          <a:p>
            <a:fld id="{980BDDD3-42CC-487A-8C91-6E0E7AA241F0}" type="slidenum">
              <a:rPr lang="en-GB" smtClean="0"/>
              <a:t>‹#›</a:t>
            </a:fld>
            <a:endParaRPr lang="en-GB"/>
          </a:p>
        </p:txBody>
      </p:sp>
    </p:spTree>
    <p:extLst>
      <p:ext uri="{BB962C8B-B14F-4D97-AF65-F5344CB8AC3E}">
        <p14:creationId xmlns:p14="http://schemas.microsoft.com/office/powerpoint/2010/main" val="162804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Kuvapohja">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3574173-FC40-4312-8795-930DDF7D2F4A}"/>
              </a:ext>
            </a:extLst>
          </p:cNvPr>
          <p:cNvSpPr>
            <a:spLocks noGrp="1"/>
          </p:cNvSpPr>
          <p:nvPr>
            <p:ph type="dt" sz="half" idx="10"/>
          </p:nvPr>
        </p:nvSpPr>
        <p:spPr/>
        <p:txBody>
          <a:bodyPr/>
          <a:lstStyle/>
          <a:p>
            <a:fld id="{FE7576F5-5257-4579-940A-7FE57747CDC0}" type="datetimeFigureOut">
              <a:rPr lang="en-GB" smtClean="0"/>
              <a:t>04/10/2022</a:t>
            </a:fld>
            <a:endParaRPr lang="en-GB"/>
          </a:p>
        </p:txBody>
      </p:sp>
      <p:sp>
        <p:nvSpPr>
          <p:cNvPr id="3" name="Alatunnisteen paikkamerkki 2">
            <a:extLst>
              <a:ext uri="{FF2B5EF4-FFF2-40B4-BE49-F238E27FC236}">
                <a16:creationId xmlns:a16="http://schemas.microsoft.com/office/drawing/2014/main" id="{82A410C2-3C98-41CE-906D-00EA32468B82}"/>
              </a:ext>
            </a:extLst>
          </p:cNvPr>
          <p:cNvSpPr>
            <a:spLocks noGrp="1"/>
          </p:cNvSpPr>
          <p:nvPr>
            <p:ph type="ftr" sz="quarter" idx="11"/>
          </p:nvPr>
        </p:nvSpPr>
        <p:spPr/>
        <p:txBody>
          <a:bodyPr/>
          <a:lstStyle/>
          <a:p>
            <a:endParaRPr lang="en-GB"/>
          </a:p>
        </p:txBody>
      </p:sp>
      <p:sp>
        <p:nvSpPr>
          <p:cNvPr id="4" name="Dian numeron paikkamerkki 3">
            <a:extLst>
              <a:ext uri="{FF2B5EF4-FFF2-40B4-BE49-F238E27FC236}">
                <a16:creationId xmlns:a16="http://schemas.microsoft.com/office/drawing/2014/main" id="{D2EB76C1-542F-4F48-9E33-32B8048761DF}"/>
              </a:ext>
            </a:extLst>
          </p:cNvPr>
          <p:cNvSpPr>
            <a:spLocks noGrp="1"/>
          </p:cNvSpPr>
          <p:nvPr>
            <p:ph type="sldNum" sz="quarter" idx="12"/>
          </p:nvPr>
        </p:nvSpPr>
        <p:spPr/>
        <p:txBody>
          <a:bodyPr/>
          <a:lstStyle/>
          <a:p>
            <a:fld id="{980BDDD3-42CC-487A-8C91-6E0E7AA241F0}" type="slidenum">
              <a:rPr lang="en-GB" smtClean="0"/>
              <a:t>‹#›</a:t>
            </a:fld>
            <a:endParaRPr lang="en-GB"/>
          </a:p>
        </p:txBody>
      </p:sp>
    </p:spTree>
    <p:extLst>
      <p:ext uri="{BB962C8B-B14F-4D97-AF65-F5344CB8AC3E}">
        <p14:creationId xmlns:p14="http://schemas.microsoft.com/office/powerpoint/2010/main" val="192116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ppukoon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BB5CDA-DB52-4750-A254-B16AE73DAA93}"/>
              </a:ext>
            </a:extLst>
          </p:cNvPr>
          <p:cNvSpPr>
            <a:spLocks noGrp="1"/>
          </p:cNvSpPr>
          <p:nvPr>
            <p:ph type="title"/>
          </p:nvPr>
        </p:nvSpPr>
        <p:spPr>
          <a:xfrm>
            <a:off x="839788" y="457200"/>
            <a:ext cx="8245429" cy="1600200"/>
          </a:xfrm>
        </p:spPr>
        <p:txBody>
          <a:bodyPr anchor="b">
            <a:noAutofit/>
          </a:bodyPr>
          <a:lstStyle>
            <a:lvl1pP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Tekstin paikkamerkki 3">
            <a:extLst>
              <a:ext uri="{FF2B5EF4-FFF2-40B4-BE49-F238E27FC236}">
                <a16:creationId xmlns:a16="http://schemas.microsoft.com/office/drawing/2014/main" id="{D84EFD70-6428-4F89-9F39-03A46561C1C6}"/>
              </a:ext>
            </a:extLst>
          </p:cNvPr>
          <p:cNvSpPr>
            <a:spLocks noGrp="1"/>
          </p:cNvSpPr>
          <p:nvPr>
            <p:ph type="body" sz="half" idx="2"/>
          </p:nvPr>
        </p:nvSpPr>
        <p:spPr>
          <a:xfrm>
            <a:off x="1698172" y="4883875"/>
            <a:ext cx="2283551" cy="1277394"/>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
        <p:nvSpPr>
          <p:cNvPr id="5" name="Päivämäärän paikkamerkki 4">
            <a:extLst>
              <a:ext uri="{FF2B5EF4-FFF2-40B4-BE49-F238E27FC236}">
                <a16:creationId xmlns:a16="http://schemas.microsoft.com/office/drawing/2014/main" id="{B550A0A4-A257-46B7-99CA-075F3A1C07E9}"/>
              </a:ext>
            </a:extLst>
          </p:cNvPr>
          <p:cNvSpPr>
            <a:spLocks noGrp="1"/>
          </p:cNvSpPr>
          <p:nvPr>
            <p:ph type="dt" sz="half" idx="10"/>
          </p:nvPr>
        </p:nvSpPr>
        <p:spPr/>
        <p:txBody>
          <a:bodyPr/>
          <a:lstStyle/>
          <a:p>
            <a:fld id="{FE7576F5-5257-4579-940A-7FE57747CDC0}" type="datetimeFigureOut">
              <a:rPr lang="en-GB" smtClean="0"/>
              <a:t>04/10/2022</a:t>
            </a:fld>
            <a:endParaRPr lang="en-GB"/>
          </a:p>
        </p:txBody>
      </p:sp>
      <p:sp>
        <p:nvSpPr>
          <p:cNvPr id="7" name="Dian numeron paikkamerkki 6">
            <a:extLst>
              <a:ext uri="{FF2B5EF4-FFF2-40B4-BE49-F238E27FC236}">
                <a16:creationId xmlns:a16="http://schemas.microsoft.com/office/drawing/2014/main" id="{65A0864D-F9AD-4B90-AE94-0C347E4C3A2C}"/>
              </a:ext>
            </a:extLst>
          </p:cNvPr>
          <p:cNvSpPr>
            <a:spLocks noGrp="1"/>
          </p:cNvSpPr>
          <p:nvPr>
            <p:ph type="sldNum" sz="quarter" idx="12"/>
          </p:nvPr>
        </p:nvSpPr>
        <p:spPr/>
        <p:txBody>
          <a:bodyPr/>
          <a:lstStyle/>
          <a:p>
            <a:fld id="{980BDDD3-42CC-487A-8C91-6E0E7AA241F0}" type="slidenum">
              <a:rPr lang="en-GB" smtClean="0"/>
              <a:t>‹#›</a:t>
            </a:fld>
            <a:endParaRPr lang="en-GB"/>
          </a:p>
        </p:txBody>
      </p:sp>
      <p:sp>
        <p:nvSpPr>
          <p:cNvPr id="9" name="Kuvan paikkamerkki 8">
            <a:extLst>
              <a:ext uri="{FF2B5EF4-FFF2-40B4-BE49-F238E27FC236}">
                <a16:creationId xmlns:a16="http://schemas.microsoft.com/office/drawing/2014/main" id="{37466A93-82A6-A2FE-98FD-27FC1FE50D21}"/>
              </a:ext>
            </a:extLst>
          </p:cNvPr>
          <p:cNvSpPr>
            <a:spLocks noGrp="1"/>
          </p:cNvSpPr>
          <p:nvPr>
            <p:ph type="pic" sz="quarter" idx="13" hasCustomPrompt="1"/>
          </p:nvPr>
        </p:nvSpPr>
        <p:spPr>
          <a:xfrm>
            <a:off x="1627099" y="2252481"/>
            <a:ext cx="2493962" cy="2493962"/>
          </a:xfrm>
          <a:prstGeom prst="flowChartConnector">
            <a:avLst/>
          </a:prstGeom>
          <a:solidFill>
            <a:schemeClr val="bg2"/>
          </a:solidFill>
        </p:spPr>
        <p:txBody>
          <a:bodyPr/>
          <a:lstStyle>
            <a:lvl1pPr>
              <a:defRPr/>
            </a:lvl1pPr>
          </a:lstStyle>
          <a:p>
            <a:r>
              <a:rPr lang="fi-FI" dirty="0"/>
              <a:t>Paikka kuvalle</a:t>
            </a:r>
            <a:endParaRPr lang="en-GB" dirty="0"/>
          </a:p>
        </p:txBody>
      </p:sp>
      <p:sp>
        <p:nvSpPr>
          <p:cNvPr id="10" name="Tekstin paikkamerkki 3">
            <a:extLst>
              <a:ext uri="{FF2B5EF4-FFF2-40B4-BE49-F238E27FC236}">
                <a16:creationId xmlns:a16="http://schemas.microsoft.com/office/drawing/2014/main" id="{19530574-5C99-6716-5E14-DC0C5C881CAB}"/>
              </a:ext>
            </a:extLst>
          </p:cNvPr>
          <p:cNvSpPr>
            <a:spLocks noGrp="1"/>
          </p:cNvSpPr>
          <p:nvPr>
            <p:ph type="body" sz="half" idx="14"/>
          </p:nvPr>
        </p:nvSpPr>
        <p:spPr>
          <a:xfrm>
            <a:off x="5162006" y="4883875"/>
            <a:ext cx="2283551" cy="1277394"/>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
        <p:nvSpPr>
          <p:cNvPr id="11" name="Kuvan paikkamerkki 8">
            <a:extLst>
              <a:ext uri="{FF2B5EF4-FFF2-40B4-BE49-F238E27FC236}">
                <a16:creationId xmlns:a16="http://schemas.microsoft.com/office/drawing/2014/main" id="{14335A6C-72A9-445E-AFA8-65D4CFE25C72}"/>
              </a:ext>
            </a:extLst>
          </p:cNvPr>
          <p:cNvSpPr>
            <a:spLocks noGrp="1"/>
          </p:cNvSpPr>
          <p:nvPr>
            <p:ph type="pic" sz="quarter" idx="15" hasCustomPrompt="1"/>
          </p:nvPr>
        </p:nvSpPr>
        <p:spPr>
          <a:xfrm>
            <a:off x="5090933" y="2252481"/>
            <a:ext cx="2493962" cy="2493962"/>
          </a:xfrm>
          <a:prstGeom prst="flowChartConnector">
            <a:avLst/>
          </a:prstGeom>
          <a:solidFill>
            <a:schemeClr val="bg2"/>
          </a:solidFill>
        </p:spPr>
        <p:txBody>
          <a:bodyPr/>
          <a:lstStyle>
            <a:lvl1pPr>
              <a:defRPr/>
            </a:lvl1pPr>
          </a:lstStyle>
          <a:p>
            <a:r>
              <a:rPr lang="fi-FI" dirty="0"/>
              <a:t>Paikka kuvalle</a:t>
            </a:r>
            <a:endParaRPr lang="en-GB" dirty="0"/>
          </a:p>
        </p:txBody>
      </p:sp>
      <p:sp>
        <p:nvSpPr>
          <p:cNvPr id="12" name="Tekstin paikkamerkki 3">
            <a:extLst>
              <a:ext uri="{FF2B5EF4-FFF2-40B4-BE49-F238E27FC236}">
                <a16:creationId xmlns:a16="http://schemas.microsoft.com/office/drawing/2014/main" id="{8EE50E4D-252D-BE57-F711-3F6EBCB84110}"/>
              </a:ext>
            </a:extLst>
          </p:cNvPr>
          <p:cNvSpPr>
            <a:spLocks noGrp="1"/>
          </p:cNvSpPr>
          <p:nvPr>
            <p:ph type="body" sz="half" idx="16"/>
          </p:nvPr>
        </p:nvSpPr>
        <p:spPr>
          <a:xfrm>
            <a:off x="8625840" y="4883875"/>
            <a:ext cx="2283551" cy="1277394"/>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
        <p:nvSpPr>
          <p:cNvPr id="13" name="Kuvan paikkamerkki 8">
            <a:extLst>
              <a:ext uri="{FF2B5EF4-FFF2-40B4-BE49-F238E27FC236}">
                <a16:creationId xmlns:a16="http://schemas.microsoft.com/office/drawing/2014/main" id="{EE96157D-4564-3D99-9CCA-7DDEBC529247}"/>
              </a:ext>
            </a:extLst>
          </p:cNvPr>
          <p:cNvSpPr>
            <a:spLocks noGrp="1"/>
          </p:cNvSpPr>
          <p:nvPr>
            <p:ph type="pic" sz="quarter" idx="17" hasCustomPrompt="1"/>
          </p:nvPr>
        </p:nvSpPr>
        <p:spPr>
          <a:xfrm>
            <a:off x="8554767" y="2252481"/>
            <a:ext cx="2493962" cy="2493962"/>
          </a:xfrm>
          <a:prstGeom prst="flowChartConnector">
            <a:avLst/>
          </a:prstGeom>
          <a:solidFill>
            <a:schemeClr val="bg2"/>
          </a:solidFill>
        </p:spPr>
        <p:txBody>
          <a:bodyPr/>
          <a:lstStyle>
            <a:lvl1pPr>
              <a:defRPr/>
            </a:lvl1pPr>
          </a:lstStyle>
          <a:p>
            <a:r>
              <a:rPr lang="fi-FI" dirty="0"/>
              <a:t>Paikka kuvalle</a:t>
            </a:r>
            <a:endParaRPr lang="en-GB" dirty="0"/>
          </a:p>
        </p:txBody>
      </p:sp>
    </p:spTree>
    <p:extLst>
      <p:ext uri="{BB962C8B-B14F-4D97-AF65-F5344CB8AC3E}">
        <p14:creationId xmlns:p14="http://schemas.microsoft.com/office/powerpoint/2010/main" val="2610925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B1B196-6D9D-4ED9-86E9-23090BB26DB9}"/>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33615E96-942C-4611-B45D-144A12965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5588BA4C-A255-4DFB-8AEE-9604BF100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E0CF191D-1CE4-421F-8040-EC16F3CC995F}"/>
              </a:ext>
            </a:extLst>
          </p:cNvPr>
          <p:cNvSpPr>
            <a:spLocks noGrp="1"/>
          </p:cNvSpPr>
          <p:nvPr>
            <p:ph type="dt" sz="half" idx="10"/>
          </p:nvPr>
        </p:nvSpPr>
        <p:spPr/>
        <p:txBody>
          <a:bodyPr/>
          <a:lstStyle/>
          <a:p>
            <a:fld id="{FE7576F5-5257-4579-940A-7FE57747CDC0}" type="datetimeFigureOut">
              <a:rPr lang="en-GB" smtClean="0"/>
              <a:t>04/10/2022</a:t>
            </a:fld>
            <a:endParaRPr lang="en-GB"/>
          </a:p>
        </p:txBody>
      </p:sp>
      <p:sp>
        <p:nvSpPr>
          <p:cNvPr id="6" name="Alatunnisteen paikkamerkki 5">
            <a:extLst>
              <a:ext uri="{FF2B5EF4-FFF2-40B4-BE49-F238E27FC236}">
                <a16:creationId xmlns:a16="http://schemas.microsoft.com/office/drawing/2014/main" id="{CDD07AD1-2D8A-41DF-992B-4FB124AEA0E7}"/>
              </a:ext>
            </a:extLst>
          </p:cNvPr>
          <p:cNvSpPr>
            <a:spLocks noGrp="1"/>
          </p:cNvSpPr>
          <p:nvPr>
            <p:ph type="ftr" sz="quarter" idx="11"/>
          </p:nvPr>
        </p:nvSpPr>
        <p:spPr/>
        <p:txBody>
          <a:bodyPr/>
          <a:lstStyle/>
          <a:p>
            <a:endParaRPr lang="en-GB"/>
          </a:p>
        </p:txBody>
      </p:sp>
      <p:sp>
        <p:nvSpPr>
          <p:cNvPr id="7" name="Dian numeron paikkamerkki 6">
            <a:extLst>
              <a:ext uri="{FF2B5EF4-FFF2-40B4-BE49-F238E27FC236}">
                <a16:creationId xmlns:a16="http://schemas.microsoft.com/office/drawing/2014/main" id="{ED4B2E22-EF96-42C0-9937-DFC0188FBB77}"/>
              </a:ext>
            </a:extLst>
          </p:cNvPr>
          <p:cNvSpPr>
            <a:spLocks noGrp="1"/>
          </p:cNvSpPr>
          <p:nvPr>
            <p:ph type="sldNum" sz="quarter" idx="12"/>
          </p:nvPr>
        </p:nvSpPr>
        <p:spPr/>
        <p:txBody>
          <a:bodyPr/>
          <a:lstStyle/>
          <a:p>
            <a:fld id="{980BDDD3-42CC-487A-8C91-6E0E7AA241F0}" type="slidenum">
              <a:rPr lang="en-GB" smtClean="0"/>
              <a:t>‹#›</a:t>
            </a:fld>
            <a:endParaRPr lang="en-GB"/>
          </a:p>
        </p:txBody>
      </p:sp>
    </p:spTree>
    <p:extLst>
      <p:ext uri="{BB962C8B-B14F-4D97-AF65-F5344CB8AC3E}">
        <p14:creationId xmlns:p14="http://schemas.microsoft.com/office/powerpoint/2010/main" val="104689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38DF8BA-E06A-4A19-9733-D141DA466690}"/>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7246C281-56B9-4993-9AF6-0F710EA9EE68}"/>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8275CD0-88AA-40E9-BC53-9C0FFFDE6D99}"/>
              </a:ext>
            </a:extLst>
          </p:cNvPr>
          <p:cNvSpPr>
            <a:spLocks noGrp="1"/>
          </p:cNvSpPr>
          <p:nvPr>
            <p:ph type="dt" sz="half" idx="10"/>
          </p:nvPr>
        </p:nvSpPr>
        <p:spPr/>
        <p:txBody>
          <a:bodyPr/>
          <a:lstStyle/>
          <a:p>
            <a:fld id="{FE7576F5-5257-4579-940A-7FE57747CDC0}" type="datetimeFigureOut">
              <a:rPr lang="en-GB" smtClean="0"/>
              <a:t>04/10/2022</a:t>
            </a:fld>
            <a:endParaRPr lang="en-GB"/>
          </a:p>
        </p:txBody>
      </p:sp>
      <p:sp>
        <p:nvSpPr>
          <p:cNvPr id="5" name="Alatunnisteen paikkamerkki 4">
            <a:extLst>
              <a:ext uri="{FF2B5EF4-FFF2-40B4-BE49-F238E27FC236}">
                <a16:creationId xmlns:a16="http://schemas.microsoft.com/office/drawing/2014/main" id="{957D88BD-C567-4A27-91F7-76F7BE273CE0}"/>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332CBF7B-BD3B-4950-B248-3FD81F2273C2}"/>
              </a:ext>
            </a:extLst>
          </p:cNvPr>
          <p:cNvSpPr>
            <a:spLocks noGrp="1"/>
          </p:cNvSpPr>
          <p:nvPr>
            <p:ph type="sldNum" sz="quarter" idx="12"/>
          </p:nvPr>
        </p:nvSpPr>
        <p:spPr/>
        <p:txBody>
          <a:bodyPr/>
          <a:lstStyle/>
          <a:p>
            <a:fld id="{980BDDD3-42CC-487A-8C91-6E0E7AA241F0}" type="slidenum">
              <a:rPr lang="en-GB" smtClean="0"/>
              <a:t>‹#›</a:t>
            </a:fld>
            <a:endParaRPr lang="en-GB"/>
          </a:p>
        </p:txBody>
      </p:sp>
    </p:spTree>
    <p:extLst>
      <p:ext uri="{BB962C8B-B14F-4D97-AF65-F5344CB8AC3E}">
        <p14:creationId xmlns:p14="http://schemas.microsoft.com/office/powerpoint/2010/main" val="2006090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B8A1DFE7-4063-4A91-BDB3-9DFC59A9115F}"/>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437D5784-6C3D-42DE-8806-5F0906529FA7}"/>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BD8A245-65D0-4C34-A911-98B4AF1FA31E}"/>
              </a:ext>
            </a:extLst>
          </p:cNvPr>
          <p:cNvSpPr>
            <a:spLocks noGrp="1"/>
          </p:cNvSpPr>
          <p:nvPr>
            <p:ph type="dt" sz="half" idx="10"/>
          </p:nvPr>
        </p:nvSpPr>
        <p:spPr/>
        <p:txBody>
          <a:bodyPr/>
          <a:lstStyle/>
          <a:p>
            <a:fld id="{FE7576F5-5257-4579-940A-7FE57747CDC0}" type="datetimeFigureOut">
              <a:rPr lang="en-GB" smtClean="0"/>
              <a:t>04/10/2022</a:t>
            </a:fld>
            <a:endParaRPr lang="en-GB"/>
          </a:p>
        </p:txBody>
      </p:sp>
      <p:sp>
        <p:nvSpPr>
          <p:cNvPr id="5" name="Alatunnisteen paikkamerkki 4">
            <a:extLst>
              <a:ext uri="{FF2B5EF4-FFF2-40B4-BE49-F238E27FC236}">
                <a16:creationId xmlns:a16="http://schemas.microsoft.com/office/drawing/2014/main" id="{9EBBDF3F-E749-4421-A78D-CCE9AA34916D}"/>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904B26FC-48A8-44FC-8916-0FE46BB0AB5E}"/>
              </a:ext>
            </a:extLst>
          </p:cNvPr>
          <p:cNvSpPr>
            <a:spLocks noGrp="1"/>
          </p:cNvSpPr>
          <p:nvPr>
            <p:ph type="sldNum" sz="quarter" idx="12"/>
          </p:nvPr>
        </p:nvSpPr>
        <p:spPr/>
        <p:txBody>
          <a:bodyPr/>
          <a:lstStyle/>
          <a:p>
            <a:fld id="{980BDDD3-42CC-487A-8C91-6E0E7AA241F0}" type="slidenum">
              <a:rPr lang="en-GB" smtClean="0"/>
              <a:t>‹#›</a:t>
            </a:fld>
            <a:endParaRPr lang="en-GB"/>
          </a:p>
        </p:txBody>
      </p:sp>
    </p:spTree>
    <p:extLst>
      <p:ext uri="{BB962C8B-B14F-4D97-AF65-F5344CB8AC3E}">
        <p14:creationId xmlns:p14="http://schemas.microsoft.com/office/powerpoint/2010/main" val="268745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022E0C-A462-4650-B145-A86B789AEA7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0E3EDCD6-7D3B-478C-8E9E-3878E0D09CBD}"/>
              </a:ext>
            </a:extLst>
          </p:cNvPr>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C40F3A8D-7EB9-490D-B5CC-3A667BAA42DB}"/>
              </a:ext>
            </a:extLst>
          </p:cNvPr>
          <p:cNvSpPr>
            <a:spLocks noGrp="1"/>
          </p:cNvSpPr>
          <p:nvPr>
            <p:ph type="dt" sz="half" idx="10"/>
          </p:nvPr>
        </p:nvSpPr>
        <p:spPr/>
        <p:txBody>
          <a:bodyPr/>
          <a:lstStyle/>
          <a:p>
            <a:fld id="{260290BD-8A1B-4127-BC15-2B7059592B11}" type="datetimeFigureOut">
              <a:rPr lang="fi-FI" smtClean="0"/>
              <a:t>4.10.2022</a:t>
            </a:fld>
            <a:endParaRPr lang="fi-FI"/>
          </a:p>
        </p:txBody>
      </p:sp>
      <p:sp>
        <p:nvSpPr>
          <p:cNvPr id="5" name="Alatunnisteen paikkamerkki 4">
            <a:extLst>
              <a:ext uri="{FF2B5EF4-FFF2-40B4-BE49-F238E27FC236}">
                <a16:creationId xmlns:a16="http://schemas.microsoft.com/office/drawing/2014/main" id="{4C3945C8-47C7-4618-B249-8AF37E84E4E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CFBE88A-5D05-44CA-80B5-1067E29857B4}"/>
              </a:ext>
            </a:extLst>
          </p:cNvPr>
          <p:cNvSpPr>
            <a:spLocks noGrp="1"/>
          </p:cNvSpPr>
          <p:nvPr>
            <p:ph type="sldNum" sz="quarter" idx="12"/>
          </p:nvPr>
        </p:nvSpPr>
        <p:spPr/>
        <p:txBody>
          <a:bodyPr/>
          <a:lstStyle/>
          <a:p>
            <a:fld id="{5E9F97CF-126D-4413-8570-0D5AF036A724}" type="slidenum">
              <a:rPr lang="fi-FI" smtClean="0"/>
              <a:t>‹#›</a:t>
            </a:fld>
            <a:endParaRPr lang="fi-FI"/>
          </a:p>
        </p:txBody>
      </p:sp>
      <p:sp>
        <p:nvSpPr>
          <p:cNvPr id="10" name="Kuvan paikkamerkki 7">
            <a:extLst>
              <a:ext uri="{FF2B5EF4-FFF2-40B4-BE49-F238E27FC236}">
                <a16:creationId xmlns:a16="http://schemas.microsoft.com/office/drawing/2014/main" id="{B241E7DD-8724-FE40-BD80-172D7610023A}"/>
              </a:ext>
            </a:extLst>
          </p:cNvPr>
          <p:cNvSpPr>
            <a:spLocks noGrp="1"/>
          </p:cNvSpPr>
          <p:nvPr>
            <p:ph type="pic" sz="quarter" idx="14" hasCustomPrompt="1"/>
          </p:nvPr>
        </p:nvSpPr>
        <p:spPr>
          <a:xfrm>
            <a:off x="8107680" y="6030822"/>
            <a:ext cx="2107792" cy="690653"/>
          </a:xfrm>
        </p:spPr>
        <p:txBody>
          <a:bodyPr>
            <a:normAutofit/>
          </a:bodyPr>
          <a:lstStyle>
            <a:lvl1pPr>
              <a:defRPr sz="1400">
                <a:solidFill>
                  <a:schemeClr val="tx1"/>
                </a:solidFill>
              </a:defRPr>
            </a:lvl1pPr>
          </a:lstStyle>
          <a:p>
            <a:r>
              <a:rPr lang="fi-FI" dirty="0"/>
              <a:t>Paikka omalle logolle</a:t>
            </a:r>
            <a:endParaRPr lang="en-GB" dirty="0"/>
          </a:p>
        </p:txBody>
      </p:sp>
    </p:spTree>
    <p:extLst>
      <p:ext uri="{BB962C8B-B14F-4D97-AF65-F5344CB8AC3E}">
        <p14:creationId xmlns:p14="http://schemas.microsoft.com/office/powerpoint/2010/main" val="393667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Kansi kuvalla">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D5ABC1-DCC4-4117-97AE-B8BFA85BE5CD}"/>
              </a:ext>
            </a:extLst>
          </p:cNvPr>
          <p:cNvSpPr>
            <a:spLocks noGrp="1"/>
          </p:cNvSpPr>
          <p:nvPr>
            <p:ph type="ctrTitle" hasCustomPrompt="1"/>
          </p:nvPr>
        </p:nvSpPr>
        <p:spPr>
          <a:xfrm>
            <a:off x="838200" y="877455"/>
            <a:ext cx="4747491" cy="3544101"/>
          </a:xfrm>
        </p:spPr>
        <p:txBody>
          <a:bodyPr anchor="b">
            <a:normAutofit/>
          </a:bodyPr>
          <a:lstStyle>
            <a:lvl1pPr algn="l">
              <a:defRPr sz="7200" b="1">
                <a:solidFill>
                  <a:schemeClr val="bg1"/>
                </a:solidFill>
              </a:defRPr>
            </a:lvl1pPr>
          </a:lstStyle>
          <a:p>
            <a:r>
              <a:rPr lang="fi-FI" dirty="0"/>
              <a:t>Muokkaa </a:t>
            </a:r>
            <a:r>
              <a:rPr lang="fi-FI" dirty="0" err="1"/>
              <a:t>ots</a:t>
            </a:r>
            <a:r>
              <a:rPr lang="fi-FI" dirty="0"/>
              <a:t>. </a:t>
            </a:r>
            <a:r>
              <a:rPr lang="fi-FI" dirty="0" err="1"/>
              <a:t>perustyyl</a:t>
            </a:r>
            <a:r>
              <a:rPr lang="fi-FI" dirty="0"/>
              <a:t>..</a:t>
            </a:r>
          </a:p>
        </p:txBody>
      </p:sp>
      <p:sp>
        <p:nvSpPr>
          <p:cNvPr id="3" name="Alaotsikko 2">
            <a:extLst>
              <a:ext uri="{FF2B5EF4-FFF2-40B4-BE49-F238E27FC236}">
                <a16:creationId xmlns:a16="http://schemas.microsoft.com/office/drawing/2014/main" id="{5D23C67B-E8EE-4B86-98A2-9D786BF2E337}"/>
              </a:ext>
            </a:extLst>
          </p:cNvPr>
          <p:cNvSpPr>
            <a:spLocks noGrp="1"/>
          </p:cNvSpPr>
          <p:nvPr>
            <p:ph type="subTitle" idx="1"/>
          </p:nvPr>
        </p:nvSpPr>
        <p:spPr>
          <a:xfrm>
            <a:off x="865909" y="4532104"/>
            <a:ext cx="4562763" cy="112292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4" name="Päivämäärän paikkamerkki 3">
            <a:extLst>
              <a:ext uri="{FF2B5EF4-FFF2-40B4-BE49-F238E27FC236}">
                <a16:creationId xmlns:a16="http://schemas.microsoft.com/office/drawing/2014/main" id="{806F886F-19FC-49A7-A0FE-9FB1C14A63B3}"/>
              </a:ext>
            </a:extLst>
          </p:cNvPr>
          <p:cNvSpPr>
            <a:spLocks noGrp="1"/>
          </p:cNvSpPr>
          <p:nvPr>
            <p:ph type="dt" sz="half" idx="10"/>
          </p:nvPr>
        </p:nvSpPr>
        <p:spPr/>
        <p:txBody>
          <a:bodyPr/>
          <a:lstStyle/>
          <a:p>
            <a:fld id="{FE7576F5-5257-4579-940A-7FE57747CDC0}" type="datetimeFigureOut">
              <a:rPr lang="en-GB" smtClean="0"/>
              <a:t>04/10/2022</a:t>
            </a:fld>
            <a:endParaRPr lang="en-GB"/>
          </a:p>
        </p:txBody>
      </p:sp>
      <p:sp>
        <p:nvSpPr>
          <p:cNvPr id="5" name="Alatunnisteen paikkamerkki 4">
            <a:extLst>
              <a:ext uri="{FF2B5EF4-FFF2-40B4-BE49-F238E27FC236}">
                <a16:creationId xmlns:a16="http://schemas.microsoft.com/office/drawing/2014/main" id="{53BF1F84-E787-4476-B00A-986827F2A887}"/>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A4F4412A-B55E-4E38-AA97-6341AD418147}"/>
              </a:ext>
            </a:extLst>
          </p:cNvPr>
          <p:cNvSpPr>
            <a:spLocks noGrp="1"/>
          </p:cNvSpPr>
          <p:nvPr>
            <p:ph type="sldNum" sz="quarter" idx="12"/>
          </p:nvPr>
        </p:nvSpPr>
        <p:spPr/>
        <p:txBody>
          <a:bodyPr/>
          <a:lstStyle/>
          <a:p>
            <a:fld id="{980BDDD3-42CC-487A-8C91-6E0E7AA241F0}" type="slidenum">
              <a:rPr lang="en-GB" smtClean="0"/>
              <a:t>‹#›</a:t>
            </a:fld>
            <a:endParaRPr lang="en-GB"/>
          </a:p>
        </p:txBody>
      </p:sp>
    </p:spTree>
    <p:extLst>
      <p:ext uri="{BB962C8B-B14F-4D97-AF65-F5344CB8AC3E}">
        <p14:creationId xmlns:p14="http://schemas.microsoft.com/office/powerpoint/2010/main" val="202527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022E0C-A462-4650-B145-A86B789AEA7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0E3EDCD6-7D3B-478C-8E9E-3878E0D09CBD}"/>
              </a:ext>
            </a:extLst>
          </p:cNvPr>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C40F3A8D-7EB9-490D-B5CC-3A667BAA42DB}"/>
              </a:ext>
            </a:extLst>
          </p:cNvPr>
          <p:cNvSpPr>
            <a:spLocks noGrp="1"/>
          </p:cNvSpPr>
          <p:nvPr>
            <p:ph type="dt" sz="half" idx="10"/>
          </p:nvPr>
        </p:nvSpPr>
        <p:spPr/>
        <p:txBody>
          <a:bodyPr/>
          <a:lstStyle/>
          <a:p>
            <a:fld id="{FE7576F5-5257-4579-940A-7FE57747CDC0}" type="datetimeFigureOut">
              <a:rPr lang="en-GB" smtClean="0"/>
              <a:t>04/10/2022</a:t>
            </a:fld>
            <a:endParaRPr lang="en-GB"/>
          </a:p>
        </p:txBody>
      </p:sp>
      <p:sp>
        <p:nvSpPr>
          <p:cNvPr id="5" name="Alatunnisteen paikkamerkki 4">
            <a:extLst>
              <a:ext uri="{FF2B5EF4-FFF2-40B4-BE49-F238E27FC236}">
                <a16:creationId xmlns:a16="http://schemas.microsoft.com/office/drawing/2014/main" id="{4C3945C8-47C7-4618-B249-8AF37E84E4EA}"/>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DCFBE88A-5D05-44CA-80B5-1067E29857B4}"/>
              </a:ext>
            </a:extLst>
          </p:cNvPr>
          <p:cNvSpPr>
            <a:spLocks noGrp="1"/>
          </p:cNvSpPr>
          <p:nvPr>
            <p:ph type="sldNum" sz="quarter" idx="12"/>
          </p:nvPr>
        </p:nvSpPr>
        <p:spPr/>
        <p:txBody>
          <a:bodyPr/>
          <a:lstStyle/>
          <a:p>
            <a:fld id="{980BDDD3-42CC-487A-8C91-6E0E7AA241F0}" type="slidenum">
              <a:rPr lang="en-GB" smtClean="0"/>
              <a:t>‹#›</a:t>
            </a:fld>
            <a:endParaRPr lang="en-GB"/>
          </a:p>
        </p:txBody>
      </p:sp>
    </p:spTree>
    <p:extLst>
      <p:ext uri="{BB962C8B-B14F-4D97-AF65-F5344CB8AC3E}">
        <p14:creationId xmlns:p14="http://schemas.microsoft.com/office/powerpoint/2010/main" val="81132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Väliotsikkodia päävärillä">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F22F8D-4103-4641-9702-229258D0FE02}"/>
              </a:ext>
            </a:extLst>
          </p:cNvPr>
          <p:cNvSpPr>
            <a:spLocks noGrp="1"/>
          </p:cNvSpPr>
          <p:nvPr>
            <p:ph type="title"/>
          </p:nvPr>
        </p:nvSpPr>
        <p:spPr>
          <a:xfrm>
            <a:off x="831850" y="1709738"/>
            <a:ext cx="10515600" cy="2852737"/>
          </a:xfrm>
        </p:spPr>
        <p:txBody>
          <a:bodyPr anchor="b"/>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30EBA0EE-FBA4-4762-9B60-4B6BC6E422F9}"/>
              </a:ext>
            </a:extLst>
          </p:cNvPr>
          <p:cNvSpPr>
            <a:spLocks noGrp="1"/>
          </p:cNvSpPr>
          <p:nvPr>
            <p:ph type="body" idx="1"/>
          </p:nvPr>
        </p:nvSpPr>
        <p:spPr>
          <a:xfrm>
            <a:off x="831850" y="4793673"/>
            <a:ext cx="10515600" cy="129597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4" name="Päivämäärän paikkamerkki 3">
            <a:extLst>
              <a:ext uri="{FF2B5EF4-FFF2-40B4-BE49-F238E27FC236}">
                <a16:creationId xmlns:a16="http://schemas.microsoft.com/office/drawing/2014/main" id="{853385AC-4BA5-4FD3-AC6E-4C6E4C859765}"/>
              </a:ext>
            </a:extLst>
          </p:cNvPr>
          <p:cNvSpPr>
            <a:spLocks noGrp="1"/>
          </p:cNvSpPr>
          <p:nvPr>
            <p:ph type="dt" sz="half" idx="10"/>
          </p:nvPr>
        </p:nvSpPr>
        <p:spPr/>
        <p:txBody>
          <a:bodyPr/>
          <a:lstStyle/>
          <a:p>
            <a:fld id="{FE7576F5-5257-4579-940A-7FE57747CDC0}" type="datetimeFigureOut">
              <a:rPr lang="en-GB" smtClean="0"/>
              <a:t>04/10/2022</a:t>
            </a:fld>
            <a:endParaRPr lang="en-GB"/>
          </a:p>
        </p:txBody>
      </p:sp>
      <p:sp>
        <p:nvSpPr>
          <p:cNvPr id="5" name="Alatunnisteen paikkamerkki 4">
            <a:extLst>
              <a:ext uri="{FF2B5EF4-FFF2-40B4-BE49-F238E27FC236}">
                <a16:creationId xmlns:a16="http://schemas.microsoft.com/office/drawing/2014/main" id="{7711E3C4-2D07-4AEF-B223-D864895958DB}"/>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E667D80D-8535-4480-B185-66375DD039CA}"/>
              </a:ext>
            </a:extLst>
          </p:cNvPr>
          <p:cNvSpPr>
            <a:spLocks noGrp="1"/>
          </p:cNvSpPr>
          <p:nvPr>
            <p:ph type="sldNum" sz="quarter" idx="12"/>
          </p:nvPr>
        </p:nvSpPr>
        <p:spPr/>
        <p:txBody>
          <a:bodyPr/>
          <a:lstStyle/>
          <a:p>
            <a:fld id="{980BDDD3-42CC-487A-8C91-6E0E7AA241F0}" type="slidenum">
              <a:rPr lang="en-GB" smtClean="0"/>
              <a:t>‹#›</a:t>
            </a:fld>
            <a:endParaRPr lang="en-GB"/>
          </a:p>
        </p:txBody>
      </p:sp>
    </p:spTree>
    <p:extLst>
      <p:ext uri="{BB962C8B-B14F-4D97-AF65-F5344CB8AC3E}">
        <p14:creationId xmlns:p14="http://schemas.microsoft.com/office/powerpoint/2010/main" val="98601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EA1136-BF7C-4027-A07E-25698F6BD67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B2BB0BB8-C9DC-4ACE-AFC1-4B13640A138A}"/>
              </a:ext>
            </a:extLst>
          </p:cNvPr>
          <p:cNvSpPr>
            <a:spLocks noGrp="1"/>
          </p:cNvSpPr>
          <p:nvPr>
            <p:ph sz="half" idx="1"/>
          </p:nvPr>
        </p:nvSpPr>
        <p:spPr>
          <a:xfrm>
            <a:off x="838200" y="2476981"/>
            <a:ext cx="4906701" cy="369998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194DB064-0329-4241-8C80-CF83AAD6648C}"/>
              </a:ext>
            </a:extLst>
          </p:cNvPr>
          <p:cNvSpPr>
            <a:spLocks noGrp="1"/>
          </p:cNvSpPr>
          <p:nvPr>
            <p:ph sz="half" idx="2" hasCustomPrompt="1"/>
          </p:nvPr>
        </p:nvSpPr>
        <p:spPr>
          <a:xfrm>
            <a:off x="6342928" y="2476981"/>
            <a:ext cx="5010872" cy="3699982"/>
          </a:xfrm>
        </p:spPr>
        <p:txBody>
          <a:bodyPr/>
          <a:lstStyle>
            <a:lvl1pPr>
              <a:defRPr/>
            </a:lvl1pPr>
          </a:lstStyle>
          <a:p>
            <a:pPr lvl="0"/>
            <a:r>
              <a:rPr lang="fi-FI" dirty="0"/>
              <a:t>Paikka kuvalle tai tekstille</a:t>
            </a:r>
          </a:p>
        </p:txBody>
      </p:sp>
      <p:sp>
        <p:nvSpPr>
          <p:cNvPr id="5" name="Päivämäärän paikkamerkki 4">
            <a:extLst>
              <a:ext uri="{FF2B5EF4-FFF2-40B4-BE49-F238E27FC236}">
                <a16:creationId xmlns:a16="http://schemas.microsoft.com/office/drawing/2014/main" id="{7823AF40-C5F7-44F5-BD10-22F533F62CF7}"/>
              </a:ext>
            </a:extLst>
          </p:cNvPr>
          <p:cNvSpPr>
            <a:spLocks noGrp="1"/>
          </p:cNvSpPr>
          <p:nvPr>
            <p:ph type="dt" sz="half" idx="10"/>
          </p:nvPr>
        </p:nvSpPr>
        <p:spPr/>
        <p:txBody>
          <a:bodyPr/>
          <a:lstStyle/>
          <a:p>
            <a:fld id="{FE7576F5-5257-4579-940A-7FE57747CDC0}" type="datetimeFigureOut">
              <a:rPr lang="en-GB" smtClean="0"/>
              <a:t>04/10/2022</a:t>
            </a:fld>
            <a:endParaRPr lang="en-GB"/>
          </a:p>
        </p:txBody>
      </p:sp>
      <p:sp>
        <p:nvSpPr>
          <p:cNvPr id="6" name="Alatunnisteen paikkamerkki 5">
            <a:extLst>
              <a:ext uri="{FF2B5EF4-FFF2-40B4-BE49-F238E27FC236}">
                <a16:creationId xmlns:a16="http://schemas.microsoft.com/office/drawing/2014/main" id="{362551FE-5EC0-4D48-9767-6B79B1CF65E0}"/>
              </a:ext>
            </a:extLst>
          </p:cNvPr>
          <p:cNvSpPr>
            <a:spLocks noGrp="1"/>
          </p:cNvSpPr>
          <p:nvPr>
            <p:ph type="ftr" sz="quarter" idx="11"/>
          </p:nvPr>
        </p:nvSpPr>
        <p:spPr/>
        <p:txBody>
          <a:bodyPr/>
          <a:lstStyle/>
          <a:p>
            <a:endParaRPr lang="en-GB"/>
          </a:p>
        </p:txBody>
      </p:sp>
      <p:sp>
        <p:nvSpPr>
          <p:cNvPr id="7" name="Dian numeron paikkamerkki 6">
            <a:extLst>
              <a:ext uri="{FF2B5EF4-FFF2-40B4-BE49-F238E27FC236}">
                <a16:creationId xmlns:a16="http://schemas.microsoft.com/office/drawing/2014/main" id="{EAFB8E1C-6CF6-49D9-8968-36C0D61B344C}"/>
              </a:ext>
            </a:extLst>
          </p:cNvPr>
          <p:cNvSpPr>
            <a:spLocks noGrp="1"/>
          </p:cNvSpPr>
          <p:nvPr>
            <p:ph type="sldNum" sz="quarter" idx="12"/>
          </p:nvPr>
        </p:nvSpPr>
        <p:spPr/>
        <p:txBody>
          <a:bodyPr/>
          <a:lstStyle/>
          <a:p>
            <a:fld id="{980BDDD3-42CC-487A-8C91-6E0E7AA241F0}" type="slidenum">
              <a:rPr lang="en-GB" smtClean="0"/>
              <a:t>‹#›</a:t>
            </a:fld>
            <a:endParaRPr lang="en-GB"/>
          </a:p>
        </p:txBody>
      </p:sp>
    </p:spTree>
    <p:extLst>
      <p:ext uri="{BB962C8B-B14F-4D97-AF65-F5344CB8AC3E}">
        <p14:creationId xmlns:p14="http://schemas.microsoft.com/office/powerpoint/2010/main" val="656625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ja kuva -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EA1136-BF7C-4027-A07E-25698F6BD672}"/>
              </a:ext>
            </a:extLst>
          </p:cNvPr>
          <p:cNvSpPr>
            <a:spLocks noGrp="1"/>
          </p:cNvSpPr>
          <p:nvPr>
            <p:ph type="title"/>
          </p:nvPr>
        </p:nvSpPr>
        <p:spPr>
          <a:xfrm>
            <a:off x="838200" y="637169"/>
            <a:ext cx="4595949" cy="1973182"/>
          </a:xfrm>
        </p:spPr>
        <p:txBody>
          <a:bodyPr/>
          <a:lstStyle/>
          <a:p>
            <a:r>
              <a:rPr lang="fi-FI"/>
              <a:t>Muokkaa ots. perustyyl. napsautt.</a:t>
            </a:r>
          </a:p>
        </p:txBody>
      </p:sp>
      <p:sp>
        <p:nvSpPr>
          <p:cNvPr id="3" name="Sisällön paikkamerkki 2">
            <a:extLst>
              <a:ext uri="{FF2B5EF4-FFF2-40B4-BE49-F238E27FC236}">
                <a16:creationId xmlns:a16="http://schemas.microsoft.com/office/drawing/2014/main" id="{B2BB0BB8-C9DC-4ACE-AFC1-4B13640A138A}"/>
              </a:ext>
            </a:extLst>
          </p:cNvPr>
          <p:cNvSpPr>
            <a:spLocks noGrp="1"/>
          </p:cNvSpPr>
          <p:nvPr>
            <p:ph sz="half" idx="1"/>
          </p:nvPr>
        </p:nvSpPr>
        <p:spPr>
          <a:xfrm>
            <a:off x="838200" y="2872076"/>
            <a:ext cx="4906701" cy="30327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a:extLst>
              <a:ext uri="{FF2B5EF4-FFF2-40B4-BE49-F238E27FC236}">
                <a16:creationId xmlns:a16="http://schemas.microsoft.com/office/drawing/2014/main" id="{7823AF40-C5F7-44F5-BD10-22F533F62CF7}"/>
              </a:ext>
            </a:extLst>
          </p:cNvPr>
          <p:cNvSpPr>
            <a:spLocks noGrp="1"/>
          </p:cNvSpPr>
          <p:nvPr>
            <p:ph type="dt" sz="half" idx="10"/>
          </p:nvPr>
        </p:nvSpPr>
        <p:spPr/>
        <p:txBody>
          <a:bodyPr/>
          <a:lstStyle/>
          <a:p>
            <a:fld id="{FE7576F5-5257-4579-940A-7FE57747CDC0}" type="datetimeFigureOut">
              <a:rPr lang="en-GB" smtClean="0"/>
              <a:t>04/10/2022</a:t>
            </a:fld>
            <a:endParaRPr lang="en-GB"/>
          </a:p>
        </p:txBody>
      </p:sp>
      <p:sp>
        <p:nvSpPr>
          <p:cNvPr id="6" name="Alatunnisteen paikkamerkki 5">
            <a:extLst>
              <a:ext uri="{FF2B5EF4-FFF2-40B4-BE49-F238E27FC236}">
                <a16:creationId xmlns:a16="http://schemas.microsoft.com/office/drawing/2014/main" id="{362551FE-5EC0-4D48-9767-6B79B1CF65E0}"/>
              </a:ext>
            </a:extLst>
          </p:cNvPr>
          <p:cNvSpPr>
            <a:spLocks noGrp="1"/>
          </p:cNvSpPr>
          <p:nvPr>
            <p:ph type="ftr" sz="quarter" idx="11"/>
          </p:nvPr>
        </p:nvSpPr>
        <p:spPr/>
        <p:txBody>
          <a:bodyPr/>
          <a:lstStyle/>
          <a:p>
            <a:endParaRPr lang="en-GB"/>
          </a:p>
        </p:txBody>
      </p:sp>
      <p:sp>
        <p:nvSpPr>
          <p:cNvPr id="7" name="Dian numeron paikkamerkki 6">
            <a:extLst>
              <a:ext uri="{FF2B5EF4-FFF2-40B4-BE49-F238E27FC236}">
                <a16:creationId xmlns:a16="http://schemas.microsoft.com/office/drawing/2014/main" id="{EAFB8E1C-6CF6-49D9-8968-36C0D61B344C}"/>
              </a:ext>
            </a:extLst>
          </p:cNvPr>
          <p:cNvSpPr>
            <a:spLocks noGrp="1"/>
          </p:cNvSpPr>
          <p:nvPr>
            <p:ph type="sldNum" sz="quarter" idx="12"/>
          </p:nvPr>
        </p:nvSpPr>
        <p:spPr/>
        <p:txBody>
          <a:bodyPr/>
          <a:lstStyle/>
          <a:p>
            <a:fld id="{980BDDD3-42CC-487A-8C91-6E0E7AA241F0}" type="slidenum">
              <a:rPr lang="en-GB" smtClean="0"/>
              <a:t>‹#›</a:t>
            </a:fld>
            <a:endParaRPr lang="en-GB"/>
          </a:p>
        </p:txBody>
      </p:sp>
      <p:sp>
        <p:nvSpPr>
          <p:cNvPr id="9" name="Kuvan paikkamerkki 8">
            <a:extLst>
              <a:ext uri="{FF2B5EF4-FFF2-40B4-BE49-F238E27FC236}">
                <a16:creationId xmlns:a16="http://schemas.microsoft.com/office/drawing/2014/main" id="{FE8E7959-ED74-8CE4-F6E4-04729A987D09}"/>
              </a:ext>
            </a:extLst>
          </p:cNvPr>
          <p:cNvSpPr>
            <a:spLocks noGrp="1"/>
          </p:cNvSpPr>
          <p:nvPr>
            <p:ph type="pic" sz="quarter" idx="13" hasCustomPrompt="1"/>
          </p:nvPr>
        </p:nvSpPr>
        <p:spPr>
          <a:xfrm>
            <a:off x="6523038" y="867396"/>
            <a:ext cx="4830762" cy="4843462"/>
          </a:xfrm>
          <a:solidFill>
            <a:schemeClr val="bg2"/>
          </a:solidFill>
        </p:spPr>
        <p:txBody>
          <a:bodyPr/>
          <a:lstStyle>
            <a:lvl1pPr>
              <a:defRPr>
                <a:solidFill>
                  <a:srgbClr val="FF0000"/>
                </a:solidFill>
              </a:defRPr>
            </a:lvl1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fi-FI" sz="2000" dirty="0">
                <a:solidFill>
                  <a:srgbClr val="FF0000"/>
                </a:solidFill>
              </a:rPr>
              <a:t>Saat lisättyä kuvan tähän kuvapaikkaan klikkaamalla kuvapaikan keskikohtaa. Kuva rajautuu automaattisesti muotoon. Jos haluat rajat kuvan jollain toisella tavalla, </a:t>
            </a:r>
            <a:r>
              <a:rPr lang="fi-FI" dirty="0">
                <a:solidFill>
                  <a:srgbClr val="FF0000"/>
                </a:solidFill>
              </a:rPr>
              <a:t>klikkaa kuvaa ja valitse sen jälkeen sivun yläreunasta </a:t>
            </a:r>
            <a:r>
              <a:rPr lang="fi-FI" sz="2000" dirty="0">
                <a:solidFill>
                  <a:srgbClr val="FF0000"/>
                </a:solidFill>
              </a:rPr>
              <a:t>kohta ”Kuvan muoto” -&gt; </a:t>
            </a:r>
            <a:r>
              <a:rPr lang="fi-FI" dirty="0">
                <a:solidFill>
                  <a:srgbClr val="FF0000"/>
                </a:solidFill>
              </a:rPr>
              <a:t>”R</a:t>
            </a:r>
            <a:r>
              <a:rPr lang="fi-FI" sz="2000" dirty="0">
                <a:solidFill>
                  <a:srgbClr val="FF0000"/>
                </a:solidFill>
              </a:rPr>
              <a:t>ajaa”.</a:t>
            </a:r>
            <a:endParaRPr lang="en-GB" dirty="0"/>
          </a:p>
        </p:txBody>
      </p:sp>
    </p:spTree>
    <p:extLst>
      <p:ext uri="{BB962C8B-B14F-4D97-AF65-F5344CB8AC3E}">
        <p14:creationId xmlns:p14="http://schemas.microsoft.com/office/powerpoint/2010/main" val="3386991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BDD3113-8A65-48D2-8E14-7A4147C20DD3}"/>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2821477B-EC80-4D24-81D0-A2C9BD200A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3059A6C5-AC20-4485-BAC5-FFBCBE418FDF}"/>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7BC63F93-EA8D-4DD1-B474-EFC82F1F27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0FEB01C6-18DC-487D-AB48-814B3561D811}"/>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F8D598AA-332D-4454-9238-9A4FCFCC3BE4}"/>
              </a:ext>
            </a:extLst>
          </p:cNvPr>
          <p:cNvSpPr>
            <a:spLocks noGrp="1"/>
          </p:cNvSpPr>
          <p:nvPr>
            <p:ph type="dt" sz="half" idx="10"/>
          </p:nvPr>
        </p:nvSpPr>
        <p:spPr/>
        <p:txBody>
          <a:bodyPr/>
          <a:lstStyle/>
          <a:p>
            <a:fld id="{FE7576F5-5257-4579-940A-7FE57747CDC0}" type="datetimeFigureOut">
              <a:rPr lang="en-GB" smtClean="0"/>
              <a:t>04/10/2022</a:t>
            </a:fld>
            <a:endParaRPr lang="en-GB"/>
          </a:p>
        </p:txBody>
      </p:sp>
      <p:sp>
        <p:nvSpPr>
          <p:cNvPr id="8" name="Alatunnisteen paikkamerkki 7">
            <a:extLst>
              <a:ext uri="{FF2B5EF4-FFF2-40B4-BE49-F238E27FC236}">
                <a16:creationId xmlns:a16="http://schemas.microsoft.com/office/drawing/2014/main" id="{D332861D-9C38-4075-A8D7-3D5F0F3236FD}"/>
              </a:ext>
            </a:extLst>
          </p:cNvPr>
          <p:cNvSpPr>
            <a:spLocks noGrp="1"/>
          </p:cNvSpPr>
          <p:nvPr>
            <p:ph type="ftr" sz="quarter" idx="11"/>
          </p:nvPr>
        </p:nvSpPr>
        <p:spPr/>
        <p:txBody>
          <a:bodyPr/>
          <a:lstStyle/>
          <a:p>
            <a:endParaRPr lang="en-GB"/>
          </a:p>
        </p:txBody>
      </p:sp>
      <p:sp>
        <p:nvSpPr>
          <p:cNvPr id="9" name="Dian numeron paikkamerkki 8">
            <a:extLst>
              <a:ext uri="{FF2B5EF4-FFF2-40B4-BE49-F238E27FC236}">
                <a16:creationId xmlns:a16="http://schemas.microsoft.com/office/drawing/2014/main" id="{D90E0F21-C3D2-4DEC-BFEA-4034098AB0AC}"/>
              </a:ext>
            </a:extLst>
          </p:cNvPr>
          <p:cNvSpPr>
            <a:spLocks noGrp="1"/>
          </p:cNvSpPr>
          <p:nvPr>
            <p:ph type="sldNum" sz="quarter" idx="12"/>
          </p:nvPr>
        </p:nvSpPr>
        <p:spPr/>
        <p:txBody>
          <a:bodyPr/>
          <a:lstStyle/>
          <a:p>
            <a:fld id="{980BDDD3-42CC-487A-8C91-6E0E7AA241F0}" type="slidenum">
              <a:rPr lang="en-GB" smtClean="0"/>
              <a:t>‹#›</a:t>
            </a:fld>
            <a:endParaRPr lang="en-GB"/>
          </a:p>
        </p:txBody>
      </p:sp>
    </p:spTree>
    <p:extLst>
      <p:ext uri="{BB962C8B-B14F-4D97-AF65-F5344CB8AC3E}">
        <p14:creationId xmlns:p14="http://schemas.microsoft.com/office/powerpoint/2010/main" val="391460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ritausta ja kuvapaikka 1">
    <p:bg>
      <p:bgPr>
        <a:solidFill>
          <a:schemeClr val="tx2"/>
        </a:solidFill>
        <a:effectLst/>
      </p:bgPr>
    </p:bg>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D4DA6DF7-7EA3-9E1B-977A-4008E0BD6E06}"/>
              </a:ext>
            </a:extLst>
          </p:cNvPr>
          <p:cNvSpPr>
            <a:spLocks noGrp="1"/>
          </p:cNvSpPr>
          <p:nvPr>
            <p:ph type="pic" sz="quarter" idx="13" hasCustomPrompt="1"/>
          </p:nvPr>
        </p:nvSpPr>
        <p:spPr>
          <a:xfrm>
            <a:off x="3897169" y="-9236"/>
            <a:ext cx="8294831" cy="6885708"/>
          </a:xfrm>
          <a:custGeom>
            <a:avLst/>
            <a:gdLst>
              <a:gd name="connsiteX0" fmla="*/ 0 w 6623050"/>
              <a:gd name="connsiteY0" fmla="*/ 6858000 h 6858000"/>
              <a:gd name="connsiteX1" fmla="*/ 1655763 w 6623050"/>
              <a:gd name="connsiteY1" fmla="*/ 0 h 6858000"/>
              <a:gd name="connsiteX2" fmla="*/ 6623050 w 6623050"/>
              <a:gd name="connsiteY2" fmla="*/ 0 h 6858000"/>
              <a:gd name="connsiteX3" fmla="*/ 4967288 w 6623050"/>
              <a:gd name="connsiteY3" fmla="*/ 6858000 h 6858000"/>
              <a:gd name="connsiteX4" fmla="*/ 0 w 6623050"/>
              <a:gd name="connsiteY4" fmla="*/ 6858000 h 6858000"/>
              <a:gd name="connsiteX0" fmla="*/ 0 w 6623050"/>
              <a:gd name="connsiteY0" fmla="*/ 6858000 h 6858000"/>
              <a:gd name="connsiteX1" fmla="*/ 1655763 w 6623050"/>
              <a:gd name="connsiteY1" fmla="*/ 0 h 6858000"/>
              <a:gd name="connsiteX2" fmla="*/ 6623050 w 6623050"/>
              <a:gd name="connsiteY2" fmla="*/ 0 h 6858000"/>
              <a:gd name="connsiteX3" fmla="*/ 6620597 w 6623050"/>
              <a:gd name="connsiteY3" fmla="*/ 6858000 h 6858000"/>
              <a:gd name="connsiteX4" fmla="*/ 0 w 6623050"/>
              <a:gd name="connsiteY4" fmla="*/ 6858000 h 6858000"/>
              <a:gd name="connsiteX0" fmla="*/ 0 w 8350250"/>
              <a:gd name="connsiteY0" fmla="*/ 6858000 h 6858000"/>
              <a:gd name="connsiteX1" fmla="*/ 3382963 w 8350250"/>
              <a:gd name="connsiteY1" fmla="*/ 0 h 6858000"/>
              <a:gd name="connsiteX2" fmla="*/ 8350250 w 8350250"/>
              <a:gd name="connsiteY2" fmla="*/ 0 h 6858000"/>
              <a:gd name="connsiteX3" fmla="*/ 8347797 w 8350250"/>
              <a:gd name="connsiteY3" fmla="*/ 6858000 h 6858000"/>
              <a:gd name="connsiteX4" fmla="*/ 0 w 8350250"/>
              <a:gd name="connsiteY4" fmla="*/ 6858000 h 6858000"/>
              <a:gd name="connsiteX0" fmla="*/ 0 w 7315777"/>
              <a:gd name="connsiteY0" fmla="*/ 6848763 h 6858000"/>
              <a:gd name="connsiteX1" fmla="*/ 2348490 w 7315777"/>
              <a:gd name="connsiteY1" fmla="*/ 0 h 6858000"/>
              <a:gd name="connsiteX2" fmla="*/ 7315777 w 7315777"/>
              <a:gd name="connsiteY2" fmla="*/ 0 h 6858000"/>
              <a:gd name="connsiteX3" fmla="*/ 7313324 w 7315777"/>
              <a:gd name="connsiteY3" fmla="*/ 6858000 h 6858000"/>
              <a:gd name="connsiteX4" fmla="*/ 0 w 7315777"/>
              <a:gd name="connsiteY4" fmla="*/ 6848763 h 6858000"/>
              <a:gd name="connsiteX0" fmla="*/ 0 w 7315777"/>
              <a:gd name="connsiteY0" fmla="*/ 6857999 h 6867236"/>
              <a:gd name="connsiteX1" fmla="*/ 3013508 w 7315777"/>
              <a:gd name="connsiteY1" fmla="*/ 0 h 6867236"/>
              <a:gd name="connsiteX2" fmla="*/ 7315777 w 7315777"/>
              <a:gd name="connsiteY2" fmla="*/ 9236 h 6867236"/>
              <a:gd name="connsiteX3" fmla="*/ 7313324 w 7315777"/>
              <a:gd name="connsiteY3" fmla="*/ 6867236 h 6867236"/>
              <a:gd name="connsiteX4" fmla="*/ 0 w 7315777"/>
              <a:gd name="connsiteY4" fmla="*/ 6857999 h 6867236"/>
              <a:gd name="connsiteX0" fmla="*/ 0 w 8294831"/>
              <a:gd name="connsiteY0" fmla="*/ 6885708 h 6885708"/>
              <a:gd name="connsiteX1" fmla="*/ 3992562 w 8294831"/>
              <a:gd name="connsiteY1" fmla="*/ 0 h 6885708"/>
              <a:gd name="connsiteX2" fmla="*/ 8294831 w 8294831"/>
              <a:gd name="connsiteY2" fmla="*/ 9236 h 6885708"/>
              <a:gd name="connsiteX3" fmla="*/ 8292378 w 8294831"/>
              <a:gd name="connsiteY3" fmla="*/ 6867236 h 6885708"/>
              <a:gd name="connsiteX4" fmla="*/ 0 w 8294831"/>
              <a:gd name="connsiteY4" fmla="*/ 6885708 h 6885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4831" h="6885708">
                <a:moveTo>
                  <a:pt x="0" y="6885708"/>
                </a:moveTo>
                <a:lnTo>
                  <a:pt x="3992562" y="0"/>
                </a:lnTo>
                <a:lnTo>
                  <a:pt x="8294831" y="9236"/>
                </a:lnTo>
                <a:cubicBezTo>
                  <a:pt x="8294013" y="2295236"/>
                  <a:pt x="8293196" y="4581236"/>
                  <a:pt x="8292378" y="6867236"/>
                </a:cubicBezTo>
                <a:lnTo>
                  <a:pt x="0" y="6885708"/>
                </a:lnTo>
                <a:close/>
              </a:path>
            </a:pathLst>
          </a:custGeom>
          <a:solidFill>
            <a:schemeClr val="bg1"/>
          </a:solidFill>
        </p:spPr>
        <p:txBody>
          <a:bodyPr>
            <a:normAutofit/>
          </a:bodyPr>
          <a:lstStyle>
            <a:lvl1pPr algn="r">
              <a:defRPr sz="1800"/>
            </a:lvl1pPr>
          </a:lstStyle>
          <a:p>
            <a:r>
              <a:rPr lang="fi-FI" dirty="0"/>
              <a:t>Paikka kuvalle</a:t>
            </a:r>
            <a:endParaRPr lang="en-GB" dirty="0"/>
          </a:p>
        </p:txBody>
      </p:sp>
      <p:sp>
        <p:nvSpPr>
          <p:cNvPr id="2" name="Otsikko 1">
            <a:extLst>
              <a:ext uri="{FF2B5EF4-FFF2-40B4-BE49-F238E27FC236}">
                <a16:creationId xmlns:a16="http://schemas.microsoft.com/office/drawing/2014/main" id="{0A0514BD-7A5D-46BA-9749-EED22F7C0A10}"/>
              </a:ext>
            </a:extLst>
          </p:cNvPr>
          <p:cNvSpPr>
            <a:spLocks noGrp="1"/>
          </p:cNvSpPr>
          <p:nvPr>
            <p:ph type="title"/>
          </p:nvPr>
        </p:nvSpPr>
        <p:spPr>
          <a:xfrm>
            <a:off x="838200" y="839687"/>
            <a:ext cx="4389582" cy="2319149"/>
          </a:xfrm>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3C99EC7E-D8AB-49DD-B4F6-9D339FFF5C1E}"/>
              </a:ext>
            </a:extLst>
          </p:cNvPr>
          <p:cNvSpPr>
            <a:spLocks noGrp="1"/>
          </p:cNvSpPr>
          <p:nvPr>
            <p:ph type="dt" sz="half" idx="10"/>
          </p:nvPr>
        </p:nvSpPr>
        <p:spPr/>
        <p:txBody>
          <a:bodyPr/>
          <a:lstStyle/>
          <a:p>
            <a:fld id="{FE7576F5-5257-4579-940A-7FE57747CDC0}" type="datetimeFigureOut">
              <a:rPr lang="en-GB" smtClean="0"/>
              <a:t>04/10/2022</a:t>
            </a:fld>
            <a:endParaRPr lang="en-GB"/>
          </a:p>
        </p:txBody>
      </p:sp>
      <p:sp>
        <p:nvSpPr>
          <p:cNvPr id="4" name="Alatunnisteen paikkamerkki 3">
            <a:extLst>
              <a:ext uri="{FF2B5EF4-FFF2-40B4-BE49-F238E27FC236}">
                <a16:creationId xmlns:a16="http://schemas.microsoft.com/office/drawing/2014/main" id="{29229E06-0AA9-4252-8869-80B1B16A50CF}"/>
              </a:ext>
            </a:extLst>
          </p:cNvPr>
          <p:cNvSpPr>
            <a:spLocks noGrp="1"/>
          </p:cNvSpPr>
          <p:nvPr>
            <p:ph type="ftr" sz="quarter" idx="11"/>
          </p:nvPr>
        </p:nvSpPr>
        <p:spPr/>
        <p:txBody>
          <a:bodyPr/>
          <a:lstStyle/>
          <a:p>
            <a:endParaRPr lang="en-GB"/>
          </a:p>
        </p:txBody>
      </p:sp>
      <p:sp>
        <p:nvSpPr>
          <p:cNvPr id="5" name="Dian numeron paikkamerkki 4">
            <a:extLst>
              <a:ext uri="{FF2B5EF4-FFF2-40B4-BE49-F238E27FC236}">
                <a16:creationId xmlns:a16="http://schemas.microsoft.com/office/drawing/2014/main" id="{3E086476-7572-4C7B-B84D-4D28E488C9D1}"/>
              </a:ext>
            </a:extLst>
          </p:cNvPr>
          <p:cNvSpPr>
            <a:spLocks noGrp="1"/>
          </p:cNvSpPr>
          <p:nvPr>
            <p:ph type="sldNum" sz="quarter" idx="12"/>
          </p:nvPr>
        </p:nvSpPr>
        <p:spPr/>
        <p:txBody>
          <a:bodyPr/>
          <a:lstStyle/>
          <a:p>
            <a:fld id="{980BDDD3-42CC-487A-8C91-6E0E7AA241F0}" type="slidenum">
              <a:rPr lang="en-GB" smtClean="0"/>
              <a:t>‹#›</a:t>
            </a:fld>
            <a:endParaRPr lang="en-GB"/>
          </a:p>
        </p:txBody>
      </p:sp>
      <p:sp>
        <p:nvSpPr>
          <p:cNvPr id="9" name="Tekstin paikkamerkki 8">
            <a:extLst>
              <a:ext uri="{FF2B5EF4-FFF2-40B4-BE49-F238E27FC236}">
                <a16:creationId xmlns:a16="http://schemas.microsoft.com/office/drawing/2014/main" id="{C28C7398-ABDF-DD52-AF0C-DFA2B4561BDE}"/>
              </a:ext>
            </a:extLst>
          </p:cNvPr>
          <p:cNvSpPr>
            <a:spLocks noGrp="1"/>
          </p:cNvSpPr>
          <p:nvPr>
            <p:ph type="body" sz="quarter" idx="14"/>
          </p:nvPr>
        </p:nvSpPr>
        <p:spPr>
          <a:xfrm>
            <a:off x="838200" y="3429000"/>
            <a:ext cx="4186238" cy="24907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Tree>
    <p:extLst>
      <p:ext uri="{BB962C8B-B14F-4D97-AF65-F5344CB8AC3E}">
        <p14:creationId xmlns:p14="http://schemas.microsoft.com/office/powerpoint/2010/main" val="224321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väritausta ja kuvapaikka 2">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0514BD-7A5D-46BA-9749-EED22F7C0A10}"/>
              </a:ext>
            </a:extLst>
          </p:cNvPr>
          <p:cNvSpPr>
            <a:spLocks noGrp="1"/>
          </p:cNvSpPr>
          <p:nvPr>
            <p:ph type="title"/>
          </p:nvPr>
        </p:nvSpPr>
        <p:spPr>
          <a:xfrm>
            <a:off x="838200" y="839687"/>
            <a:ext cx="4186238" cy="2319149"/>
          </a:xfrm>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3C99EC7E-D8AB-49DD-B4F6-9D339FFF5C1E}"/>
              </a:ext>
            </a:extLst>
          </p:cNvPr>
          <p:cNvSpPr>
            <a:spLocks noGrp="1"/>
          </p:cNvSpPr>
          <p:nvPr>
            <p:ph type="dt" sz="half" idx="10"/>
          </p:nvPr>
        </p:nvSpPr>
        <p:spPr/>
        <p:txBody>
          <a:bodyPr/>
          <a:lstStyle/>
          <a:p>
            <a:fld id="{FE7576F5-5257-4579-940A-7FE57747CDC0}" type="datetimeFigureOut">
              <a:rPr lang="en-GB" smtClean="0"/>
              <a:t>04/10/2022</a:t>
            </a:fld>
            <a:endParaRPr lang="en-GB"/>
          </a:p>
        </p:txBody>
      </p:sp>
      <p:sp>
        <p:nvSpPr>
          <p:cNvPr id="4" name="Alatunnisteen paikkamerkki 3">
            <a:extLst>
              <a:ext uri="{FF2B5EF4-FFF2-40B4-BE49-F238E27FC236}">
                <a16:creationId xmlns:a16="http://schemas.microsoft.com/office/drawing/2014/main" id="{29229E06-0AA9-4252-8869-80B1B16A50CF}"/>
              </a:ext>
            </a:extLst>
          </p:cNvPr>
          <p:cNvSpPr>
            <a:spLocks noGrp="1"/>
          </p:cNvSpPr>
          <p:nvPr>
            <p:ph type="ftr" sz="quarter" idx="11"/>
          </p:nvPr>
        </p:nvSpPr>
        <p:spPr/>
        <p:txBody>
          <a:bodyPr/>
          <a:lstStyle/>
          <a:p>
            <a:endParaRPr lang="en-GB"/>
          </a:p>
        </p:txBody>
      </p:sp>
      <p:sp>
        <p:nvSpPr>
          <p:cNvPr id="5" name="Dian numeron paikkamerkki 4">
            <a:extLst>
              <a:ext uri="{FF2B5EF4-FFF2-40B4-BE49-F238E27FC236}">
                <a16:creationId xmlns:a16="http://schemas.microsoft.com/office/drawing/2014/main" id="{3E086476-7572-4C7B-B84D-4D28E488C9D1}"/>
              </a:ext>
            </a:extLst>
          </p:cNvPr>
          <p:cNvSpPr>
            <a:spLocks noGrp="1"/>
          </p:cNvSpPr>
          <p:nvPr>
            <p:ph type="sldNum" sz="quarter" idx="12"/>
          </p:nvPr>
        </p:nvSpPr>
        <p:spPr/>
        <p:txBody>
          <a:bodyPr/>
          <a:lstStyle/>
          <a:p>
            <a:fld id="{980BDDD3-42CC-487A-8C91-6E0E7AA241F0}" type="slidenum">
              <a:rPr lang="en-GB" smtClean="0"/>
              <a:t>‹#›</a:t>
            </a:fld>
            <a:endParaRPr lang="en-GB"/>
          </a:p>
        </p:txBody>
      </p:sp>
      <p:sp>
        <p:nvSpPr>
          <p:cNvPr id="9" name="Tekstin paikkamerkki 8">
            <a:extLst>
              <a:ext uri="{FF2B5EF4-FFF2-40B4-BE49-F238E27FC236}">
                <a16:creationId xmlns:a16="http://schemas.microsoft.com/office/drawing/2014/main" id="{C28C7398-ABDF-DD52-AF0C-DFA2B4561BDE}"/>
              </a:ext>
            </a:extLst>
          </p:cNvPr>
          <p:cNvSpPr>
            <a:spLocks noGrp="1"/>
          </p:cNvSpPr>
          <p:nvPr>
            <p:ph type="body" sz="quarter" idx="14"/>
          </p:nvPr>
        </p:nvSpPr>
        <p:spPr>
          <a:xfrm>
            <a:off x="838200" y="3429000"/>
            <a:ext cx="4186238" cy="24907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1" name="Kuvan paikkamerkki 10">
            <a:extLst>
              <a:ext uri="{FF2B5EF4-FFF2-40B4-BE49-F238E27FC236}">
                <a16:creationId xmlns:a16="http://schemas.microsoft.com/office/drawing/2014/main" id="{BA75541D-0EA7-689D-EA12-379EA6D7EC10}"/>
              </a:ext>
            </a:extLst>
          </p:cNvPr>
          <p:cNvSpPr>
            <a:spLocks noGrp="1"/>
          </p:cNvSpPr>
          <p:nvPr>
            <p:ph type="pic" sz="quarter" idx="15" hasCustomPrompt="1"/>
          </p:nvPr>
        </p:nvSpPr>
        <p:spPr>
          <a:xfrm>
            <a:off x="5227523" y="0"/>
            <a:ext cx="6964476" cy="6858000"/>
          </a:xfrm>
          <a:custGeom>
            <a:avLst/>
            <a:gdLst>
              <a:gd name="connsiteX0" fmla="*/ 0 w 5784850"/>
              <a:gd name="connsiteY0" fmla="*/ 0 h 6858000"/>
              <a:gd name="connsiteX1" fmla="*/ 5784850 w 5784850"/>
              <a:gd name="connsiteY1" fmla="*/ 0 h 6858000"/>
              <a:gd name="connsiteX2" fmla="*/ 5784850 w 5784850"/>
              <a:gd name="connsiteY2" fmla="*/ 6858000 h 6858000"/>
              <a:gd name="connsiteX3" fmla="*/ 0 w 5784850"/>
              <a:gd name="connsiteY3" fmla="*/ 6858000 h 6858000"/>
              <a:gd name="connsiteX4" fmla="*/ 0 w 5784850"/>
              <a:gd name="connsiteY4" fmla="*/ 0 h 6858000"/>
              <a:gd name="connsiteX0" fmla="*/ 467975 w 6252825"/>
              <a:gd name="connsiteY0" fmla="*/ 0 h 6858000"/>
              <a:gd name="connsiteX1" fmla="*/ 6252825 w 6252825"/>
              <a:gd name="connsiteY1" fmla="*/ 0 h 6858000"/>
              <a:gd name="connsiteX2" fmla="*/ 6252825 w 6252825"/>
              <a:gd name="connsiteY2" fmla="*/ 6858000 h 6858000"/>
              <a:gd name="connsiteX3" fmla="*/ 467975 w 6252825"/>
              <a:gd name="connsiteY3" fmla="*/ 6858000 h 6858000"/>
              <a:gd name="connsiteX4" fmla="*/ 467975 w 6252825"/>
              <a:gd name="connsiteY4" fmla="*/ 0 h 6858000"/>
              <a:gd name="connsiteX0" fmla="*/ 1008126 w 6792976"/>
              <a:gd name="connsiteY0" fmla="*/ 0 h 6858000"/>
              <a:gd name="connsiteX1" fmla="*/ 6792976 w 6792976"/>
              <a:gd name="connsiteY1" fmla="*/ 0 h 6858000"/>
              <a:gd name="connsiteX2" fmla="*/ 6792976 w 6792976"/>
              <a:gd name="connsiteY2" fmla="*/ 6858000 h 6858000"/>
              <a:gd name="connsiteX3" fmla="*/ 1008126 w 6792976"/>
              <a:gd name="connsiteY3" fmla="*/ 6858000 h 6858000"/>
              <a:gd name="connsiteX4" fmla="*/ 1008126 w 6792976"/>
              <a:gd name="connsiteY4" fmla="*/ 0 h 6858000"/>
              <a:gd name="connsiteX0" fmla="*/ 1143848 w 6928698"/>
              <a:gd name="connsiteY0" fmla="*/ 0 h 6858000"/>
              <a:gd name="connsiteX1" fmla="*/ 6928698 w 6928698"/>
              <a:gd name="connsiteY1" fmla="*/ 0 h 6858000"/>
              <a:gd name="connsiteX2" fmla="*/ 6928698 w 6928698"/>
              <a:gd name="connsiteY2" fmla="*/ 6858000 h 6858000"/>
              <a:gd name="connsiteX3" fmla="*/ 1143848 w 6928698"/>
              <a:gd name="connsiteY3" fmla="*/ 6858000 h 6858000"/>
              <a:gd name="connsiteX4" fmla="*/ 1143848 w 6928698"/>
              <a:gd name="connsiteY4" fmla="*/ 0 h 6858000"/>
              <a:gd name="connsiteX0" fmla="*/ 1179626 w 6964476"/>
              <a:gd name="connsiteY0" fmla="*/ 0 h 6858000"/>
              <a:gd name="connsiteX1" fmla="*/ 6964476 w 6964476"/>
              <a:gd name="connsiteY1" fmla="*/ 0 h 6858000"/>
              <a:gd name="connsiteX2" fmla="*/ 6964476 w 6964476"/>
              <a:gd name="connsiteY2" fmla="*/ 6858000 h 6858000"/>
              <a:gd name="connsiteX3" fmla="*/ 1179626 w 6964476"/>
              <a:gd name="connsiteY3" fmla="*/ 6858000 h 6858000"/>
              <a:gd name="connsiteX4" fmla="*/ 1179626 w 696447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4476" h="6858000">
                <a:moveTo>
                  <a:pt x="1179626" y="0"/>
                </a:moveTo>
                <a:lnTo>
                  <a:pt x="6964476" y="0"/>
                </a:lnTo>
                <a:lnTo>
                  <a:pt x="6964476" y="6858000"/>
                </a:lnTo>
                <a:lnTo>
                  <a:pt x="1179626" y="6858000"/>
                </a:lnTo>
                <a:cubicBezTo>
                  <a:pt x="-519865" y="4802910"/>
                  <a:pt x="-261246" y="1953491"/>
                  <a:pt x="1179626" y="0"/>
                </a:cubicBezTo>
                <a:close/>
              </a:path>
            </a:pathLst>
          </a:custGeom>
          <a:solidFill>
            <a:schemeClr val="bg1"/>
          </a:solidFill>
        </p:spPr>
        <p:txBody>
          <a:bodyPr>
            <a:normAutofit/>
          </a:bodyPr>
          <a:lstStyle>
            <a:lvl1pPr algn="r">
              <a:defRPr sz="2000"/>
            </a:lvl1pPr>
          </a:lstStyle>
          <a:p>
            <a:r>
              <a:rPr lang="fi-FI" dirty="0"/>
              <a:t>Paikka kuvalle tai grafiikalle</a:t>
            </a:r>
            <a:endParaRPr lang="en-GB" dirty="0"/>
          </a:p>
        </p:txBody>
      </p:sp>
    </p:spTree>
    <p:extLst>
      <p:ext uri="{BB962C8B-B14F-4D97-AF65-F5344CB8AC3E}">
        <p14:creationId xmlns:p14="http://schemas.microsoft.com/office/powerpoint/2010/main" val="1506983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A7F7DFE-5175-4CE6-A7B0-D5F15161B73A}"/>
              </a:ext>
            </a:extLst>
          </p:cNvPr>
          <p:cNvSpPr>
            <a:spLocks noGrp="1"/>
          </p:cNvSpPr>
          <p:nvPr>
            <p:ph type="title"/>
          </p:nvPr>
        </p:nvSpPr>
        <p:spPr>
          <a:xfrm>
            <a:off x="838200" y="839687"/>
            <a:ext cx="10515600" cy="1325563"/>
          </a:xfrm>
          <a:prstGeom prst="rect">
            <a:avLst/>
          </a:prstGeom>
        </p:spPr>
        <p:txBody>
          <a:bodyPr vert="horz" lIns="91440" tIns="45720" rIns="91440" bIns="45720" rtlCol="0" anchor="b">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84FA968F-A542-4005-81D5-D6906366C9D4}"/>
              </a:ext>
            </a:extLst>
          </p:cNvPr>
          <p:cNvSpPr>
            <a:spLocks noGrp="1"/>
          </p:cNvSpPr>
          <p:nvPr>
            <p:ph type="body" idx="1"/>
          </p:nvPr>
        </p:nvSpPr>
        <p:spPr>
          <a:xfrm>
            <a:off x="838200" y="2338085"/>
            <a:ext cx="10515600" cy="3838877"/>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8E1AA765-D1B2-43DD-BD7F-1B672CCA6CA3}"/>
              </a:ext>
            </a:extLst>
          </p:cNvPr>
          <p:cNvSpPr>
            <a:spLocks noGrp="1"/>
          </p:cNvSpPr>
          <p:nvPr>
            <p:ph type="dt" sz="half" idx="2"/>
          </p:nvPr>
        </p:nvSpPr>
        <p:spPr>
          <a:xfrm>
            <a:off x="838200" y="6356350"/>
            <a:ext cx="13044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576F5-5257-4579-940A-7FE57747CDC0}" type="datetimeFigureOut">
              <a:rPr lang="en-GB" smtClean="0"/>
              <a:t>04/10/2022</a:t>
            </a:fld>
            <a:endParaRPr lang="en-GB"/>
          </a:p>
        </p:txBody>
      </p:sp>
      <p:sp>
        <p:nvSpPr>
          <p:cNvPr id="5" name="Alatunnisteen paikkamerkki 4">
            <a:extLst>
              <a:ext uri="{FF2B5EF4-FFF2-40B4-BE49-F238E27FC236}">
                <a16:creationId xmlns:a16="http://schemas.microsoft.com/office/drawing/2014/main" id="{8CA34D66-83B2-44B8-9AA6-682CECFC2681}"/>
              </a:ext>
            </a:extLst>
          </p:cNvPr>
          <p:cNvSpPr>
            <a:spLocks noGrp="1"/>
          </p:cNvSpPr>
          <p:nvPr>
            <p:ph type="ftr" sz="quarter" idx="3"/>
          </p:nvPr>
        </p:nvSpPr>
        <p:spPr>
          <a:xfrm>
            <a:off x="2291686"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Dian numeron paikkamerkki 5">
            <a:extLst>
              <a:ext uri="{FF2B5EF4-FFF2-40B4-BE49-F238E27FC236}">
                <a16:creationId xmlns:a16="http://schemas.microsoft.com/office/drawing/2014/main" id="{C30133FD-E6D0-4479-A396-0A8D9DFB0F4D}"/>
              </a:ext>
            </a:extLst>
          </p:cNvPr>
          <p:cNvSpPr>
            <a:spLocks noGrp="1"/>
          </p:cNvSpPr>
          <p:nvPr>
            <p:ph type="sldNum" sz="quarter" idx="4"/>
          </p:nvPr>
        </p:nvSpPr>
        <p:spPr>
          <a:xfrm>
            <a:off x="11518709" y="295174"/>
            <a:ext cx="449239" cy="385864"/>
          </a:xfrm>
          <a:prstGeom prst="rect">
            <a:avLst/>
          </a:prstGeom>
        </p:spPr>
        <p:txBody>
          <a:bodyPr vert="horz" lIns="91440" tIns="45720" rIns="91440" bIns="45720" rtlCol="0" anchor="ctr"/>
          <a:lstStyle>
            <a:lvl1pPr algn="r">
              <a:defRPr sz="1200">
                <a:solidFill>
                  <a:schemeClr val="tx1">
                    <a:tint val="75000"/>
                  </a:schemeClr>
                </a:solidFill>
              </a:defRPr>
            </a:lvl1pPr>
          </a:lstStyle>
          <a:p>
            <a:fld id="{980BDDD3-42CC-487A-8C91-6E0E7AA241F0}" type="slidenum">
              <a:rPr lang="en-GB" smtClean="0"/>
              <a:t>‹#›</a:t>
            </a:fld>
            <a:endParaRPr lang="en-GB"/>
          </a:p>
        </p:txBody>
      </p:sp>
      <p:pic>
        <p:nvPicPr>
          <p:cNvPr id="8" name="Kuva 7">
            <a:extLst>
              <a:ext uri="{FF2B5EF4-FFF2-40B4-BE49-F238E27FC236}">
                <a16:creationId xmlns:a16="http://schemas.microsoft.com/office/drawing/2014/main" id="{8A47BE05-4DEA-5D00-B54D-113596AC240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057261" y="5862219"/>
            <a:ext cx="2011907" cy="947859"/>
          </a:xfrm>
          <a:prstGeom prst="rect">
            <a:avLst/>
          </a:prstGeom>
        </p:spPr>
      </p:pic>
      <p:sp>
        <p:nvSpPr>
          <p:cNvPr id="7" name="Suorakulmio 6">
            <a:extLst>
              <a:ext uri="{FF2B5EF4-FFF2-40B4-BE49-F238E27FC236}">
                <a16:creationId xmlns:a16="http://schemas.microsoft.com/office/drawing/2014/main" id="{A0BB7A0B-EDCE-C1BA-0A34-D1253DFBB3B7}"/>
              </a:ext>
            </a:extLst>
          </p:cNvPr>
          <p:cNvSpPr/>
          <p:nvPr userDrawn="1"/>
        </p:nvSpPr>
        <p:spPr>
          <a:xfrm>
            <a:off x="0" y="0"/>
            <a:ext cx="101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3440704"/>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62" r:id="rId3"/>
    <p:sldLayoutId id="2147483663" r:id="rId4"/>
    <p:sldLayoutId id="2147483664" r:id="rId5"/>
    <p:sldLayoutId id="2147483675" r:id="rId6"/>
    <p:sldLayoutId id="2147483665" r:id="rId7"/>
    <p:sldLayoutId id="2147483666" r:id="rId8"/>
    <p:sldLayoutId id="2147483673" r:id="rId9"/>
    <p:sldLayoutId id="2147483667" r:id="rId10"/>
    <p:sldLayoutId id="2147483669" r:id="rId11"/>
    <p:sldLayoutId id="2147483668" r:id="rId12"/>
    <p:sldLayoutId id="2147483670" r:id="rId13"/>
    <p:sldLayoutId id="2147483671" r:id="rId14"/>
    <p:sldLayoutId id="2147483672"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10.xml"/><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hyperlink" Target="https://kirjastossatavataan.fi/wp-content/uploads/2021/04/kainuun_ja_pohjois-pohjanmaan_kirjastojen-visio-ilman-tilastoja.pdf"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0.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0.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2" Type="http://schemas.openxmlformats.org/officeDocument/2006/relationships/hyperlink" Target="https://www.finlex.fi/fi/laki/ajantasa/2016/20161492"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E7A4A28-3759-B320-EA4C-172146D77427}"/>
              </a:ext>
            </a:extLst>
          </p:cNvPr>
          <p:cNvSpPr>
            <a:spLocks noGrp="1"/>
          </p:cNvSpPr>
          <p:nvPr>
            <p:ph type="ctrTitle"/>
          </p:nvPr>
        </p:nvSpPr>
        <p:spPr/>
        <p:txBody>
          <a:bodyPr/>
          <a:lstStyle/>
          <a:p>
            <a:r>
              <a:rPr lang="fi-FI" dirty="0">
                <a:solidFill>
                  <a:schemeClr val="bg1"/>
                </a:solidFill>
                <a:cs typeface="Calibri Light"/>
              </a:rPr>
              <a:t>Kirjasto kuuluu kaikille</a:t>
            </a:r>
            <a:endParaRPr lang="en-GB" dirty="0">
              <a:solidFill>
                <a:schemeClr val="bg1"/>
              </a:solidFill>
            </a:endParaRPr>
          </a:p>
        </p:txBody>
      </p:sp>
      <p:sp>
        <p:nvSpPr>
          <p:cNvPr id="3" name="Alaotsikko 2">
            <a:extLst>
              <a:ext uri="{FF2B5EF4-FFF2-40B4-BE49-F238E27FC236}">
                <a16:creationId xmlns:a16="http://schemas.microsoft.com/office/drawing/2014/main" id="{09390EF6-EE81-B456-83F5-E3CE1335B3E2}"/>
              </a:ext>
            </a:extLst>
          </p:cNvPr>
          <p:cNvSpPr>
            <a:spLocks noGrp="1"/>
          </p:cNvSpPr>
          <p:nvPr>
            <p:ph type="subTitle" idx="1"/>
          </p:nvPr>
        </p:nvSpPr>
        <p:spPr/>
        <p:txBody>
          <a:bodyPr/>
          <a:lstStyle/>
          <a:p>
            <a:r>
              <a:rPr lang="fi-FI" dirty="0"/>
              <a:t>Paikka alaotsikolle</a:t>
            </a:r>
            <a:endParaRPr lang="en-GB" dirty="0"/>
          </a:p>
        </p:txBody>
      </p:sp>
    </p:spTree>
    <p:extLst>
      <p:ext uri="{BB962C8B-B14F-4D97-AF65-F5344CB8AC3E}">
        <p14:creationId xmlns:p14="http://schemas.microsoft.com/office/powerpoint/2010/main" val="101602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Vapaamuotoinen: Muoto 7">
            <a:extLst>
              <a:ext uri="{FF2B5EF4-FFF2-40B4-BE49-F238E27FC236}">
                <a16:creationId xmlns:a16="http://schemas.microsoft.com/office/drawing/2014/main" id="{30AD058F-DE37-7E25-6237-E5369735E0BD}"/>
              </a:ext>
            </a:extLst>
          </p:cNvPr>
          <p:cNvSpPr/>
          <p:nvPr/>
        </p:nvSpPr>
        <p:spPr>
          <a:xfrm>
            <a:off x="10136571" y="4058379"/>
            <a:ext cx="132595" cy="65722"/>
          </a:xfrm>
          <a:custGeom>
            <a:avLst/>
            <a:gdLst>
              <a:gd name="connsiteX0" fmla="*/ 132972 w 132595"/>
              <a:gd name="connsiteY0" fmla="*/ -59 h 65722"/>
              <a:gd name="connsiteX1" fmla="*/ 377 w 132595"/>
              <a:gd name="connsiteY1" fmla="*/ 65663 h 65722"/>
            </a:gdLst>
            <a:ahLst/>
            <a:cxnLst>
              <a:cxn ang="0">
                <a:pos x="connsiteX0" y="connsiteY0"/>
              </a:cxn>
              <a:cxn ang="0">
                <a:pos x="connsiteX1" y="connsiteY1"/>
              </a:cxn>
            </a:cxnLst>
            <a:rect l="l" t="t" r="r" b="b"/>
            <a:pathLst>
              <a:path w="132595" h="65722">
                <a:moveTo>
                  <a:pt x="132972" y="-59"/>
                </a:moveTo>
                <a:cubicBezTo>
                  <a:pt x="89152" y="21843"/>
                  <a:pt x="44953" y="43761"/>
                  <a:pt x="377" y="65663"/>
                </a:cubicBezTo>
                <a:close/>
              </a:path>
            </a:pathLst>
          </a:custGeom>
          <a:solidFill>
            <a:srgbClr val="FFFFFF"/>
          </a:solidFill>
          <a:ln w="16420" cap="flat">
            <a:noFill/>
            <a:prstDash val="solid"/>
            <a:miter/>
          </a:ln>
        </p:spPr>
        <p:txBody>
          <a:bodyPr rtlCol="0" anchor="ctr"/>
          <a:lstStyle/>
          <a:p>
            <a:endParaRPr lang="en-GB"/>
          </a:p>
        </p:txBody>
      </p:sp>
      <p:sp>
        <p:nvSpPr>
          <p:cNvPr id="10" name="Vapaamuotoinen: Muoto 9">
            <a:extLst>
              <a:ext uri="{FF2B5EF4-FFF2-40B4-BE49-F238E27FC236}">
                <a16:creationId xmlns:a16="http://schemas.microsoft.com/office/drawing/2014/main" id="{14610525-FDDC-022B-759A-3C7890B53868}"/>
              </a:ext>
            </a:extLst>
          </p:cNvPr>
          <p:cNvSpPr/>
          <p:nvPr/>
        </p:nvSpPr>
        <p:spPr>
          <a:xfrm>
            <a:off x="7168207" y="1107431"/>
            <a:ext cx="3926930" cy="1248731"/>
          </a:xfrm>
          <a:custGeom>
            <a:avLst/>
            <a:gdLst>
              <a:gd name="connsiteX0" fmla="*/ 377 w 3926930"/>
              <a:gd name="connsiteY0" fmla="*/ -59 h 1248731"/>
              <a:gd name="connsiteX1" fmla="*/ 3927307 w 3926930"/>
              <a:gd name="connsiteY1" fmla="*/ -59 h 1248731"/>
              <a:gd name="connsiteX2" fmla="*/ 1964335 w 3926930"/>
              <a:gd name="connsiteY2" fmla="*/ 1248672 h 1248731"/>
              <a:gd name="connsiteX3" fmla="*/ 377 w 3926930"/>
              <a:gd name="connsiteY3" fmla="*/ -59 h 1248731"/>
            </a:gdLst>
            <a:ahLst/>
            <a:cxnLst>
              <a:cxn ang="0">
                <a:pos x="connsiteX0" y="connsiteY0"/>
              </a:cxn>
              <a:cxn ang="0">
                <a:pos x="connsiteX1" y="connsiteY1"/>
              </a:cxn>
              <a:cxn ang="0">
                <a:pos x="connsiteX2" y="connsiteY2"/>
              </a:cxn>
              <a:cxn ang="0">
                <a:pos x="connsiteX3" y="connsiteY3"/>
              </a:cxn>
            </a:cxnLst>
            <a:rect l="l" t="t" r="r" b="b"/>
            <a:pathLst>
              <a:path w="3926930" h="1248731">
                <a:moveTo>
                  <a:pt x="377" y="-59"/>
                </a:moveTo>
                <a:lnTo>
                  <a:pt x="3927307" y="-59"/>
                </a:lnTo>
                <a:cubicBezTo>
                  <a:pt x="2082471" y="527201"/>
                  <a:pt x="1971072" y="654374"/>
                  <a:pt x="1964335" y="1248672"/>
                </a:cubicBezTo>
                <a:cubicBezTo>
                  <a:pt x="1957270" y="654374"/>
                  <a:pt x="1845705" y="527201"/>
                  <a:pt x="377" y="-59"/>
                </a:cubicBezTo>
                <a:close/>
              </a:path>
            </a:pathLst>
          </a:custGeom>
          <a:noFill/>
          <a:ln w="16420" cap="flat">
            <a:noFill/>
            <a:prstDash val="solid"/>
            <a:miter/>
          </a:ln>
        </p:spPr>
        <p:txBody>
          <a:bodyPr rtlCol="0" anchor="ctr"/>
          <a:lstStyle/>
          <a:p>
            <a:endParaRPr lang="en-GB"/>
          </a:p>
        </p:txBody>
      </p:sp>
      <p:sp>
        <p:nvSpPr>
          <p:cNvPr id="11" name="Vapaamuotoinen: Muoto 10">
            <a:extLst>
              <a:ext uri="{FF2B5EF4-FFF2-40B4-BE49-F238E27FC236}">
                <a16:creationId xmlns:a16="http://schemas.microsoft.com/office/drawing/2014/main" id="{8E440479-0CFD-A118-0C58-40A522F4A52C}"/>
              </a:ext>
            </a:extLst>
          </p:cNvPr>
          <p:cNvSpPr/>
          <p:nvPr/>
        </p:nvSpPr>
        <p:spPr>
          <a:xfrm>
            <a:off x="7168207" y="1107431"/>
            <a:ext cx="3926930" cy="3690000"/>
          </a:xfrm>
          <a:custGeom>
            <a:avLst/>
            <a:gdLst>
              <a:gd name="connsiteX0" fmla="*/ 3927307 w 3926930"/>
              <a:gd name="connsiteY0" fmla="*/ -59 h 3690000"/>
              <a:gd name="connsiteX1" fmla="*/ 3927307 w 3926930"/>
              <a:gd name="connsiteY1" fmla="*/ 3689941 h 3690000"/>
              <a:gd name="connsiteX2" fmla="*/ 377 w 3926930"/>
              <a:gd name="connsiteY2" fmla="*/ 3689941 h 3690000"/>
              <a:gd name="connsiteX3" fmla="*/ 377 w 3926930"/>
              <a:gd name="connsiteY3" fmla="*/ -59 h 3690000"/>
              <a:gd name="connsiteX4" fmla="*/ 140531 w 3926930"/>
              <a:gd name="connsiteY4" fmla="*/ 2103067 h 3690000"/>
              <a:gd name="connsiteX5" fmla="*/ 875968 w 3926930"/>
              <a:gd name="connsiteY5" fmla="*/ 2975535 h 3690000"/>
              <a:gd name="connsiteX6" fmla="*/ 895684 w 3926930"/>
              <a:gd name="connsiteY6" fmla="*/ 2985229 h 3690000"/>
              <a:gd name="connsiteX7" fmla="*/ 1963678 w 3926930"/>
              <a:gd name="connsiteY7" fmla="*/ 3514297 h 3690000"/>
              <a:gd name="connsiteX8" fmla="*/ 2968577 w 3926930"/>
              <a:gd name="connsiteY8" fmla="*/ 3015955 h 3690000"/>
              <a:gd name="connsiteX9" fmla="*/ 3101173 w 3926930"/>
              <a:gd name="connsiteY9" fmla="*/ 2950232 h 3690000"/>
              <a:gd name="connsiteX10" fmla="*/ 3103966 w 3926930"/>
              <a:gd name="connsiteY10" fmla="*/ 2948753 h 3690000"/>
              <a:gd name="connsiteX11" fmla="*/ 3786496 w 3926930"/>
              <a:gd name="connsiteY11" fmla="*/ 2103067 h 369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26930" h="3690000">
                <a:moveTo>
                  <a:pt x="3927307" y="-59"/>
                </a:moveTo>
                <a:lnTo>
                  <a:pt x="3927307" y="3689941"/>
                </a:lnTo>
                <a:lnTo>
                  <a:pt x="377" y="3689941"/>
                </a:lnTo>
                <a:lnTo>
                  <a:pt x="377" y="-59"/>
                </a:lnTo>
                <a:lnTo>
                  <a:pt x="140531" y="2103067"/>
                </a:lnTo>
                <a:cubicBezTo>
                  <a:pt x="140531" y="2545873"/>
                  <a:pt x="470787" y="2773438"/>
                  <a:pt x="875968" y="2975535"/>
                </a:cubicBezTo>
                <a:lnTo>
                  <a:pt x="895684" y="2985229"/>
                </a:lnTo>
                <a:lnTo>
                  <a:pt x="1963678" y="3514297"/>
                </a:lnTo>
                <a:lnTo>
                  <a:pt x="2968577" y="3015955"/>
                </a:lnTo>
                <a:lnTo>
                  <a:pt x="3101173" y="2950232"/>
                </a:lnTo>
                <a:lnTo>
                  <a:pt x="3103966" y="2948753"/>
                </a:lnTo>
                <a:cubicBezTo>
                  <a:pt x="3484665" y="2753228"/>
                  <a:pt x="3786496" y="2526485"/>
                  <a:pt x="3786496" y="2103067"/>
                </a:cubicBezTo>
                <a:close/>
              </a:path>
            </a:pathLst>
          </a:custGeom>
          <a:noFill/>
          <a:ln w="16420" cap="flat">
            <a:noFill/>
            <a:prstDash val="solid"/>
            <a:miter/>
          </a:ln>
        </p:spPr>
        <p:txBody>
          <a:bodyPr rtlCol="0" anchor="ctr"/>
          <a:lstStyle/>
          <a:p>
            <a:endParaRPr lang="en-GB"/>
          </a:p>
        </p:txBody>
      </p:sp>
      <p:pic>
        <p:nvPicPr>
          <p:cNvPr id="5" name="Kuva 4">
            <a:extLst>
              <a:ext uri="{FF2B5EF4-FFF2-40B4-BE49-F238E27FC236}">
                <a16:creationId xmlns:a16="http://schemas.microsoft.com/office/drawing/2014/main" id="{5AE967F7-5DC6-5679-EEF0-7AD4523B6F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77475" y="0"/>
            <a:ext cx="5714525" cy="3592711"/>
          </a:xfrm>
          <a:prstGeom prst="rect">
            <a:avLst/>
          </a:prstGeom>
        </p:spPr>
      </p:pic>
      <p:sp>
        <p:nvSpPr>
          <p:cNvPr id="6" name="Tekstiruutu 5">
            <a:extLst>
              <a:ext uri="{FF2B5EF4-FFF2-40B4-BE49-F238E27FC236}">
                <a16:creationId xmlns:a16="http://schemas.microsoft.com/office/drawing/2014/main" id="{0E181AF0-9E9F-3524-28CD-7BD880B6D807}"/>
              </a:ext>
            </a:extLst>
          </p:cNvPr>
          <p:cNvSpPr txBox="1"/>
          <p:nvPr/>
        </p:nvSpPr>
        <p:spPr>
          <a:xfrm>
            <a:off x="7263436" y="601836"/>
            <a:ext cx="3926930" cy="1754326"/>
          </a:xfrm>
          <a:prstGeom prst="rect">
            <a:avLst/>
          </a:prstGeom>
          <a:noFill/>
        </p:spPr>
        <p:txBody>
          <a:bodyPr wrap="square" rtlCol="0">
            <a:spAutoFit/>
          </a:bodyPr>
          <a:lstStyle/>
          <a:p>
            <a:pPr algn="ctr"/>
            <a:r>
              <a:rPr lang="fi-FI" dirty="0">
                <a:solidFill>
                  <a:schemeClr val="bg1"/>
                </a:solidFill>
              </a:rPr>
              <a:t>Mukava, innostava kuva jostain kirjaston tärkeästä asiasta, jonka avulla voit kertoa pienen tarinan tai saada aikaiseksi leppoisaa tunnelmaa</a:t>
            </a:r>
          </a:p>
          <a:p>
            <a:pPr lvl="1" algn="ctr"/>
            <a:r>
              <a:rPr lang="fi-FI" dirty="0">
                <a:solidFill>
                  <a:schemeClr val="bg1"/>
                </a:solidFill>
              </a:rPr>
              <a:t>Esim. kiinnostava fakta historiasta ja perään visio tulevaisuudesta</a:t>
            </a:r>
          </a:p>
        </p:txBody>
      </p:sp>
      <p:sp>
        <p:nvSpPr>
          <p:cNvPr id="2" name="Tekstiruutu 1">
            <a:extLst>
              <a:ext uri="{FF2B5EF4-FFF2-40B4-BE49-F238E27FC236}">
                <a16:creationId xmlns:a16="http://schemas.microsoft.com/office/drawing/2014/main" id="{43AA4F06-9686-D894-5A7D-707316BBA0B1}"/>
              </a:ext>
            </a:extLst>
          </p:cNvPr>
          <p:cNvSpPr txBox="1"/>
          <p:nvPr/>
        </p:nvSpPr>
        <p:spPr>
          <a:xfrm>
            <a:off x="574603" y="6071498"/>
            <a:ext cx="8328039" cy="369332"/>
          </a:xfrm>
          <a:prstGeom prst="rect">
            <a:avLst/>
          </a:prstGeom>
          <a:noFill/>
        </p:spPr>
        <p:txBody>
          <a:bodyPr wrap="square">
            <a:spAutoFit/>
          </a:bodyPr>
          <a:lstStyle/>
          <a:p>
            <a:r>
              <a:rPr lang="fi-FI" sz="1800" dirty="0">
                <a:solidFill>
                  <a:srgbClr val="00B0F0"/>
                </a:solidFill>
              </a:rPr>
              <a:t>Taustakuvan vaihtaminen käy hiiren oikealla Muotoile tausta-&gt; Kuva tai pintakuvio. </a:t>
            </a:r>
            <a:endParaRPr lang="en-GB" dirty="0">
              <a:solidFill>
                <a:srgbClr val="00B0F0"/>
              </a:solidFill>
            </a:endParaRPr>
          </a:p>
        </p:txBody>
      </p:sp>
    </p:spTree>
    <p:extLst>
      <p:ext uri="{BB962C8B-B14F-4D97-AF65-F5344CB8AC3E}">
        <p14:creationId xmlns:p14="http://schemas.microsoft.com/office/powerpoint/2010/main" val="273006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F63EB993-3FE1-74A2-85D5-40259D6C51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05125" y="0"/>
            <a:ext cx="6381750" cy="3590925"/>
          </a:xfrm>
          <a:prstGeom prst="rect">
            <a:avLst/>
          </a:prstGeom>
        </p:spPr>
      </p:pic>
      <p:sp>
        <p:nvSpPr>
          <p:cNvPr id="2" name="Otsikko 1">
            <a:extLst>
              <a:ext uri="{FF2B5EF4-FFF2-40B4-BE49-F238E27FC236}">
                <a16:creationId xmlns:a16="http://schemas.microsoft.com/office/drawing/2014/main" id="{30E7D459-5B57-5563-2B0D-EE009D4C57C1}"/>
              </a:ext>
            </a:extLst>
          </p:cNvPr>
          <p:cNvSpPr>
            <a:spLocks noGrp="1"/>
          </p:cNvSpPr>
          <p:nvPr>
            <p:ph type="title"/>
          </p:nvPr>
        </p:nvSpPr>
        <p:spPr>
          <a:xfrm>
            <a:off x="3278777" y="-131002"/>
            <a:ext cx="5634446" cy="2969623"/>
          </a:xfrm>
        </p:spPr>
        <p:txBody>
          <a:bodyPr>
            <a:normAutofit/>
          </a:bodyPr>
          <a:lstStyle/>
          <a:p>
            <a:pPr algn="ctr"/>
            <a:r>
              <a:rPr lang="fi-FI" sz="4400" dirty="0"/>
              <a:t>Kirjaston tehtävät määrätty/ annettu laissa</a:t>
            </a:r>
            <a:endParaRPr lang="en-GB" sz="4400" dirty="0"/>
          </a:p>
        </p:txBody>
      </p:sp>
      <p:sp>
        <p:nvSpPr>
          <p:cNvPr id="15" name="Tekstiruutu 14">
            <a:extLst>
              <a:ext uri="{FF2B5EF4-FFF2-40B4-BE49-F238E27FC236}">
                <a16:creationId xmlns:a16="http://schemas.microsoft.com/office/drawing/2014/main" id="{B3FDA6E0-83E2-86DB-7271-A6C7A1218932}"/>
              </a:ext>
            </a:extLst>
          </p:cNvPr>
          <p:cNvSpPr txBox="1"/>
          <p:nvPr/>
        </p:nvSpPr>
        <p:spPr>
          <a:xfrm>
            <a:off x="683662" y="3788846"/>
            <a:ext cx="1450108" cy="1246495"/>
          </a:xfrm>
          <a:prstGeom prst="rect">
            <a:avLst/>
          </a:prstGeom>
          <a:noFill/>
        </p:spPr>
        <p:txBody>
          <a:bodyPr wrap="square">
            <a:spAutoFit/>
          </a:bodyPr>
          <a:lstStyle/>
          <a:p>
            <a:pPr algn="ctr"/>
            <a:r>
              <a:rPr lang="fi-FI" sz="1500" b="1" dirty="0">
                <a:solidFill>
                  <a:schemeClr val="bg1"/>
                </a:solidFill>
              </a:rPr>
              <a:t>Tarjota pääsy aineistoihin, tietoon ja kulttuuri-sisältöihin</a:t>
            </a:r>
          </a:p>
        </p:txBody>
      </p:sp>
      <p:sp>
        <p:nvSpPr>
          <p:cNvPr id="16" name="Tekstiruutu 15">
            <a:extLst>
              <a:ext uri="{FF2B5EF4-FFF2-40B4-BE49-F238E27FC236}">
                <a16:creationId xmlns:a16="http://schemas.microsoft.com/office/drawing/2014/main" id="{469DD96D-BD80-AEBC-EC38-C6B42FEC5856}"/>
              </a:ext>
            </a:extLst>
          </p:cNvPr>
          <p:cNvSpPr txBox="1"/>
          <p:nvPr/>
        </p:nvSpPr>
        <p:spPr>
          <a:xfrm>
            <a:off x="2405487" y="3788846"/>
            <a:ext cx="1450108" cy="1015663"/>
          </a:xfrm>
          <a:prstGeom prst="rect">
            <a:avLst/>
          </a:prstGeom>
          <a:noFill/>
        </p:spPr>
        <p:txBody>
          <a:bodyPr wrap="square">
            <a:spAutoFit/>
          </a:bodyPr>
          <a:lstStyle/>
          <a:p>
            <a:pPr algn="ctr"/>
            <a:r>
              <a:rPr lang="fi-FI" sz="1500" b="1" dirty="0">
                <a:solidFill>
                  <a:schemeClr val="bg1"/>
                </a:solidFill>
              </a:rPr>
              <a:t>Ylläpitää monipuolista ja uudistuvaa kokoelmaa</a:t>
            </a:r>
          </a:p>
        </p:txBody>
      </p:sp>
      <p:sp>
        <p:nvSpPr>
          <p:cNvPr id="17" name="Tekstiruutu 16">
            <a:extLst>
              <a:ext uri="{FF2B5EF4-FFF2-40B4-BE49-F238E27FC236}">
                <a16:creationId xmlns:a16="http://schemas.microsoft.com/office/drawing/2014/main" id="{8F7D1DF0-EEF9-4575-6F00-933E21C0A27B}"/>
              </a:ext>
            </a:extLst>
          </p:cNvPr>
          <p:cNvSpPr txBox="1"/>
          <p:nvPr/>
        </p:nvSpPr>
        <p:spPr>
          <a:xfrm>
            <a:off x="4224128" y="3788846"/>
            <a:ext cx="1753538" cy="1748614"/>
          </a:xfrm>
          <a:prstGeom prst="rect">
            <a:avLst/>
          </a:prstGeom>
          <a:noFill/>
        </p:spPr>
        <p:txBody>
          <a:bodyPr wrap="square">
            <a:spAutoFit/>
          </a:bodyPr>
          <a:lstStyle/>
          <a:p>
            <a:pPr algn="ctr"/>
            <a:r>
              <a:rPr lang="fi-FI" sz="1500" b="1" dirty="0">
                <a:solidFill>
                  <a:schemeClr val="bg1"/>
                </a:solidFill>
              </a:rPr>
              <a:t>Tarjota tietopalvelua, ohjausta ja tukea tiedon hankintaan ja käyttöön sekä monipuoliseen lukutaitoon</a:t>
            </a:r>
          </a:p>
        </p:txBody>
      </p:sp>
      <p:sp>
        <p:nvSpPr>
          <p:cNvPr id="18" name="Tekstiruutu 17">
            <a:extLst>
              <a:ext uri="{FF2B5EF4-FFF2-40B4-BE49-F238E27FC236}">
                <a16:creationId xmlns:a16="http://schemas.microsoft.com/office/drawing/2014/main" id="{54F095D1-E045-12CD-627F-ECD8E3C41371}"/>
              </a:ext>
            </a:extLst>
          </p:cNvPr>
          <p:cNvSpPr txBox="1"/>
          <p:nvPr/>
        </p:nvSpPr>
        <p:spPr>
          <a:xfrm>
            <a:off x="9804702" y="3788846"/>
            <a:ext cx="1964972" cy="1477328"/>
          </a:xfrm>
          <a:prstGeom prst="rect">
            <a:avLst/>
          </a:prstGeom>
          <a:noFill/>
        </p:spPr>
        <p:txBody>
          <a:bodyPr wrap="square">
            <a:spAutoFit/>
          </a:bodyPr>
          <a:lstStyle/>
          <a:p>
            <a:pPr algn="ctr"/>
            <a:r>
              <a:rPr lang="fi-FI" sz="1500" b="1" dirty="0">
                <a:solidFill>
                  <a:schemeClr val="bg1"/>
                </a:solidFill>
              </a:rPr>
              <a:t>Tarjota tiloja oppimiseen, harrastamiseen, työskentelyyn ja kansalais-</a:t>
            </a:r>
          </a:p>
          <a:p>
            <a:pPr algn="ctr"/>
            <a:r>
              <a:rPr lang="fi-FI" sz="1500" b="1" dirty="0">
                <a:solidFill>
                  <a:schemeClr val="bg1"/>
                </a:solidFill>
              </a:rPr>
              <a:t>toimintaan</a:t>
            </a:r>
          </a:p>
        </p:txBody>
      </p:sp>
      <p:sp>
        <p:nvSpPr>
          <p:cNvPr id="19" name="Tekstiruutu 18">
            <a:extLst>
              <a:ext uri="{FF2B5EF4-FFF2-40B4-BE49-F238E27FC236}">
                <a16:creationId xmlns:a16="http://schemas.microsoft.com/office/drawing/2014/main" id="{0B49750E-195D-E6BA-1237-3621399A2BB6}"/>
              </a:ext>
            </a:extLst>
          </p:cNvPr>
          <p:cNvSpPr txBox="1"/>
          <p:nvPr/>
        </p:nvSpPr>
        <p:spPr>
          <a:xfrm>
            <a:off x="8068024" y="3788846"/>
            <a:ext cx="1651038" cy="1246495"/>
          </a:xfrm>
          <a:prstGeom prst="rect">
            <a:avLst/>
          </a:prstGeom>
          <a:noFill/>
        </p:spPr>
        <p:txBody>
          <a:bodyPr wrap="square">
            <a:spAutoFit/>
          </a:bodyPr>
          <a:lstStyle/>
          <a:p>
            <a:pPr algn="ctr"/>
            <a:r>
              <a:rPr lang="fi-FI" sz="1500" b="1" dirty="0">
                <a:solidFill>
                  <a:schemeClr val="bg1"/>
                </a:solidFill>
              </a:rPr>
              <a:t>Edistää </a:t>
            </a:r>
            <a:r>
              <a:rPr lang="fi-FI" sz="1500" b="1" dirty="0" err="1">
                <a:solidFill>
                  <a:schemeClr val="bg1"/>
                </a:solidFill>
              </a:rPr>
              <a:t>yhteiskun</a:t>
            </a:r>
            <a:r>
              <a:rPr lang="fi-FI" sz="1500" b="1" dirty="0">
                <a:solidFill>
                  <a:schemeClr val="bg1"/>
                </a:solidFill>
              </a:rPr>
              <a:t>-nallista ja kulttuurista vuoropuhelua</a:t>
            </a:r>
          </a:p>
        </p:txBody>
      </p:sp>
      <p:sp>
        <p:nvSpPr>
          <p:cNvPr id="20" name="Tekstiruutu 19">
            <a:extLst>
              <a:ext uri="{FF2B5EF4-FFF2-40B4-BE49-F238E27FC236}">
                <a16:creationId xmlns:a16="http://schemas.microsoft.com/office/drawing/2014/main" id="{A267D99F-E97A-D53E-2A9F-C1C6CBC17271}"/>
              </a:ext>
            </a:extLst>
          </p:cNvPr>
          <p:cNvSpPr txBox="1"/>
          <p:nvPr/>
        </p:nvSpPr>
        <p:spPr>
          <a:xfrm>
            <a:off x="6346199" y="3788846"/>
            <a:ext cx="1450108" cy="784830"/>
          </a:xfrm>
          <a:prstGeom prst="rect">
            <a:avLst/>
          </a:prstGeom>
          <a:noFill/>
        </p:spPr>
        <p:txBody>
          <a:bodyPr wrap="square">
            <a:spAutoFit/>
          </a:bodyPr>
          <a:lstStyle/>
          <a:p>
            <a:pPr algn="ctr"/>
            <a:r>
              <a:rPr lang="fi-FI" sz="1500" b="1" dirty="0">
                <a:solidFill>
                  <a:schemeClr val="bg1"/>
                </a:solidFill>
              </a:rPr>
              <a:t>Edistää lukemista ja kirjallisuutta</a:t>
            </a:r>
          </a:p>
        </p:txBody>
      </p:sp>
    </p:spTree>
    <p:extLst>
      <p:ext uri="{BB962C8B-B14F-4D97-AF65-F5344CB8AC3E}">
        <p14:creationId xmlns:p14="http://schemas.microsoft.com/office/powerpoint/2010/main" val="86759130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i 11">
            <a:extLst>
              <a:ext uri="{FF2B5EF4-FFF2-40B4-BE49-F238E27FC236}">
                <a16:creationId xmlns:a16="http://schemas.microsoft.com/office/drawing/2014/main" id="{A96A4091-F13E-B0E1-566F-0AA978461E68}"/>
              </a:ext>
            </a:extLst>
          </p:cNvPr>
          <p:cNvSpPr/>
          <p:nvPr/>
        </p:nvSpPr>
        <p:spPr>
          <a:xfrm>
            <a:off x="7950316" y="1371682"/>
            <a:ext cx="1587137" cy="1587137"/>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Tekstiruutu 12">
            <a:extLst>
              <a:ext uri="{FF2B5EF4-FFF2-40B4-BE49-F238E27FC236}">
                <a16:creationId xmlns:a16="http://schemas.microsoft.com/office/drawing/2014/main" id="{61238DDF-6415-F43B-A1DC-8928A79ECE73}"/>
              </a:ext>
            </a:extLst>
          </p:cNvPr>
          <p:cNvSpPr txBox="1"/>
          <p:nvPr/>
        </p:nvSpPr>
        <p:spPr>
          <a:xfrm>
            <a:off x="8103178" y="1809618"/>
            <a:ext cx="1312362" cy="738664"/>
          </a:xfrm>
          <a:prstGeom prst="rect">
            <a:avLst/>
          </a:prstGeom>
          <a:noFill/>
        </p:spPr>
        <p:txBody>
          <a:bodyPr wrap="square">
            <a:spAutoFit/>
          </a:bodyPr>
          <a:lstStyle/>
          <a:p>
            <a:pPr lvl="0" algn="ctr"/>
            <a:r>
              <a:rPr lang="fi-FI" sz="1400" b="1" dirty="0">
                <a:solidFill>
                  <a:schemeClr val="bg1"/>
                </a:solidFill>
              </a:rPr>
              <a:t>OKM ja AVI: ohjaus ja rahoitus</a:t>
            </a:r>
          </a:p>
        </p:txBody>
      </p:sp>
      <p:sp>
        <p:nvSpPr>
          <p:cNvPr id="20" name="Ellipsi 19">
            <a:extLst>
              <a:ext uri="{FF2B5EF4-FFF2-40B4-BE49-F238E27FC236}">
                <a16:creationId xmlns:a16="http://schemas.microsoft.com/office/drawing/2014/main" id="{849CBD56-321C-EA52-FD94-F9B841563C98}"/>
              </a:ext>
            </a:extLst>
          </p:cNvPr>
          <p:cNvSpPr/>
          <p:nvPr/>
        </p:nvSpPr>
        <p:spPr>
          <a:xfrm>
            <a:off x="9852208" y="3935600"/>
            <a:ext cx="1587137" cy="1587137"/>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1" name="Ellipsi 20">
            <a:extLst>
              <a:ext uri="{FF2B5EF4-FFF2-40B4-BE49-F238E27FC236}">
                <a16:creationId xmlns:a16="http://schemas.microsoft.com/office/drawing/2014/main" id="{316695A3-5F85-4E08-357D-BE93D3D415B3}"/>
              </a:ext>
            </a:extLst>
          </p:cNvPr>
          <p:cNvSpPr/>
          <p:nvPr/>
        </p:nvSpPr>
        <p:spPr>
          <a:xfrm>
            <a:off x="6519145" y="4330807"/>
            <a:ext cx="1587137" cy="1587137"/>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2" name="Ellipsi 21">
            <a:extLst>
              <a:ext uri="{FF2B5EF4-FFF2-40B4-BE49-F238E27FC236}">
                <a16:creationId xmlns:a16="http://schemas.microsoft.com/office/drawing/2014/main" id="{B4330D54-0A51-2FF6-65BB-C6BB4B5B5F88}"/>
              </a:ext>
            </a:extLst>
          </p:cNvPr>
          <p:cNvSpPr/>
          <p:nvPr/>
        </p:nvSpPr>
        <p:spPr>
          <a:xfrm>
            <a:off x="5829684" y="1877239"/>
            <a:ext cx="1587137" cy="1587137"/>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 name="Ellipsi 5">
            <a:extLst>
              <a:ext uri="{FF2B5EF4-FFF2-40B4-BE49-F238E27FC236}">
                <a16:creationId xmlns:a16="http://schemas.microsoft.com/office/drawing/2014/main" id="{6D7D95AF-991A-E48A-0F1C-41C670284EF3}"/>
              </a:ext>
            </a:extLst>
          </p:cNvPr>
          <p:cNvSpPr/>
          <p:nvPr/>
        </p:nvSpPr>
        <p:spPr>
          <a:xfrm>
            <a:off x="10154642" y="1699234"/>
            <a:ext cx="1587137" cy="1587137"/>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Vapaamuotoinen: Muoto 8">
            <a:extLst>
              <a:ext uri="{FF2B5EF4-FFF2-40B4-BE49-F238E27FC236}">
                <a16:creationId xmlns:a16="http://schemas.microsoft.com/office/drawing/2014/main" id="{52716127-DD81-E79A-EE58-C1B488905159}"/>
              </a:ext>
            </a:extLst>
          </p:cNvPr>
          <p:cNvSpPr/>
          <p:nvPr/>
        </p:nvSpPr>
        <p:spPr>
          <a:xfrm>
            <a:off x="7371411" y="2616091"/>
            <a:ext cx="2863409" cy="2563001"/>
          </a:xfrm>
          <a:custGeom>
            <a:avLst/>
            <a:gdLst>
              <a:gd name="connsiteX0" fmla="*/ 3926650 w 3926272"/>
              <a:gd name="connsiteY0" fmla="*/ -59 h 3514356"/>
              <a:gd name="connsiteX1" fmla="*/ 3786496 w 3926272"/>
              <a:gd name="connsiteY1" fmla="*/ 2103067 h 3514356"/>
              <a:gd name="connsiteX2" fmla="*/ 3103966 w 3926272"/>
              <a:gd name="connsiteY2" fmla="*/ 2948753 h 3514356"/>
              <a:gd name="connsiteX3" fmla="*/ 3101173 w 3926272"/>
              <a:gd name="connsiteY3" fmla="*/ 2950232 h 3514356"/>
              <a:gd name="connsiteX4" fmla="*/ 2968577 w 3926272"/>
              <a:gd name="connsiteY4" fmla="*/ 3015955 h 3514356"/>
              <a:gd name="connsiteX5" fmla="*/ 1963678 w 3926272"/>
              <a:gd name="connsiteY5" fmla="*/ 3514297 h 3514356"/>
              <a:gd name="connsiteX6" fmla="*/ 895684 w 3926272"/>
              <a:gd name="connsiteY6" fmla="*/ 2985229 h 3514356"/>
              <a:gd name="connsiteX7" fmla="*/ 875967 w 3926272"/>
              <a:gd name="connsiteY7" fmla="*/ 2975535 h 3514356"/>
              <a:gd name="connsiteX8" fmla="*/ 140531 w 3926272"/>
              <a:gd name="connsiteY8" fmla="*/ 2103067 h 3514356"/>
              <a:gd name="connsiteX9" fmla="*/ 377 w 3926272"/>
              <a:gd name="connsiteY9" fmla="*/ -59 h 3514356"/>
              <a:gd name="connsiteX10" fmla="*/ 1963349 w 3926272"/>
              <a:gd name="connsiteY10" fmla="*/ 1248672 h 3514356"/>
              <a:gd name="connsiteX11" fmla="*/ 3926650 w 3926272"/>
              <a:gd name="connsiteY11" fmla="*/ -59 h 351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26272" h="3514356">
                <a:moveTo>
                  <a:pt x="3926650" y="-59"/>
                </a:moveTo>
                <a:lnTo>
                  <a:pt x="3786496" y="2103067"/>
                </a:lnTo>
                <a:cubicBezTo>
                  <a:pt x="3786496" y="2526485"/>
                  <a:pt x="3484665" y="2753228"/>
                  <a:pt x="3103966" y="2948753"/>
                </a:cubicBezTo>
                <a:lnTo>
                  <a:pt x="3101173" y="2950232"/>
                </a:lnTo>
                <a:lnTo>
                  <a:pt x="2968577" y="3015955"/>
                </a:lnTo>
                <a:lnTo>
                  <a:pt x="1963678" y="3514297"/>
                </a:lnTo>
                <a:lnTo>
                  <a:pt x="895684" y="2985229"/>
                </a:lnTo>
                <a:lnTo>
                  <a:pt x="875967" y="2975535"/>
                </a:lnTo>
                <a:cubicBezTo>
                  <a:pt x="470787" y="2773438"/>
                  <a:pt x="140531" y="2545873"/>
                  <a:pt x="140531" y="2103067"/>
                </a:cubicBezTo>
                <a:lnTo>
                  <a:pt x="377" y="-59"/>
                </a:lnTo>
                <a:cubicBezTo>
                  <a:pt x="1845213" y="527201"/>
                  <a:pt x="1956776" y="654374"/>
                  <a:pt x="1963349" y="1248672"/>
                </a:cubicBezTo>
                <a:cubicBezTo>
                  <a:pt x="1969921" y="654374"/>
                  <a:pt x="2081321" y="527201"/>
                  <a:pt x="3926650" y="-59"/>
                </a:cubicBezTo>
                <a:close/>
              </a:path>
            </a:pathLst>
          </a:custGeom>
          <a:solidFill>
            <a:schemeClr val="tx1"/>
          </a:solidFill>
          <a:ln w="16420" cap="flat">
            <a:noFill/>
            <a:prstDash val="solid"/>
            <a:miter/>
          </a:ln>
        </p:spPr>
        <p:txBody>
          <a:bodyPr rtlCol="0" anchor="ctr"/>
          <a:lstStyle/>
          <a:p>
            <a:endParaRPr lang="en-GB"/>
          </a:p>
        </p:txBody>
      </p:sp>
      <p:sp>
        <p:nvSpPr>
          <p:cNvPr id="2" name="Otsikko 1">
            <a:extLst>
              <a:ext uri="{FF2B5EF4-FFF2-40B4-BE49-F238E27FC236}">
                <a16:creationId xmlns:a16="http://schemas.microsoft.com/office/drawing/2014/main" id="{6A595803-C902-AE87-7218-107D94E96986}"/>
              </a:ext>
            </a:extLst>
          </p:cNvPr>
          <p:cNvSpPr>
            <a:spLocks noGrp="1"/>
          </p:cNvSpPr>
          <p:nvPr>
            <p:ph type="title"/>
          </p:nvPr>
        </p:nvSpPr>
        <p:spPr>
          <a:xfrm>
            <a:off x="838200" y="825333"/>
            <a:ext cx="6333309" cy="1339918"/>
          </a:xfrm>
        </p:spPr>
        <p:txBody>
          <a:bodyPr/>
          <a:lstStyle/>
          <a:p>
            <a:r>
              <a:rPr lang="fi-FI" dirty="0"/>
              <a:t>Yleisten kirjastojen kentän organisoituminen</a:t>
            </a:r>
            <a:endParaRPr lang="en-GB" dirty="0"/>
          </a:p>
        </p:txBody>
      </p:sp>
      <p:sp>
        <p:nvSpPr>
          <p:cNvPr id="3" name="Sisällön paikkamerkki 2">
            <a:extLst>
              <a:ext uri="{FF2B5EF4-FFF2-40B4-BE49-F238E27FC236}">
                <a16:creationId xmlns:a16="http://schemas.microsoft.com/office/drawing/2014/main" id="{0A03E7CE-61D2-77A5-5E82-E699EF407533}"/>
              </a:ext>
            </a:extLst>
          </p:cNvPr>
          <p:cNvSpPr>
            <a:spLocks noGrp="1"/>
          </p:cNvSpPr>
          <p:nvPr>
            <p:ph sz="half" idx="1"/>
          </p:nvPr>
        </p:nvSpPr>
        <p:spPr>
          <a:xfrm>
            <a:off x="854350" y="2453117"/>
            <a:ext cx="4752607" cy="3699981"/>
          </a:xfrm>
        </p:spPr>
        <p:txBody>
          <a:bodyPr>
            <a:noAutofit/>
          </a:bodyPr>
          <a:lstStyle/>
          <a:p>
            <a:pPr marL="0" indent="0">
              <a:spcBef>
                <a:spcPts val="1200"/>
              </a:spcBef>
              <a:buNone/>
            </a:pPr>
            <a:r>
              <a:rPr lang="fi-FI" sz="1200" b="1" dirty="0"/>
              <a:t>OKM</a:t>
            </a:r>
            <a:r>
              <a:rPr lang="fi-FI" sz="1200" dirty="0"/>
              <a:t> = Opetus- ja kulttuuriministeriö</a:t>
            </a:r>
          </a:p>
          <a:p>
            <a:pPr marL="0" indent="0">
              <a:spcBef>
                <a:spcPts val="1200"/>
              </a:spcBef>
              <a:buNone/>
            </a:pPr>
            <a:r>
              <a:rPr lang="fi-FI" sz="1200" b="1" dirty="0"/>
              <a:t>AVI</a:t>
            </a:r>
            <a:r>
              <a:rPr lang="fi-FI" sz="1200" dirty="0"/>
              <a:t> = Aluehallintovirasto</a:t>
            </a:r>
          </a:p>
          <a:p>
            <a:pPr marL="0" indent="0">
              <a:spcBef>
                <a:spcPts val="1200"/>
              </a:spcBef>
              <a:buNone/>
            </a:pPr>
            <a:r>
              <a:rPr lang="fi-FI" sz="1200" b="1" dirty="0"/>
              <a:t>AKE</a:t>
            </a:r>
            <a:r>
              <a:rPr lang="fi-FI" sz="1200" dirty="0"/>
              <a:t> = Alueellinen kehittämistehtävä (lakisääteinen tehtävä, josta vastaa Varsinais-Suomen ja Satakunnan alueella Turun kaupunginkirjasto) </a:t>
            </a:r>
          </a:p>
          <a:p>
            <a:pPr marL="0" indent="0">
              <a:spcBef>
                <a:spcPts val="1200"/>
              </a:spcBef>
              <a:buNone/>
            </a:pPr>
            <a:r>
              <a:rPr lang="fi-FI" sz="1200" b="1" dirty="0"/>
              <a:t>VAKE</a:t>
            </a:r>
            <a:r>
              <a:rPr lang="fi-FI" sz="1200" dirty="0"/>
              <a:t> = Valtakunnallinen kehittämistehtävä (lakisääteinen tehtävä, josta vastaa Helsingin kaupunginkirjasto)</a:t>
            </a:r>
          </a:p>
          <a:p>
            <a:pPr marL="0" indent="0">
              <a:spcBef>
                <a:spcPts val="1200"/>
              </a:spcBef>
              <a:buNone/>
            </a:pPr>
            <a:r>
              <a:rPr lang="fi-FI" sz="1200" b="1" dirty="0"/>
              <a:t>ERTE</a:t>
            </a:r>
            <a:r>
              <a:rPr lang="fi-FI" sz="1200" dirty="0"/>
              <a:t> = Valtakunnallinen erityistehtävä (lakisääteinen tehtävä, josta vasta Seinäjoen kaupunginkirjasto; lasten ja nuorten lukemisen ja lukutaidon edistäminen)</a:t>
            </a:r>
          </a:p>
          <a:p>
            <a:pPr marL="0" indent="0">
              <a:spcBef>
                <a:spcPts val="1200"/>
              </a:spcBef>
              <a:buNone/>
            </a:pPr>
            <a:r>
              <a:rPr lang="fi-FI" sz="1200" b="1" dirty="0"/>
              <a:t>YKN</a:t>
            </a:r>
            <a:r>
              <a:rPr lang="fi-FI" sz="1200" dirty="0"/>
              <a:t> = Yleisten kirjastojen neuvosto (yhteistyöelin, joka mm. muodostaa kirjastojen yhteisiä kannanottoja)</a:t>
            </a:r>
          </a:p>
          <a:p>
            <a:pPr marL="0" indent="0">
              <a:spcBef>
                <a:spcPts val="1200"/>
              </a:spcBef>
              <a:buNone/>
            </a:pPr>
            <a:r>
              <a:rPr lang="fi-FI" sz="1200" b="1" dirty="0"/>
              <a:t>YKK</a:t>
            </a:r>
            <a:r>
              <a:rPr lang="fi-FI" sz="1200" dirty="0"/>
              <a:t> = Yleisten kirjastojen konsortio (yhteistyöelin, joka mm. kilpailuttaa e-aineistoja)</a:t>
            </a:r>
          </a:p>
          <a:p>
            <a:pPr marL="0" indent="0">
              <a:spcBef>
                <a:spcPts val="1200"/>
              </a:spcBef>
              <a:buNone/>
            </a:pPr>
            <a:r>
              <a:rPr lang="fi-FI" sz="1200" b="1" dirty="0"/>
              <a:t>Kirjastokimppa</a:t>
            </a:r>
            <a:r>
              <a:rPr lang="fi-FI" sz="1200" dirty="0"/>
              <a:t> = Kirjastojen alueellinen yhteenliittymä, jolla mm. yhteinen kirjastojärjestelmä ja asiakasrekisteri</a:t>
            </a:r>
          </a:p>
          <a:p>
            <a:pPr marL="0" indent="0">
              <a:buNone/>
            </a:pPr>
            <a:endParaRPr lang="en-GB" sz="1200" dirty="0"/>
          </a:p>
        </p:txBody>
      </p:sp>
      <p:sp>
        <p:nvSpPr>
          <p:cNvPr id="8" name="Tekstiruutu 7">
            <a:extLst>
              <a:ext uri="{FF2B5EF4-FFF2-40B4-BE49-F238E27FC236}">
                <a16:creationId xmlns:a16="http://schemas.microsoft.com/office/drawing/2014/main" id="{3E1CD990-1D4A-E1E8-3121-9ED07F200955}"/>
              </a:ext>
            </a:extLst>
          </p:cNvPr>
          <p:cNvSpPr txBox="1"/>
          <p:nvPr/>
        </p:nvSpPr>
        <p:spPr>
          <a:xfrm>
            <a:off x="8026104" y="3568110"/>
            <a:ext cx="1554024" cy="923330"/>
          </a:xfrm>
          <a:prstGeom prst="rect">
            <a:avLst/>
          </a:prstGeom>
          <a:noFill/>
        </p:spPr>
        <p:txBody>
          <a:bodyPr wrap="square">
            <a:spAutoFit/>
          </a:bodyPr>
          <a:lstStyle/>
          <a:p>
            <a:pPr lvl="0" algn="ctr"/>
            <a:r>
              <a:rPr lang="fi-FI" sz="1800" b="1" dirty="0">
                <a:solidFill>
                  <a:schemeClr val="bg1"/>
                </a:solidFill>
              </a:rPr>
              <a:t>Yksittäisen kunnan kirjasto</a:t>
            </a:r>
          </a:p>
        </p:txBody>
      </p:sp>
      <p:sp>
        <p:nvSpPr>
          <p:cNvPr id="11" name="Tekstiruutu 10">
            <a:extLst>
              <a:ext uri="{FF2B5EF4-FFF2-40B4-BE49-F238E27FC236}">
                <a16:creationId xmlns:a16="http://schemas.microsoft.com/office/drawing/2014/main" id="{8B0EE1CA-F5EB-AC60-4635-BA1D48A071C3}"/>
              </a:ext>
            </a:extLst>
          </p:cNvPr>
          <p:cNvSpPr txBox="1"/>
          <p:nvPr/>
        </p:nvSpPr>
        <p:spPr>
          <a:xfrm>
            <a:off x="10154641" y="2064636"/>
            <a:ext cx="1587137" cy="954107"/>
          </a:xfrm>
          <a:prstGeom prst="rect">
            <a:avLst/>
          </a:prstGeom>
          <a:noFill/>
        </p:spPr>
        <p:txBody>
          <a:bodyPr wrap="square">
            <a:spAutoFit/>
          </a:bodyPr>
          <a:lstStyle/>
          <a:p>
            <a:pPr lvl="0" algn="ctr"/>
            <a:r>
              <a:rPr lang="fi-FI" sz="1400" b="1" dirty="0">
                <a:solidFill>
                  <a:schemeClr val="bg1"/>
                </a:solidFill>
              </a:rPr>
              <a:t>Kirjastokimppa: Yhteistyö ja yhteiset linjaukset</a:t>
            </a:r>
          </a:p>
        </p:txBody>
      </p:sp>
      <p:sp>
        <p:nvSpPr>
          <p:cNvPr id="15" name="Tekstiruutu 14">
            <a:extLst>
              <a:ext uri="{FF2B5EF4-FFF2-40B4-BE49-F238E27FC236}">
                <a16:creationId xmlns:a16="http://schemas.microsoft.com/office/drawing/2014/main" id="{3A5F5748-A58B-45C3-46E1-D4A3E663E38D}"/>
              </a:ext>
            </a:extLst>
          </p:cNvPr>
          <p:cNvSpPr txBox="1"/>
          <p:nvPr/>
        </p:nvSpPr>
        <p:spPr>
          <a:xfrm>
            <a:off x="9913016" y="4262864"/>
            <a:ext cx="1526329" cy="954107"/>
          </a:xfrm>
          <a:prstGeom prst="rect">
            <a:avLst/>
          </a:prstGeom>
          <a:noFill/>
        </p:spPr>
        <p:txBody>
          <a:bodyPr wrap="square">
            <a:spAutoFit/>
          </a:bodyPr>
          <a:lstStyle/>
          <a:p>
            <a:pPr lvl="0" algn="ctr"/>
            <a:r>
              <a:rPr lang="fi-FI" sz="1400" b="1" dirty="0">
                <a:solidFill>
                  <a:schemeClr val="bg1"/>
                </a:solidFill>
              </a:rPr>
              <a:t>YKN ja YKK: Yhteistyö ja strateginen linjaus</a:t>
            </a:r>
          </a:p>
        </p:txBody>
      </p:sp>
      <p:sp>
        <p:nvSpPr>
          <p:cNvPr id="17" name="Tekstiruutu 16">
            <a:extLst>
              <a:ext uri="{FF2B5EF4-FFF2-40B4-BE49-F238E27FC236}">
                <a16:creationId xmlns:a16="http://schemas.microsoft.com/office/drawing/2014/main" id="{014201AA-877D-74DD-5389-EF3C736D93CA}"/>
              </a:ext>
            </a:extLst>
          </p:cNvPr>
          <p:cNvSpPr txBox="1"/>
          <p:nvPr/>
        </p:nvSpPr>
        <p:spPr>
          <a:xfrm>
            <a:off x="6556156" y="4647323"/>
            <a:ext cx="1550126" cy="954107"/>
          </a:xfrm>
          <a:prstGeom prst="rect">
            <a:avLst/>
          </a:prstGeom>
          <a:noFill/>
        </p:spPr>
        <p:txBody>
          <a:bodyPr wrap="square">
            <a:spAutoFit/>
          </a:bodyPr>
          <a:lstStyle/>
          <a:p>
            <a:pPr lvl="0" algn="ctr"/>
            <a:r>
              <a:rPr lang="fi-FI" sz="1400" b="1" dirty="0">
                <a:solidFill>
                  <a:schemeClr val="bg1"/>
                </a:solidFill>
              </a:rPr>
              <a:t>AKE, VAKE ja ERTE: Koulutus, kehittäminen ja yhteistyö</a:t>
            </a:r>
          </a:p>
        </p:txBody>
      </p:sp>
      <p:sp>
        <p:nvSpPr>
          <p:cNvPr id="19" name="Tekstiruutu 18">
            <a:extLst>
              <a:ext uri="{FF2B5EF4-FFF2-40B4-BE49-F238E27FC236}">
                <a16:creationId xmlns:a16="http://schemas.microsoft.com/office/drawing/2014/main" id="{8F3DE923-3D23-A2EA-87C1-27678FD0B96E}"/>
              </a:ext>
            </a:extLst>
          </p:cNvPr>
          <p:cNvSpPr txBox="1"/>
          <p:nvPr/>
        </p:nvSpPr>
        <p:spPr>
          <a:xfrm>
            <a:off x="5864452" y="2131930"/>
            <a:ext cx="1492633" cy="1169551"/>
          </a:xfrm>
          <a:prstGeom prst="rect">
            <a:avLst/>
          </a:prstGeom>
          <a:noFill/>
        </p:spPr>
        <p:txBody>
          <a:bodyPr wrap="square">
            <a:spAutoFit/>
          </a:bodyPr>
          <a:lstStyle/>
          <a:p>
            <a:pPr lvl="0" algn="ctr"/>
            <a:r>
              <a:rPr lang="fi-FI" sz="1400" b="1" dirty="0">
                <a:solidFill>
                  <a:schemeClr val="bg1"/>
                </a:solidFill>
              </a:rPr>
              <a:t>Kuntapäättäjät ja kunnan viranhaltijat: ohjaus ja rahoitus</a:t>
            </a:r>
          </a:p>
        </p:txBody>
      </p:sp>
    </p:spTree>
    <p:extLst>
      <p:ext uri="{BB962C8B-B14F-4D97-AF65-F5344CB8AC3E}">
        <p14:creationId xmlns:p14="http://schemas.microsoft.com/office/powerpoint/2010/main" val="189776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1C5E2D-7A35-75C8-0E61-F3144C4C5773}"/>
              </a:ext>
            </a:extLst>
          </p:cNvPr>
          <p:cNvSpPr>
            <a:spLocks noGrp="1"/>
          </p:cNvSpPr>
          <p:nvPr>
            <p:ph type="title"/>
          </p:nvPr>
        </p:nvSpPr>
        <p:spPr/>
        <p:txBody>
          <a:bodyPr>
            <a:normAutofit fontScale="90000"/>
          </a:bodyPr>
          <a:lstStyle/>
          <a:p>
            <a:r>
              <a:rPr lang="fi-FI" dirty="0"/>
              <a:t>Onneksi on kirjasto! - Yleisten kirjastojen suunta 2021-2029</a:t>
            </a:r>
            <a:endParaRPr lang="en-GB" dirty="0"/>
          </a:p>
        </p:txBody>
      </p:sp>
      <p:sp>
        <p:nvSpPr>
          <p:cNvPr id="3" name="Sisällön paikkamerkki 2">
            <a:extLst>
              <a:ext uri="{FF2B5EF4-FFF2-40B4-BE49-F238E27FC236}">
                <a16:creationId xmlns:a16="http://schemas.microsoft.com/office/drawing/2014/main" id="{BEC3B259-5F5F-FFCA-C117-219E87CC656A}"/>
              </a:ext>
            </a:extLst>
          </p:cNvPr>
          <p:cNvSpPr>
            <a:spLocks noGrp="1"/>
          </p:cNvSpPr>
          <p:nvPr>
            <p:ph sz="half" idx="1"/>
          </p:nvPr>
        </p:nvSpPr>
        <p:spPr/>
        <p:txBody>
          <a:bodyPr>
            <a:normAutofit lnSpcReduction="10000"/>
          </a:bodyPr>
          <a:lstStyle/>
          <a:p>
            <a:r>
              <a:rPr lang="en-US" sz="2000" dirty="0"/>
              <a:t>Y</a:t>
            </a:r>
            <a:r>
              <a:rPr lang="fi-FI" sz="2000" dirty="0"/>
              <a:t>leisten kirjastojen neuvosto YKN on kirjastojen yhteistyötä koordinoiva ja yhteisiä kannanottoja muodostava elin</a:t>
            </a:r>
          </a:p>
          <a:p>
            <a:r>
              <a:rPr lang="fi-FI" sz="2000" dirty="0"/>
              <a:t>Suunta-asiakirjassa on määritelty arvot, kuvattu toimintaympäristön muutos, esitetty toimenpiteet, joilla vahvistetaan kirjaston toimintaa </a:t>
            </a:r>
          </a:p>
          <a:p>
            <a:r>
              <a:rPr lang="fi-FI" sz="2000" dirty="0"/>
              <a:t>Kirjasto on hyvinvointipalvelu, jonka tavoittaa kaikissa elämäntilanteissa</a:t>
            </a:r>
            <a:endParaRPr lang="en-US" sz="2000" dirty="0"/>
          </a:p>
          <a:p>
            <a:endParaRPr lang="en-GB" dirty="0"/>
          </a:p>
          <a:p>
            <a:endParaRPr lang="en-GB" dirty="0"/>
          </a:p>
        </p:txBody>
      </p:sp>
      <p:sp>
        <p:nvSpPr>
          <p:cNvPr id="14" name="Kuvan paikkamerkki 13">
            <a:extLst>
              <a:ext uri="{FF2B5EF4-FFF2-40B4-BE49-F238E27FC236}">
                <a16:creationId xmlns:a16="http://schemas.microsoft.com/office/drawing/2014/main" id="{18FDB034-0BFD-173E-9426-9C91A44DA258}"/>
              </a:ext>
            </a:extLst>
          </p:cNvPr>
          <p:cNvSpPr>
            <a:spLocks noGrp="1"/>
          </p:cNvSpPr>
          <p:nvPr>
            <p:ph type="pic" sz="quarter" idx="13"/>
          </p:nvPr>
        </p:nvSpPr>
        <p:spPr/>
      </p:sp>
    </p:spTree>
    <p:extLst>
      <p:ext uri="{BB962C8B-B14F-4D97-AF65-F5344CB8AC3E}">
        <p14:creationId xmlns:p14="http://schemas.microsoft.com/office/powerpoint/2010/main" val="336085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Kuvan paikkamerkki 5">
            <a:extLst>
              <a:ext uri="{FF2B5EF4-FFF2-40B4-BE49-F238E27FC236}">
                <a16:creationId xmlns:a16="http://schemas.microsoft.com/office/drawing/2014/main" id="{FFC03B1C-AE83-1F46-A9AB-3B30065CD857}"/>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0293" t="2796" b="20975"/>
          <a:stretch/>
        </p:blipFill>
        <p:spPr>
          <a:xfrm>
            <a:off x="4474029" y="262457"/>
            <a:ext cx="7441014" cy="5559828"/>
          </a:xfrm>
          <a:noFill/>
        </p:spPr>
      </p:pic>
      <p:sp>
        <p:nvSpPr>
          <p:cNvPr id="3" name="Otsikko 2">
            <a:extLst>
              <a:ext uri="{FF2B5EF4-FFF2-40B4-BE49-F238E27FC236}">
                <a16:creationId xmlns:a16="http://schemas.microsoft.com/office/drawing/2014/main" id="{8513FE11-AA58-44BE-04B9-CAFAC4DBB829}"/>
              </a:ext>
            </a:extLst>
          </p:cNvPr>
          <p:cNvSpPr>
            <a:spLocks noGrp="1"/>
          </p:cNvSpPr>
          <p:nvPr>
            <p:ph type="title"/>
          </p:nvPr>
        </p:nvSpPr>
        <p:spPr>
          <a:xfrm>
            <a:off x="838200" y="839687"/>
            <a:ext cx="4186238" cy="2319149"/>
          </a:xfrm>
        </p:spPr>
        <p:txBody>
          <a:bodyPr/>
          <a:lstStyle/>
          <a:p>
            <a:r>
              <a:rPr lang="fi-FI" dirty="0">
                <a:solidFill>
                  <a:schemeClr val="tx1"/>
                </a:solidFill>
              </a:rPr>
              <a:t>Yleisten kirjastojen arvot</a:t>
            </a:r>
            <a:endParaRPr lang="en-GB" dirty="0">
              <a:solidFill>
                <a:schemeClr val="tx1"/>
              </a:solidFill>
            </a:endParaRPr>
          </a:p>
        </p:txBody>
      </p:sp>
      <p:sp>
        <p:nvSpPr>
          <p:cNvPr id="4" name="Tekstin paikkamerkki 3">
            <a:extLst>
              <a:ext uri="{FF2B5EF4-FFF2-40B4-BE49-F238E27FC236}">
                <a16:creationId xmlns:a16="http://schemas.microsoft.com/office/drawing/2014/main" id="{D62B74B2-B4C7-B76A-AA8C-0C714383875F}"/>
              </a:ext>
            </a:extLst>
          </p:cNvPr>
          <p:cNvSpPr>
            <a:spLocks noGrp="1"/>
          </p:cNvSpPr>
          <p:nvPr>
            <p:ph type="body" sz="quarter" idx="14"/>
          </p:nvPr>
        </p:nvSpPr>
        <p:spPr/>
        <p:txBody>
          <a:bodyPr/>
          <a:lstStyle/>
          <a:p>
            <a:r>
              <a:rPr lang="fi-FI" dirty="0">
                <a:solidFill>
                  <a:schemeClr val="tx1"/>
                </a:solidFill>
              </a:rPr>
              <a:t>Yhdenvertaisuus</a:t>
            </a:r>
          </a:p>
          <a:p>
            <a:r>
              <a:rPr lang="fi-FI" dirty="0">
                <a:solidFill>
                  <a:schemeClr val="tx1"/>
                </a:solidFill>
              </a:rPr>
              <a:t>Vastuullisuus</a:t>
            </a:r>
          </a:p>
          <a:p>
            <a:r>
              <a:rPr lang="fi-FI" dirty="0">
                <a:solidFill>
                  <a:schemeClr val="tx1"/>
                </a:solidFill>
              </a:rPr>
              <a:t>Yhteisöllisyys</a:t>
            </a:r>
          </a:p>
          <a:p>
            <a:r>
              <a:rPr lang="fi-FI" dirty="0">
                <a:solidFill>
                  <a:schemeClr val="tx1"/>
                </a:solidFill>
              </a:rPr>
              <a:t>Rohkeus</a:t>
            </a:r>
          </a:p>
          <a:p>
            <a:r>
              <a:rPr lang="fi-FI" dirty="0">
                <a:solidFill>
                  <a:schemeClr val="tx1"/>
                </a:solidFill>
              </a:rPr>
              <a:t>Sanavapaus</a:t>
            </a:r>
            <a:endParaRPr lang="en-GB" dirty="0">
              <a:solidFill>
                <a:schemeClr val="tx1"/>
              </a:solidFill>
            </a:endParaRPr>
          </a:p>
        </p:txBody>
      </p:sp>
      <p:sp>
        <p:nvSpPr>
          <p:cNvPr id="2" name="Ellipsi 1">
            <a:extLst>
              <a:ext uri="{FF2B5EF4-FFF2-40B4-BE49-F238E27FC236}">
                <a16:creationId xmlns:a16="http://schemas.microsoft.com/office/drawing/2014/main" id="{082C0AD2-1B7C-5216-719C-8A67B770C4B1}"/>
              </a:ext>
            </a:extLst>
          </p:cNvPr>
          <p:cNvSpPr/>
          <p:nvPr/>
        </p:nvSpPr>
        <p:spPr>
          <a:xfrm>
            <a:off x="9665315" y="3306612"/>
            <a:ext cx="1976266" cy="1976266"/>
          </a:xfrm>
          <a:prstGeom prst="ellipse">
            <a:avLst/>
          </a:prstGeom>
          <a:solidFill>
            <a:schemeClr val="tx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 name="Tekstiruutu 4">
            <a:extLst>
              <a:ext uri="{FF2B5EF4-FFF2-40B4-BE49-F238E27FC236}">
                <a16:creationId xmlns:a16="http://schemas.microsoft.com/office/drawing/2014/main" id="{20214165-DB28-0799-28C9-479D2410C2E3}"/>
              </a:ext>
            </a:extLst>
          </p:cNvPr>
          <p:cNvSpPr txBox="1"/>
          <p:nvPr/>
        </p:nvSpPr>
        <p:spPr>
          <a:xfrm>
            <a:off x="9932127" y="3617097"/>
            <a:ext cx="1450108" cy="1246495"/>
          </a:xfrm>
          <a:prstGeom prst="rect">
            <a:avLst/>
          </a:prstGeom>
          <a:noFill/>
        </p:spPr>
        <p:txBody>
          <a:bodyPr wrap="square">
            <a:spAutoFit/>
          </a:bodyPr>
          <a:lstStyle/>
          <a:p>
            <a:pPr algn="ctr"/>
            <a:r>
              <a:rPr lang="fi-FI" sz="1500" b="1" dirty="0">
                <a:solidFill>
                  <a:schemeClr val="bg1"/>
                </a:solidFill>
              </a:rPr>
              <a:t>Kirjasto tarjoaa asiakkaalle monipuolisia palveluja</a:t>
            </a:r>
          </a:p>
        </p:txBody>
      </p:sp>
    </p:spTree>
    <p:extLst>
      <p:ext uri="{BB962C8B-B14F-4D97-AF65-F5344CB8AC3E}">
        <p14:creationId xmlns:p14="http://schemas.microsoft.com/office/powerpoint/2010/main" val="42753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876B44-44AD-0B8C-ECE8-CAB129ED0FF4}"/>
              </a:ext>
            </a:extLst>
          </p:cNvPr>
          <p:cNvSpPr>
            <a:spLocks noGrp="1"/>
          </p:cNvSpPr>
          <p:nvPr>
            <p:ph type="title"/>
          </p:nvPr>
        </p:nvSpPr>
        <p:spPr/>
        <p:txBody>
          <a:bodyPr/>
          <a:lstStyle/>
          <a:p>
            <a:r>
              <a:rPr lang="fi-FI" dirty="0">
                <a:solidFill>
                  <a:schemeClr val="bg1"/>
                </a:solidFill>
              </a:rPr>
              <a:t>Toiminta-ympäristö on muutoksessa</a:t>
            </a:r>
            <a:endParaRPr lang="en-GB" dirty="0">
              <a:solidFill>
                <a:schemeClr val="bg1"/>
              </a:solidFill>
            </a:endParaRPr>
          </a:p>
        </p:txBody>
      </p:sp>
      <p:sp>
        <p:nvSpPr>
          <p:cNvPr id="3" name="Tekstin paikkamerkki 2">
            <a:extLst>
              <a:ext uri="{FF2B5EF4-FFF2-40B4-BE49-F238E27FC236}">
                <a16:creationId xmlns:a16="http://schemas.microsoft.com/office/drawing/2014/main" id="{3D1379ED-40B3-7989-4262-ABA8B5E9957A}"/>
              </a:ext>
            </a:extLst>
          </p:cNvPr>
          <p:cNvSpPr>
            <a:spLocks noGrp="1"/>
          </p:cNvSpPr>
          <p:nvPr>
            <p:ph type="body" sz="quarter" idx="14"/>
          </p:nvPr>
        </p:nvSpPr>
        <p:spPr/>
        <p:txBody>
          <a:bodyPr>
            <a:normAutofit/>
          </a:bodyPr>
          <a:lstStyle/>
          <a:p>
            <a:r>
              <a:rPr lang="fi-FI" sz="2000" dirty="0">
                <a:solidFill>
                  <a:schemeClr val="bg1"/>
                </a:solidFill>
                <a:latin typeface="Corbel" panose="020B0503020204020204" pitchFamily="34" charset="0"/>
                <a:ea typeface="Calibri" panose="020F0502020204030204" pitchFamily="34" charset="0"/>
                <a:cs typeface="Calibri" panose="020F0502020204030204" pitchFamily="34" charset="0"/>
              </a:rPr>
              <a:t>Kirjasto vastaa ympäristössä esiintyviin ilmiöihin kehittämällä toimintaansa ja henkilökunnan osaamista.</a:t>
            </a:r>
          </a:p>
          <a:p>
            <a:endParaRPr lang="en-GB" dirty="0">
              <a:solidFill>
                <a:schemeClr val="bg1"/>
              </a:solidFill>
              <a:latin typeface="Corbel" panose="020B0503020204020204" pitchFamily="34" charset="0"/>
            </a:endParaRPr>
          </a:p>
        </p:txBody>
      </p:sp>
      <p:pic>
        <p:nvPicPr>
          <p:cNvPr id="6" name="Kuvan paikkamerkki 5">
            <a:extLst>
              <a:ext uri="{FF2B5EF4-FFF2-40B4-BE49-F238E27FC236}">
                <a16:creationId xmlns:a16="http://schemas.microsoft.com/office/drawing/2014/main" id="{CEEBD712-0413-F97E-21E5-6D9E964DE181}"/>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2458" r="2458"/>
          <a:stretch>
            <a:fillRect/>
          </a:stretch>
        </p:blipFill>
        <p:spPr/>
      </p:pic>
    </p:spTree>
    <p:extLst>
      <p:ext uri="{BB962C8B-B14F-4D97-AF65-F5344CB8AC3E}">
        <p14:creationId xmlns:p14="http://schemas.microsoft.com/office/powerpoint/2010/main" val="23353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Kuva 19" descr="Opastustilanne, jossa autetaan ikäihmistä älylaitteiden käytössä. Kirjastoissa viihtyviä nuoria asiakkaita, jotka sormeilevat älypuhelimia. Kirjaston keskustelutilaisuuteen osallistuvia eri kielisiä asiakkaita. Asiakas käyttää itsenäisesti kirjaston digipalveluja. Kirjaston tilassa oleva Lupa oleilla -kyltti ja löhöilyyn tarkoitettu tila. Taustakuvana käsin tehtyä suunnitteluasiakirjan pohjaa.">
            <a:extLst>
              <a:ext uri="{FF2B5EF4-FFF2-40B4-BE49-F238E27FC236}">
                <a16:creationId xmlns:a16="http://schemas.microsoft.com/office/drawing/2014/main" id="{3F56CC8B-A8B3-419E-9A6E-70139C4D53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0"/>
            <a:ext cx="6248400" cy="6858000"/>
          </a:xfrm>
          <a:prstGeom prst="rect">
            <a:avLst/>
          </a:prstGeom>
        </p:spPr>
      </p:pic>
      <p:sp>
        <p:nvSpPr>
          <p:cNvPr id="2" name="Otsikko 1">
            <a:extLst>
              <a:ext uri="{FF2B5EF4-FFF2-40B4-BE49-F238E27FC236}">
                <a16:creationId xmlns:a16="http://schemas.microsoft.com/office/drawing/2014/main" id="{8E551820-6706-4EC5-8341-695A3ACF3A9E}"/>
              </a:ext>
            </a:extLst>
          </p:cNvPr>
          <p:cNvSpPr>
            <a:spLocks noGrp="1"/>
          </p:cNvSpPr>
          <p:nvPr>
            <p:ph type="title"/>
          </p:nvPr>
        </p:nvSpPr>
        <p:spPr>
          <a:xfrm>
            <a:off x="609600" y="152400"/>
            <a:ext cx="6453717" cy="2604525"/>
          </a:xfrm>
        </p:spPr>
        <p:txBody>
          <a:bodyPr>
            <a:normAutofit/>
          </a:bodyPr>
          <a:lstStyle/>
          <a:p>
            <a:pPr>
              <a:defRPr/>
            </a:pPr>
            <a:r>
              <a:rPr lang="fi-FI" dirty="0"/>
              <a:t>Varaudumme </a:t>
            </a:r>
            <a:br>
              <a:rPr lang="fi-FI" dirty="0"/>
            </a:br>
            <a:r>
              <a:rPr lang="fi-FI" dirty="0"/>
              <a:t>kirjastoammatilliseen muutokseen</a:t>
            </a:r>
          </a:p>
        </p:txBody>
      </p:sp>
      <p:sp>
        <p:nvSpPr>
          <p:cNvPr id="15363" name="Sisällön paikkamerkki 2">
            <a:extLst>
              <a:ext uri="{FF2B5EF4-FFF2-40B4-BE49-F238E27FC236}">
                <a16:creationId xmlns:a16="http://schemas.microsoft.com/office/drawing/2014/main" id="{761B8E2C-2A51-4647-9B8A-F804EC30E6ED}"/>
              </a:ext>
            </a:extLst>
          </p:cNvPr>
          <p:cNvSpPr>
            <a:spLocks noGrp="1"/>
          </p:cNvSpPr>
          <p:nvPr>
            <p:ph idx="1"/>
          </p:nvPr>
        </p:nvSpPr>
        <p:spPr>
          <a:xfrm>
            <a:off x="609601" y="2970709"/>
            <a:ext cx="4276436" cy="3508409"/>
          </a:xfrm>
        </p:spPr>
        <p:txBody>
          <a:bodyPr>
            <a:normAutofit/>
          </a:bodyPr>
          <a:lstStyle/>
          <a:p>
            <a:pPr marL="380990" indent="-380990">
              <a:lnSpc>
                <a:spcPct val="107000"/>
              </a:lnSpc>
              <a:spcAft>
                <a:spcPts val="1067"/>
              </a:spcAft>
            </a:pPr>
            <a:r>
              <a:rPr lang="fi-FI" dirty="0">
                <a:latin typeface="Corbel" panose="020B0503020204020204" pitchFamily="34" charset="0"/>
                <a:ea typeface="Calibri" panose="020F0502020204030204" pitchFamily="34" charset="0"/>
                <a:cs typeface="Times New Roman" panose="02020603050405020304" pitchFamily="18" charset="0"/>
              </a:rPr>
              <a:t>Palvelut digitalisoituvat </a:t>
            </a:r>
          </a:p>
          <a:p>
            <a:pPr marL="380990" indent="-380990">
              <a:lnSpc>
                <a:spcPct val="107000"/>
              </a:lnSpc>
              <a:spcAft>
                <a:spcPts val="1067"/>
              </a:spcAft>
            </a:pPr>
            <a:r>
              <a:rPr lang="fi-FI" dirty="0">
                <a:latin typeface="Corbel" panose="020B0503020204020204" pitchFamily="34" charset="0"/>
                <a:ea typeface="Calibri" panose="020F0502020204030204" pitchFamily="34" charset="0"/>
                <a:cs typeface="Times New Roman" panose="02020603050405020304" pitchFamily="18" charset="0"/>
              </a:rPr>
              <a:t>Kirjastotyö verkostoituu </a:t>
            </a:r>
          </a:p>
          <a:p>
            <a:pPr marL="380990" indent="-380990">
              <a:lnSpc>
                <a:spcPct val="107000"/>
              </a:lnSpc>
              <a:spcAft>
                <a:spcPts val="1067"/>
              </a:spcAft>
            </a:pPr>
            <a:r>
              <a:rPr lang="fi-FI" dirty="0">
                <a:latin typeface="Corbel" panose="020B0503020204020204" pitchFamily="34" charset="0"/>
                <a:ea typeface="Calibri" panose="020F0502020204030204" pitchFamily="34" charset="0"/>
                <a:cs typeface="Times New Roman" panose="02020603050405020304" pitchFamily="18" charset="0"/>
              </a:rPr>
              <a:t>Pedagogista osaamista tarvitaan </a:t>
            </a:r>
          </a:p>
          <a:p>
            <a:pPr marL="380990" indent="-380990">
              <a:lnSpc>
                <a:spcPct val="107000"/>
              </a:lnSpc>
              <a:spcAft>
                <a:spcPts val="1067"/>
              </a:spcAft>
            </a:pPr>
            <a:r>
              <a:rPr lang="fi-FI" dirty="0">
                <a:latin typeface="Corbel" panose="020B0503020204020204" pitchFamily="34" charset="0"/>
                <a:ea typeface="Calibri" panose="020F0502020204030204" pitchFamily="34" charset="0"/>
                <a:cs typeface="Times New Roman" panose="02020603050405020304" pitchFamily="18" charset="0"/>
              </a:rPr>
              <a:t>Kirjastoammattien sisällöt muuttuvat </a:t>
            </a:r>
            <a:endParaRPr lang="fi-FI" b="1" dirty="0">
              <a:latin typeface="Corbel" panose="020B0503020204020204" pitchFamily="34" charset="0"/>
              <a:ea typeface="Calibri" panose="020F0502020204030204" pitchFamily="34" charset="0"/>
              <a:cs typeface="Calibri" panose="020F0502020204030204" pitchFamily="34" charset="0"/>
            </a:endParaRPr>
          </a:p>
        </p:txBody>
      </p:sp>
      <p:sp>
        <p:nvSpPr>
          <p:cNvPr id="3" name="Suorakulmio 2">
            <a:extLst>
              <a:ext uri="{FF2B5EF4-FFF2-40B4-BE49-F238E27FC236}">
                <a16:creationId xmlns:a16="http://schemas.microsoft.com/office/drawing/2014/main" id="{4C8E2109-7D6C-5C7A-AD14-C177DF864B52}"/>
              </a:ext>
            </a:extLst>
          </p:cNvPr>
          <p:cNvSpPr/>
          <p:nvPr/>
        </p:nvSpPr>
        <p:spPr>
          <a:xfrm>
            <a:off x="4886037" y="4403632"/>
            <a:ext cx="3879273" cy="19879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kstiruutu 3">
            <a:extLst>
              <a:ext uri="{FF2B5EF4-FFF2-40B4-BE49-F238E27FC236}">
                <a16:creationId xmlns:a16="http://schemas.microsoft.com/office/drawing/2014/main" id="{A64FDE45-AD81-3790-2A69-14010D6C2C70}"/>
              </a:ext>
            </a:extLst>
          </p:cNvPr>
          <p:cNvSpPr txBox="1"/>
          <p:nvPr/>
        </p:nvSpPr>
        <p:spPr>
          <a:xfrm>
            <a:off x="5073072" y="4599093"/>
            <a:ext cx="3482109" cy="1661417"/>
          </a:xfrm>
          <a:prstGeom prst="rect">
            <a:avLst/>
          </a:prstGeom>
          <a:noFill/>
        </p:spPr>
        <p:txBody>
          <a:bodyPr wrap="square">
            <a:spAutoFit/>
          </a:bodyPr>
          <a:lstStyle/>
          <a:p>
            <a:pPr>
              <a:lnSpc>
                <a:spcPct val="107000"/>
              </a:lnSpc>
              <a:spcAft>
                <a:spcPts val="1067"/>
              </a:spcAft>
            </a:pPr>
            <a:r>
              <a:rPr lang="fi-FI" sz="16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Kirjasto tarjoaa ajanmukaiset palvelut ja opastusta niiden käyttöön. </a:t>
            </a:r>
            <a:br>
              <a:rPr lang="fi-FI" sz="16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fi-FI" sz="16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Uudistuva osaaminen on keskeinen osa työtä.</a:t>
            </a:r>
            <a:br>
              <a:rPr lang="fi-FI" sz="16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fi-FI" sz="16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Teemme yhteistyötä aktiivisesti ja laaja-alaisesti</a:t>
            </a:r>
            <a:endParaRPr lang="fi-FI" sz="1600" b="1" i="1" dirty="0">
              <a:solidFill>
                <a:schemeClr val="bg1"/>
              </a:solidFill>
              <a:latin typeface="Corbel" panose="020B0503020204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929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Kuva 10" descr="Kuva kirjaston osastosta kirjoineen. Etualalla Yhteiskunta-kyltti. Tyttö pelaa kirjastossa digipeliä VR-lasit silmillään. Huivipäinen nainen selaa kirjaa monikielisen hyllyn äärellä. Nuori nainen lukee perinteistä kirjaa. Aikuinen lukee kirjaa tablettitietokoneelta. Kuvassa perinteinen mustekynä korostamassa kirjoitetun tekstin tärkeyttä.">
            <a:extLst>
              <a:ext uri="{FF2B5EF4-FFF2-40B4-BE49-F238E27FC236}">
                <a16:creationId xmlns:a16="http://schemas.microsoft.com/office/drawing/2014/main" id="{8A8608F1-1DF9-4688-8B40-273D3368CD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0"/>
            <a:ext cx="5105400" cy="6858000"/>
          </a:xfrm>
          <a:prstGeom prst="rect">
            <a:avLst/>
          </a:prstGeom>
        </p:spPr>
      </p:pic>
      <p:sp>
        <p:nvSpPr>
          <p:cNvPr id="2" name="Otsikko 1">
            <a:extLst>
              <a:ext uri="{FF2B5EF4-FFF2-40B4-BE49-F238E27FC236}">
                <a16:creationId xmlns:a16="http://schemas.microsoft.com/office/drawing/2014/main" id="{8E551820-6706-4EC5-8341-695A3ACF3A9E}"/>
              </a:ext>
            </a:extLst>
          </p:cNvPr>
          <p:cNvSpPr>
            <a:spLocks noGrp="1"/>
          </p:cNvSpPr>
          <p:nvPr>
            <p:ph type="title"/>
          </p:nvPr>
        </p:nvSpPr>
        <p:spPr>
          <a:xfrm>
            <a:off x="609601" y="452670"/>
            <a:ext cx="6040582" cy="1632181"/>
          </a:xfrm>
        </p:spPr>
        <p:txBody>
          <a:bodyPr>
            <a:normAutofit/>
          </a:bodyPr>
          <a:lstStyle/>
          <a:p>
            <a:pPr>
              <a:defRPr/>
            </a:pPr>
            <a:r>
              <a:rPr lang="fi-FI" dirty="0"/>
              <a:t>Turvaamme lukutaitoa ja sivistystä</a:t>
            </a:r>
          </a:p>
        </p:txBody>
      </p:sp>
      <p:sp>
        <p:nvSpPr>
          <p:cNvPr id="15363" name="Sisällön paikkamerkki 2">
            <a:extLst>
              <a:ext uri="{FF2B5EF4-FFF2-40B4-BE49-F238E27FC236}">
                <a16:creationId xmlns:a16="http://schemas.microsoft.com/office/drawing/2014/main" id="{761B8E2C-2A51-4647-9B8A-F804EC30E6ED}"/>
              </a:ext>
            </a:extLst>
          </p:cNvPr>
          <p:cNvSpPr>
            <a:spLocks noGrp="1"/>
          </p:cNvSpPr>
          <p:nvPr>
            <p:ph idx="1"/>
          </p:nvPr>
        </p:nvSpPr>
        <p:spPr>
          <a:xfrm>
            <a:off x="609600" y="2298634"/>
            <a:ext cx="4396509" cy="4203766"/>
          </a:xfrm>
        </p:spPr>
        <p:txBody>
          <a:bodyPr>
            <a:normAutofit/>
          </a:bodyPr>
          <a:lstStyle/>
          <a:p>
            <a:pPr marL="380990" indent="-380990">
              <a:lnSpc>
                <a:spcPct val="107000"/>
              </a:lnSpc>
              <a:spcAft>
                <a:spcPts val="1067"/>
              </a:spcAft>
            </a:pPr>
            <a:r>
              <a:rPr lang="fi-FI" dirty="0">
                <a:latin typeface="Corbel" panose="020B0503020204020204" pitchFamily="34" charset="0"/>
                <a:ea typeface="Calibri" panose="020F0502020204030204" pitchFamily="34" charset="0"/>
                <a:cs typeface="Times New Roman" panose="02020603050405020304" pitchFamily="18" charset="0"/>
              </a:rPr>
              <a:t>Lukuharrastuksen hiipuminen ja lukutaitojen eriytyminen on estettävä </a:t>
            </a:r>
          </a:p>
          <a:p>
            <a:pPr marL="380990" indent="-380990">
              <a:lnSpc>
                <a:spcPct val="107000"/>
              </a:lnSpc>
              <a:spcAft>
                <a:spcPts val="1067"/>
              </a:spcAft>
            </a:pPr>
            <a:r>
              <a:rPr lang="fi-FI" dirty="0">
                <a:latin typeface="Corbel" panose="020B0503020204020204" pitchFamily="34" charset="0"/>
                <a:ea typeface="Calibri" panose="020F0502020204030204" pitchFamily="34" charset="0"/>
                <a:cs typeface="Times New Roman" panose="02020603050405020304" pitchFamily="18" charset="0"/>
              </a:rPr>
              <a:t>Tiedon lukutaitovaatimukset kasvavat </a:t>
            </a:r>
          </a:p>
          <a:p>
            <a:pPr marL="380990" indent="-380990">
              <a:lnSpc>
                <a:spcPct val="107000"/>
              </a:lnSpc>
              <a:spcAft>
                <a:spcPts val="1067"/>
              </a:spcAft>
            </a:pPr>
            <a:r>
              <a:rPr lang="fi-FI" dirty="0">
                <a:latin typeface="Corbel" panose="020B0503020204020204" pitchFamily="34" charset="0"/>
                <a:ea typeface="Calibri" panose="020F0502020204030204" pitchFamily="34" charset="0"/>
                <a:cs typeface="Times New Roman" panose="02020603050405020304" pitchFamily="18" charset="0"/>
              </a:rPr>
              <a:t>Tietosisältöjen tarjonta on jatkuvassa muutoksessa </a:t>
            </a:r>
          </a:p>
          <a:p>
            <a:pPr marL="380990" indent="-380990">
              <a:lnSpc>
                <a:spcPct val="107000"/>
              </a:lnSpc>
              <a:spcAft>
                <a:spcPts val="1067"/>
              </a:spcAft>
            </a:pPr>
            <a:r>
              <a:rPr lang="fi-FI" dirty="0">
                <a:latin typeface="Corbel" panose="020B0503020204020204" pitchFamily="34" charset="0"/>
                <a:ea typeface="Calibri" panose="020F0502020204030204" pitchFamily="34" charset="0"/>
                <a:cs typeface="Times New Roman" panose="02020603050405020304" pitchFamily="18" charset="0"/>
              </a:rPr>
              <a:t>Asiakkaiden pääsy sisältöihin eriarvoistuu </a:t>
            </a:r>
          </a:p>
        </p:txBody>
      </p:sp>
      <p:sp>
        <p:nvSpPr>
          <p:cNvPr id="5" name="Suorakulmio 4">
            <a:extLst>
              <a:ext uri="{FF2B5EF4-FFF2-40B4-BE49-F238E27FC236}">
                <a16:creationId xmlns:a16="http://schemas.microsoft.com/office/drawing/2014/main" id="{92DB6F87-7B10-4E69-92FB-63A9F24DC9B9}"/>
              </a:ext>
            </a:extLst>
          </p:cNvPr>
          <p:cNvSpPr/>
          <p:nvPr/>
        </p:nvSpPr>
        <p:spPr>
          <a:xfrm>
            <a:off x="5181601" y="3592945"/>
            <a:ext cx="3075709" cy="28308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kstiruutu 3">
            <a:extLst>
              <a:ext uri="{FF2B5EF4-FFF2-40B4-BE49-F238E27FC236}">
                <a16:creationId xmlns:a16="http://schemas.microsoft.com/office/drawing/2014/main" id="{C70CC4F8-976C-D1E1-4084-9F51D37261D3}"/>
              </a:ext>
            </a:extLst>
          </p:cNvPr>
          <p:cNvSpPr txBox="1"/>
          <p:nvPr/>
        </p:nvSpPr>
        <p:spPr>
          <a:xfrm>
            <a:off x="5357092" y="3757766"/>
            <a:ext cx="2780146" cy="2451825"/>
          </a:xfrm>
          <a:prstGeom prst="rect">
            <a:avLst/>
          </a:prstGeom>
          <a:noFill/>
        </p:spPr>
        <p:txBody>
          <a:bodyPr wrap="square">
            <a:spAutoFit/>
          </a:bodyPr>
          <a:lstStyle/>
          <a:p>
            <a:pPr>
              <a:lnSpc>
                <a:spcPct val="107000"/>
              </a:lnSpc>
              <a:spcAft>
                <a:spcPts val="1067"/>
              </a:spcAft>
            </a:pPr>
            <a:r>
              <a:rPr lang="fi-FI" sz="1600" b="1" i="1" dirty="0">
                <a:solidFill>
                  <a:schemeClr val="bg1"/>
                </a:solidFill>
                <a:latin typeface="Corbel" panose="020B0503020204020204" pitchFamily="34" charset="0"/>
                <a:ea typeface="Calibri" panose="020F0502020204030204" pitchFamily="34" charset="0"/>
                <a:cs typeface="Times New Roman" panose="02020603050405020304" pitchFamily="18" charset="0"/>
              </a:rPr>
              <a:t>Toimimme aktiivisesti verkossa ja kirjastotilan ulkopuolella.</a:t>
            </a:r>
            <a:br>
              <a:rPr lang="fi-FI" sz="1600" b="1" i="1" dirty="0">
                <a:solidFill>
                  <a:schemeClr val="bg1"/>
                </a:solidFill>
                <a:latin typeface="Corbel" panose="020B0503020204020204" pitchFamily="34" charset="0"/>
                <a:ea typeface="Calibri" panose="020F0502020204030204" pitchFamily="34" charset="0"/>
                <a:cs typeface="Times New Roman" panose="02020603050405020304" pitchFamily="18" charset="0"/>
              </a:rPr>
            </a:br>
            <a:r>
              <a:rPr lang="fi-FI" sz="1600" b="1" i="1" dirty="0">
                <a:solidFill>
                  <a:schemeClr val="bg1"/>
                </a:solidFill>
                <a:latin typeface="Corbel" panose="020B0503020204020204" pitchFamily="34" charset="0"/>
                <a:ea typeface="Calibri" panose="020F0502020204030204" pitchFamily="34" charset="0"/>
                <a:cs typeface="Times New Roman" panose="02020603050405020304" pitchFamily="18" charset="0"/>
              </a:rPr>
              <a:t>Haluamme tarjota kansalaisille myös digitaalisia sisältöjä yhdenvertaisesti.</a:t>
            </a:r>
            <a:br>
              <a:rPr lang="fi-FI" sz="1600" b="1" i="1" dirty="0">
                <a:solidFill>
                  <a:schemeClr val="bg1"/>
                </a:solidFill>
                <a:latin typeface="Corbel" panose="020B0503020204020204" pitchFamily="34" charset="0"/>
                <a:ea typeface="Calibri" panose="020F0502020204030204" pitchFamily="34" charset="0"/>
                <a:cs typeface="Times New Roman" panose="02020603050405020304" pitchFamily="18" charset="0"/>
              </a:rPr>
            </a:br>
            <a:r>
              <a:rPr lang="fi-FI" sz="1600" b="1" i="1" dirty="0">
                <a:solidFill>
                  <a:schemeClr val="bg1"/>
                </a:solidFill>
                <a:latin typeface="Corbel" panose="020B0503020204020204" pitchFamily="34" charset="0"/>
                <a:ea typeface="Calibri" panose="020F0502020204030204" pitchFamily="34" charset="0"/>
                <a:cs typeface="Times New Roman" panose="02020603050405020304" pitchFamily="18" charset="0"/>
              </a:rPr>
              <a:t>Kirjasto innostaa lukemaan ja tukee kansalaisten jatkuvaa oppimista.</a:t>
            </a:r>
          </a:p>
        </p:txBody>
      </p:sp>
    </p:spTree>
    <p:extLst>
      <p:ext uri="{BB962C8B-B14F-4D97-AF65-F5344CB8AC3E}">
        <p14:creationId xmlns:p14="http://schemas.microsoft.com/office/powerpoint/2010/main" val="211281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Iäkäs pariskunta istuu kirjat sylissään kirjastossa keskustelemassa. Tummaihoinen pikkutyttö tekee läksyjä kirjastossa. Nuori nainen kävelee lumisessa maisemassa kirjareppu selässään. Kirjastoauto on pysähtynyt hankien keskelle pimenevässä illassa ja valo hohtaa sisältä. Taustalla tyhjä rautatie.">
            <a:extLst>
              <a:ext uri="{FF2B5EF4-FFF2-40B4-BE49-F238E27FC236}">
                <a16:creationId xmlns:a16="http://schemas.microsoft.com/office/drawing/2014/main" id="{BCA7B422-431E-B741-6DD7-D74E8C3DCC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0"/>
            <a:ext cx="5105400" cy="6858000"/>
          </a:xfrm>
          <a:prstGeom prst="rect">
            <a:avLst/>
          </a:prstGeom>
        </p:spPr>
      </p:pic>
      <p:sp>
        <p:nvSpPr>
          <p:cNvPr id="2" name="Otsikko 1">
            <a:extLst>
              <a:ext uri="{FF2B5EF4-FFF2-40B4-BE49-F238E27FC236}">
                <a16:creationId xmlns:a16="http://schemas.microsoft.com/office/drawing/2014/main" id="{B7364572-7225-67CA-D7DC-126C244DFB63}"/>
              </a:ext>
            </a:extLst>
          </p:cNvPr>
          <p:cNvSpPr>
            <a:spLocks noGrp="1"/>
          </p:cNvSpPr>
          <p:nvPr>
            <p:ph type="title"/>
          </p:nvPr>
        </p:nvSpPr>
        <p:spPr>
          <a:xfrm>
            <a:off x="838200" y="839687"/>
            <a:ext cx="5156082" cy="1801090"/>
          </a:xfrm>
        </p:spPr>
        <p:txBody>
          <a:bodyPr/>
          <a:lstStyle/>
          <a:p>
            <a:r>
              <a:rPr lang="fi-FI" dirty="0"/>
              <a:t>Ehkäisemme eriarvoistumista</a:t>
            </a:r>
            <a:endParaRPr lang="en-GB" dirty="0"/>
          </a:p>
        </p:txBody>
      </p:sp>
      <p:sp>
        <p:nvSpPr>
          <p:cNvPr id="3" name="Sisällön paikkamerkki 2">
            <a:extLst>
              <a:ext uri="{FF2B5EF4-FFF2-40B4-BE49-F238E27FC236}">
                <a16:creationId xmlns:a16="http://schemas.microsoft.com/office/drawing/2014/main" id="{1A49BD62-144D-CCA9-FE71-DEA5D71F55AC}"/>
              </a:ext>
            </a:extLst>
          </p:cNvPr>
          <p:cNvSpPr>
            <a:spLocks noGrp="1"/>
          </p:cNvSpPr>
          <p:nvPr>
            <p:ph sz="half" idx="1"/>
          </p:nvPr>
        </p:nvSpPr>
        <p:spPr>
          <a:xfrm>
            <a:off x="838200" y="2781781"/>
            <a:ext cx="4906701" cy="3699981"/>
          </a:xfrm>
        </p:spPr>
        <p:txBody>
          <a:bodyPr>
            <a:normAutofit/>
          </a:bodyPr>
          <a:lstStyle/>
          <a:p>
            <a:pPr marL="380990" indent="-380990">
              <a:lnSpc>
                <a:spcPct val="107000"/>
              </a:lnSpc>
              <a:spcAft>
                <a:spcPts val="1067"/>
              </a:spcAft>
            </a:pPr>
            <a:r>
              <a:rPr lang="fi-FI" sz="2000" dirty="0">
                <a:latin typeface="Corbel" panose="020B0503020204020204" pitchFamily="34" charset="0"/>
                <a:ea typeface="Calibri" panose="020F0502020204030204" pitchFamily="34" charset="0"/>
                <a:cs typeface="Times New Roman" panose="02020603050405020304" pitchFamily="18" charset="0"/>
              </a:rPr>
              <a:t>Yhdenvertainen palvelu on tavoite maantieteestä ja kulttuurista riippumatta </a:t>
            </a:r>
          </a:p>
          <a:p>
            <a:pPr marL="380990" indent="-380990">
              <a:lnSpc>
                <a:spcPct val="107000"/>
              </a:lnSpc>
              <a:spcAft>
                <a:spcPts val="1067"/>
              </a:spcAft>
            </a:pPr>
            <a:r>
              <a:rPr lang="fi-FI" sz="2000" dirty="0">
                <a:latin typeface="Corbel" panose="020B0503020204020204" pitchFamily="34" charset="0"/>
                <a:ea typeface="Calibri" panose="020F0502020204030204" pitchFamily="34" charset="0"/>
                <a:cs typeface="Times New Roman" panose="02020603050405020304" pitchFamily="18" charset="0"/>
              </a:rPr>
              <a:t>Kuntatalous tiukentuu ja resurssit niukkenevat. </a:t>
            </a:r>
          </a:p>
          <a:p>
            <a:pPr marL="380990" indent="-380990">
              <a:lnSpc>
                <a:spcPct val="107000"/>
              </a:lnSpc>
              <a:spcAft>
                <a:spcPts val="1067"/>
              </a:spcAft>
            </a:pPr>
            <a:r>
              <a:rPr lang="fi-FI" sz="2000" dirty="0">
                <a:latin typeface="Corbel" panose="020B0503020204020204" pitchFamily="34" charset="0"/>
                <a:ea typeface="Calibri" panose="020F0502020204030204" pitchFamily="34" charset="0"/>
                <a:cs typeface="Times New Roman" panose="02020603050405020304" pitchFamily="18" charset="0"/>
              </a:rPr>
              <a:t>Kirjastojen yhteiskunnallinen rooli vahvistuu.</a:t>
            </a:r>
          </a:p>
          <a:p>
            <a:endParaRPr lang="en-GB" dirty="0"/>
          </a:p>
        </p:txBody>
      </p:sp>
      <p:sp>
        <p:nvSpPr>
          <p:cNvPr id="6" name="Suorakulmio 5">
            <a:extLst>
              <a:ext uri="{FF2B5EF4-FFF2-40B4-BE49-F238E27FC236}">
                <a16:creationId xmlns:a16="http://schemas.microsoft.com/office/drawing/2014/main" id="{BFFD2E9F-1319-8738-4068-2C57913ADAB1}"/>
              </a:ext>
            </a:extLst>
          </p:cNvPr>
          <p:cNvSpPr/>
          <p:nvPr/>
        </p:nvSpPr>
        <p:spPr>
          <a:xfrm>
            <a:off x="5994282" y="4217223"/>
            <a:ext cx="3140481" cy="18010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kstiruutu 6">
            <a:extLst>
              <a:ext uri="{FF2B5EF4-FFF2-40B4-BE49-F238E27FC236}">
                <a16:creationId xmlns:a16="http://schemas.microsoft.com/office/drawing/2014/main" id="{FED494C0-2FF7-19BF-6835-32BD89FACB51}"/>
              </a:ext>
            </a:extLst>
          </p:cNvPr>
          <p:cNvSpPr txBox="1"/>
          <p:nvPr/>
        </p:nvSpPr>
        <p:spPr>
          <a:xfrm>
            <a:off x="6125899" y="4385674"/>
            <a:ext cx="2777955" cy="1397947"/>
          </a:xfrm>
          <a:prstGeom prst="rect">
            <a:avLst/>
          </a:prstGeom>
          <a:noFill/>
        </p:spPr>
        <p:txBody>
          <a:bodyPr wrap="square">
            <a:spAutoFit/>
          </a:bodyPr>
          <a:lstStyle/>
          <a:p>
            <a:pPr>
              <a:lnSpc>
                <a:spcPct val="107000"/>
              </a:lnSpc>
              <a:spcAft>
                <a:spcPts val="1067"/>
              </a:spcAft>
            </a:pPr>
            <a:r>
              <a:rPr lang="fi-FI" sz="1600" b="1" i="1" dirty="0">
                <a:solidFill>
                  <a:schemeClr val="bg1"/>
                </a:solidFill>
                <a:latin typeface="Corbel" panose="020B0503020204020204" pitchFamily="34" charset="0"/>
                <a:ea typeface="Calibri" panose="020F0502020204030204" pitchFamily="34" charset="0"/>
                <a:cs typeface="Times New Roman" panose="02020603050405020304" pitchFamily="18" charset="0"/>
              </a:rPr>
              <a:t>Kirjasto on kuntapalvelu, joka vähentää eriarvoisuutta. Johdamme tiedolla ja huomioimme alueelliset sekä kulttuuriset erot.</a:t>
            </a:r>
          </a:p>
        </p:txBody>
      </p:sp>
    </p:spTree>
    <p:extLst>
      <p:ext uri="{BB962C8B-B14F-4D97-AF65-F5344CB8AC3E}">
        <p14:creationId xmlns:p14="http://schemas.microsoft.com/office/powerpoint/2010/main" val="226606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551820-6706-4EC5-8341-695A3ACF3A9E}"/>
              </a:ext>
            </a:extLst>
          </p:cNvPr>
          <p:cNvSpPr>
            <a:spLocks noGrp="1"/>
          </p:cNvSpPr>
          <p:nvPr>
            <p:ph type="title"/>
          </p:nvPr>
        </p:nvSpPr>
        <p:spPr>
          <a:xfrm>
            <a:off x="609601" y="152400"/>
            <a:ext cx="5588000" cy="2818309"/>
          </a:xfrm>
        </p:spPr>
        <p:txBody>
          <a:bodyPr>
            <a:normAutofit/>
          </a:bodyPr>
          <a:lstStyle/>
          <a:p>
            <a:pPr>
              <a:defRPr/>
            </a:pPr>
            <a:r>
              <a:rPr lang="fi-FI" dirty="0"/>
              <a:t>Tunnistamme globaalit kriisit ja reagoimme</a:t>
            </a:r>
          </a:p>
        </p:txBody>
      </p:sp>
      <p:sp>
        <p:nvSpPr>
          <p:cNvPr id="15363" name="Sisällön paikkamerkki 2">
            <a:extLst>
              <a:ext uri="{FF2B5EF4-FFF2-40B4-BE49-F238E27FC236}">
                <a16:creationId xmlns:a16="http://schemas.microsoft.com/office/drawing/2014/main" id="{761B8E2C-2A51-4647-9B8A-F804EC30E6ED}"/>
              </a:ext>
            </a:extLst>
          </p:cNvPr>
          <p:cNvSpPr>
            <a:spLocks noGrp="1"/>
          </p:cNvSpPr>
          <p:nvPr>
            <p:ph idx="1"/>
          </p:nvPr>
        </p:nvSpPr>
        <p:spPr>
          <a:xfrm>
            <a:off x="609601" y="3183146"/>
            <a:ext cx="3860800" cy="3395269"/>
          </a:xfrm>
        </p:spPr>
        <p:txBody>
          <a:bodyPr>
            <a:normAutofit/>
          </a:bodyPr>
          <a:lstStyle/>
          <a:p>
            <a:pPr marL="380990" indent="-380990">
              <a:lnSpc>
                <a:spcPct val="107000"/>
              </a:lnSpc>
              <a:spcAft>
                <a:spcPts val="1067"/>
              </a:spcAft>
            </a:pPr>
            <a:r>
              <a:rPr lang="fi-FI" dirty="0">
                <a:latin typeface="Corbel" panose="020B0503020204020204" pitchFamily="34" charset="0"/>
                <a:ea typeface="Calibri" panose="020F0502020204030204" pitchFamily="34" charset="0"/>
                <a:cs typeface="Times New Roman" panose="02020603050405020304" pitchFamily="18" charset="0"/>
              </a:rPr>
              <a:t>Tiedon tarve ilmastonmuutoksesta kasvaa </a:t>
            </a:r>
          </a:p>
          <a:p>
            <a:pPr marL="380990" indent="-380990">
              <a:lnSpc>
                <a:spcPct val="107000"/>
              </a:lnSpc>
              <a:spcAft>
                <a:spcPts val="1067"/>
              </a:spcAft>
            </a:pPr>
            <a:r>
              <a:rPr lang="fi-FI" dirty="0">
                <a:latin typeface="Corbel" panose="020B0503020204020204" pitchFamily="34" charset="0"/>
                <a:ea typeface="Calibri" panose="020F0502020204030204" pitchFamily="34" charset="0"/>
                <a:cs typeface="Times New Roman" panose="02020603050405020304" pitchFamily="18" charset="0"/>
              </a:rPr>
              <a:t>Kirjasto on ympäristötietoinen toimija </a:t>
            </a:r>
          </a:p>
          <a:p>
            <a:pPr marL="380990" indent="-380990">
              <a:lnSpc>
                <a:spcPct val="107000"/>
              </a:lnSpc>
              <a:spcAft>
                <a:spcPts val="1067"/>
              </a:spcAft>
            </a:pPr>
            <a:r>
              <a:rPr lang="fi-FI" dirty="0">
                <a:latin typeface="Corbel" panose="020B0503020204020204" pitchFamily="34" charset="0"/>
                <a:ea typeface="Calibri" panose="020F0502020204030204" pitchFamily="34" charset="0"/>
                <a:cs typeface="Times New Roman" panose="02020603050405020304" pitchFamily="18" charset="0"/>
              </a:rPr>
              <a:t>Ennakoimattomat kriisit mukaan ennakointiin</a:t>
            </a:r>
          </a:p>
        </p:txBody>
      </p:sp>
      <p:pic>
        <p:nvPicPr>
          <p:cNvPr id="8" name="Kuva 7" descr="Lato ja uhkaavia myrskypilviä. Polkupyörä tulvavedessä. Mikroskooppi ja tutkijan käsi. Silmälasipäinen nuori nainen pitää kirjaa kainalossaan ja katsoo kaukaisuuteen syysmaisemassa. Musta joutsen on tulevaisuuden tutkijoiden ilmaisu yllätyksille. Kuvassa musta joutsen ui mukanaan neljä pientä, valkoista poikasta.">
            <a:extLst>
              <a:ext uri="{FF2B5EF4-FFF2-40B4-BE49-F238E27FC236}">
                <a16:creationId xmlns:a16="http://schemas.microsoft.com/office/drawing/2014/main" id="{AC2B3DAB-1C26-4839-90BF-5FF7CBAF43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1900" y="0"/>
            <a:ext cx="4848301" cy="6858000"/>
          </a:xfrm>
          <a:prstGeom prst="rect">
            <a:avLst/>
          </a:prstGeom>
        </p:spPr>
      </p:pic>
      <p:sp>
        <p:nvSpPr>
          <p:cNvPr id="3" name="Suorakulmio 2">
            <a:extLst>
              <a:ext uri="{FF2B5EF4-FFF2-40B4-BE49-F238E27FC236}">
                <a16:creationId xmlns:a16="http://schemas.microsoft.com/office/drawing/2014/main" id="{1DF21811-E01E-9337-CD36-D37A5511F465}"/>
              </a:ext>
            </a:extLst>
          </p:cNvPr>
          <p:cNvSpPr/>
          <p:nvPr/>
        </p:nvSpPr>
        <p:spPr>
          <a:xfrm>
            <a:off x="4850101" y="3429000"/>
            <a:ext cx="2677535" cy="2340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sp>
        <p:nvSpPr>
          <p:cNvPr id="4" name="Tekstiruutu 3">
            <a:extLst>
              <a:ext uri="{FF2B5EF4-FFF2-40B4-BE49-F238E27FC236}">
                <a16:creationId xmlns:a16="http://schemas.microsoft.com/office/drawing/2014/main" id="{E4CBA6A1-6E32-233E-CB94-D5D7FD98997D}"/>
              </a:ext>
            </a:extLst>
          </p:cNvPr>
          <p:cNvSpPr txBox="1"/>
          <p:nvPr/>
        </p:nvSpPr>
        <p:spPr>
          <a:xfrm>
            <a:off x="4981718" y="3597452"/>
            <a:ext cx="2453555" cy="1924886"/>
          </a:xfrm>
          <a:prstGeom prst="rect">
            <a:avLst/>
          </a:prstGeom>
          <a:noFill/>
        </p:spPr>
        <p:txBody>
          <a:bodyPr wrap="square">
            <a:spAutoFit/>
          </a:bodyPr>
          <a:lstStyle/>
          <a:p>
            <a:pPr>
              <a:lnSpc>
                <a:spcPct val="107000"/>
              </a:lnSpc>
              <a:spcAft>
                <a:spcPts val="1067"/>
              </a:spcAft>
            </a:pPr>
            <a:r>
              <a:rPr lang="fi-FI" sz="1600" b="1" i="1" dirty="0">
                <a:solidFill>
                  <a:schemeClr val="bg1"/>
                </a:solidFill>
                <a:latin typeface="Corbel" panose="020B0503020204020204" pitchFamily="34" charset="0"/>
                <a:ea typeface="Calibri" panose="020F0502020204030204" pitchFamily="34" charset="0"/>
                <a:cs typeface="Times New Roman" panose="02020603050405020304" pitchFamily="18" charset="0"/>
              </a:rPr>
              <a:t>Tiedolla johtaminen auttaa varautumaan ennakoimattomiin ilmiöihin.</a:t>
            </a:r>
            <a:br>
              <a:rPr lang="fi-FI" sz="1600" b="1" i="1" dirty="0">
                <a:solidFill>
                  <a:schemeClr val="bg1"/>
                </a:solidFill>
                <a:latin typeface="Corbel" panose="020B0503020204020204" pitchFamily="34" charset="0"/>
                <a:ea typeface="Calibri" panose="020F0502020204030204" pitchFamily="34" charset="0"/>
                <a:cs typeface="Times New Roman" panose="02020603050405020304" pitchFamily="18" charset="0"/>
              </a:rPr>
            </a:br>
            <a:r>
              <a:rPr lang="fi-FI" sz="1600" b="1" i="1" dirty="0">
                <a:solidFill>
                  <a:schemeClr val="bg1"/>
                </a:solidFill>
                <a:latin typeface="Corbel" panose="020B0503020204020204" pitchFamily="34" charset="0"/>
                <a:ea typeface="Calibri" panose="020F0502020204030204" pitchFamily="34" charset="0"/>
                <a:cs typeface="Times New Roman" panose="02020603050405020304" pitchFamily="18" charset="0"/>
              </a:rPr>
              <a:t>Kirjasto toimii ympäristön kannalta kestävästi ja jakamistaloutta tukien.</a:t>
            </a:r>
          </a:p>
        </p:txBody>
      </p:sp>
    </p:spTree>
    <p:extLst>
      <p:ext uri="{BB962C8B-B14F-4D97-AF65-F5344CB8AC3E}">
        <p14:creationId xmlns:p14="http://schemas.microsoft.com/office/powerpoint/2010/main" val="62816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9140ABC-3022-8AAD-4CA8-8DC058F90A19}"/>
              </a:ext>
            </a:extLst>
          </p:cNvPr>
          <p:cNvSpPr>
            <a:spLocks noGrp="1"/>
          </p:cNvSpPr>
          <p:nvPr>
            <p:ph type="ctrTitle"/>
          </p:nvPr>
        </p:nvSpPr>
        <p:spPr>
          <a:xfrm>
            <a:off x="838200" y="812803"/>
            <a:ext cx="4747491" cy="3544101"/>
          </a:xfrm>
        </p:spPr>
        <p:txBody>
          <a:bodyPr/>
          <a:lstStyle/>
          <a:p>
            <a:r>
              <a:rPr lang="fi-FI" dirty="0"/>
              <a:t>Kirjasto kuuluu kaikille</a:t>
            </a:r>
            <a:endParaRPr lang="en-GB" dirty="0"/>
          </a:p>
        </p:txBody>
      </p:sp>
      <p:sp>
        <p:nvSpPr>
          <p:cNvPr id="3" name="Alaotsikko 2">
            <a:extLst>
              <a:ext uri="{FF2B5EF4-FFF2-40B4-BE49-F238E27FC236}">
                <a16:creationId xmlns:a16="http://schemas.microsoft.com/office/drawing/2014/main" id="{A20963A4-E617-583C-365A-421C8A990B65}"/>
              </a:ext>
            </a:extLst>
          </p:cNvPr>
          <p:cNvSpPr>
            <a:spLocks noGrp="1"/>
          </p:cNvSpPr>
          <p:nvPr>
            <p:ph type="subTitle" idx="1"/>
          </p:nvPr>
        </p:nvSpPr>
        <p:spPr>
          <a:xfrm>
            <a:off x="865909" y="4375088"/>
            <a:ext cx="4562763" cy="1122925"/>
          </a:xfrm>
        </p:spPr>
        <p:txBody>
          <a:bodyPr/>
          <a:lstStyle/>
          <a:p>
            <a:r>
              <a:rPr lang="fi-FI" dirty="0"/>
              <a:t>Paikka alaotsikolle</a:t>
            </a:r>
            <a:endParaRPr lang="en-GB" dirty="0"/>
          </a:p>
          <a:p>
            <a:endParaRPr lang="en-GB" dirty="0"/>
          </a:p>
          <a:p>
            <a:endParaRPr lang="en-GB" dirty="0"/>
          </a:p>
        </p:txBody>
      </p:sp>
      <p:pic>
        <p:nvPicPr>
          <p:cNvPr id="4" name="Kuva 3">
            <a:extLst>
              <a:ext uri="{FF2B5EF4-FFF2-40B4-BE49-F238E27FC236}">
                <a16:creationId xmlns:a16="http://schemas.microsoft.com/office/drawing/2014/main" id="{007F1F75-19C6-5119-136F-77296CD243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357" y="5391989"/>
            <a:ext cx="2011907" cy="947859"/>
          </a:xfrm>
          <a:prstGeom prst="rect">
            <a:avLst/>
          </a:prstGeom>
        </p:spPr>
      </p:pic>
      <p:pic>
        <p:nvPicPr>
          <p:cNvPr id="5" name="Kuvan paikkamerkki 5">
            <a:extLst>
              <a:ext uri="{FF2B5EF4-FFF2-40B4-BE49-F238E27FC236}">
                <a16:creationId xmlns:a16="http://schemas.microsoft.com/office/drawing/2014/main" id="{58781158-86EE-BD20-C50A-ED369FCAA5CE}"/>
              </a:ext>
            </a:extLst>
          </p:cNvPr>
          <p:cNvPicPr>
            <a:picLocks noChangeAspect="1"/>
          </p:cNvPicPr>
          <p:nvPr/>
        </p:nvPicPr>
        <p:blipFill>
          <a:blip r:embed="rId3">
            <a:extLst>
              <a:ext uri="{28A0092B-C50C-407E-A947-70E740481C1C}">
                <a14:useLocalDpi xmlns:a14="http://schemas.microsoft.com/office/drawing/2010/main" val="0"/>
              </a:ext>
            </a:extLst>
          </a:blip>
          <a:srcRect l="21430" r="21430"/>
          <a:stretch/>
        </p:blipFill>
        <p:spPr>
          <a:xfrm>
            <a:off x="5227523" y="0"/>
            <a:ext cx="6964476" cy="6858000"/>
          </a:xfrm>
          <a:custGeom>
            <a:avLst/>
            <a:gdLst>
              <a:gd name="connsiteX0" fmla="*/ 0 w 5784850"/>
              <a:gd name="connsiteY0" fmla="*/ 0 h 6858000"/>
              <a:gd name="connsiteX1" fmla="*/ 5784850 w 5784850"/>
              <a:gd name="connsiteY1" fmla="*/ 0 h 6858000"/>
              <a:gd name="connsiteX2" fmla="*/ 5784850 w 5784850"/>
              <a:gd name="connsiteY2" fmla="*/ 6858000 h 6858000"/>
              <a:gd name="connsiteX3" fmla="*/ 0 w 5784850"/>
              <a:gd name="connsiteY3" fmla="*/ 6858000 h 6858000"/>
              <a:gd name="connsiteX4" fmla="*/ 0 w 5784850"/>
              <a:gd name="connsiteY4" fmla="*/ 0 h 6858000"/>
              <a:gd name="connsiteX0" fmla="*/ 467975 w 6252825"/>
              <a:gd name="connsiteY0" fmla="*/ 0 h 6858000"/>
              <a:gd name="connsiteX1" fmla="*/ 6252825 w 6252825"/>
              <a:gd name="connsiteY1" fmla="*/ 0 h 6858000"/>
              <a:gd name="connsiteX2" fmla="*/ 6252825 w 6252825"/>
              <a:gd name="connsiteY2" fmla="*/ 6858000 h 6858000"/>
              <a:gd name="connsiteX3" fmla="*/ 467975 w 6252825"/>
              <a:gd name="connsiteY3" fmla="*/ 6858000 h 6858000"/>
              <a:gd name="connsiteX4" fmla="*/ 467975 w 6252825"/>
              <a:gd name="connsiteY4" fmla="*/ 0 h 6858000"/>
              <a:gd name="connsiteX0" fmla="*/ 1008126 w 6792976"/>
              <a:gd name="connsiteY0" fmla="*/ 0 h 6858000"/>
              <a:gd name="connsiteX1" fmla="*/ 6792976 w 6792976"/>
              <a:gd name="connsiteY1" fmla="*/ 0 h 6858000"/>
              <a:gd name="connsiteX2" fmla="*/ 6792976 w 6792976"/>
              <a:gd name="connsiteY2" fmla="*/ 6858000 h 6858000"/>
              <a:gd name="connsiteX3" fmla="*/ 1008126 w 6792976"/>
              <a:gd name="connsiteY3" fmla="*/ 6858000 h 6858000"/>
              <a:gd name="connsiteX4" fmla="*/ 1008126 w 6792976"/>
              <a:gd name="connsiteY4" fmla="*/ 0 h 6858000"/>
              <a:gd name="connsiteX0" fmla="*/ 1143848 w 6928698"/>
              <a:gd name="connsiteY0" fmla="*/ 0 h 6858000"/>
              <a:gd name="connsiteX1" fmla="*/ 6928698 w 6928698"/>
              <a:gd name="connsiteY1" fmla="*/ 0 h 6858000"/>
              <a:gd name="connsiteX2" fmla="*/ 6928698 w 6928698"/>
              <a:gd name="connsiteY2" fmla="*/ 6858000 h 6858000"/>
              <a:gd name="connsiteX3" fmla="*/ 1143848 w 6928698"/>
              <a:gd name="connsiteY3" fmla="*/ 6858000 h 6858000"/>
              <a:gd name="connsiteX4" fmla="*/ 1143848 w 6928698"/>
              <a:gd name="connsiteY4" fmla="*/ 0 h 6858000"/>
              <a:gd name="connsiteX0" fmla="*/ 1179626 w 6964476"/>
              <a:gd name="connsiteY0" fmla="*/ 0 h 6858000"/>
              <a:gd name="connsiteX1" fmla="*/ 6964476 w 6964476"/>
              <a:gd name="connsiteY1" fmla="*/ 0 h 6858000"/>
              <a:gd name="connsiteX2" fmla="*/ 6964476 w 6964476"/>
              <a:gd name="connsiteY2" fmla="*/ 6858000 h 6858000"/>
              <a:gd name="connsiteX3" fmla="*/ 1179626 w 6964476"/>
              <a:gd name="connsiteY3" fmla="*/ 6858000 h 6858000"/>
              <a:gd name="connsiteX4" fmla="*/ 1179626 w 696447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4476" h="6858000">
                <a:moveTo>
                  <a:pt x="1179626" y="0"/>
                </a:moveTo>
                <a:lnTo>
                  <a:pt x="6964476" y="0"/>
                </a:lnTo>
                <a:lnTo>
                  <a:pt x="6964476" y="6858000"/>
                </a:lnTo>
                <a:lnTo>
                  <a:pt x="1179626" y="6858000"/>
                </a:lnTo>
                <a:cubicBezTo>
                  <a:pt x="-519865" y="4802910"/>
                  <a:pt x="-261246" y="1953491"/>
                  <a:pt x="1179626" y="0"/>
                </a:cubicBezTo>
                <a:close/>
              </a:path>
            </a:pathLst>
          </a:custGeom>
          <a:blipFill>
            <a:blip r:embed="rId3"/>
            <a:stretch>
              <a:fillRect l="-49079" r="-28699"/>
            </a:stretch>
          </a:blipFill>
        </p:spPr>
      </p:pic>
    </p:spTree>
    <p:extLst>
      <p:ext uri="{BB962C8B-B14F-4D97-AF65-F5344CB8AC3E}">
        <p14:creationId xmlns:p14="http://schemas.microsoft.com/office/powerpoint/2010/main" val="3869818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F9DC216-7888-4439-9006-8FAC939F2DA6}"/>
              </a:ext>
            </a:extLst>
          </p:cNvPr>
          <p:cNvSpPr>
            <a:spLocks noGrp="1"/>
          </p:cNvSpPr>
          <p:nvPr>
            <p:ph type="title"/>
          </p:nvPr>
        </p:nvSpPr>
        <p:spPr>
          <a:xfrm>
            <a:off x="838200" y="839687"/>
            <a:ext cx="9958251" cy="1325563"/>
          </a:xfrm>
        </p:spPr>
        <p:txBody>
          <a:bodyPr/>
          <a:lstStyle/>
          <a:p>
            <a:r>
              <a:rPr lang="fi-FI" dirty="0">
                <a:solidFill>
                  <a:srgbClr val="FF0000"/>
                </a:solidFill>
              </a:rPr>
              <a:t>Kunnan strategia tai vastaava, josta kirjastolle sopivat kohdat tähän</a:t>
            </a:r>
          </a:p>
        </p:txBody>
      </p:sp>
      <p:sp>
        <p:nvSpPr>
          <p:cNvPr id="3" name="Sisällön paikkamerkki 2">
            <a:extLst>
              <a:ext uri="{FF2B5EF4-FFF2-40B4-BE49-F238E27FC236}">
                <a16:creationId xmlns:a16="http://schemas.microsoft.com/office/drawing/2014/main" id="{5A32EC9E-9C55-42C3-88D2-B0F34B200C18}"/>
              </a:ext>
            </a:extLst>
          </p:cNvPr>
          <p:cNvSpPr>
            <a:spLocks noGrp="1"/>
          </p:cNvSpPr>
          <p:nvPr>
            <p:ph idx="1"/>
          </p:nvPr>
        </p:nvSpPr>
        <p:spPr/>
        <p:txBody>
          <a:bodyPr/>
          <a:lstStyle/>
          <a:p>
            <a:endParaRPr lang="fi-FI" dirty="0"/>
          </a:p>
        </p:txBody>
      </p:sp>
    </p:spTree>
    <p:extLst>
      <p:ext uri="{BB962C8B-B14F-4D97-AF65-F5344CB8AC3E}">
        <p14:creationId xmlns:p14="http://schemas.microsoft.com/office/powerpoint/2010/main" val="298575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A9D5DB-7FD2-4BB9-A3B9-FB8C04BE1F37}"/>
              </a:ext>
            </a:extLst>
          </p:cNvPr>
          <p:cNvSpPr>
            <a:spLocks noGrp="1"/>
          </p:cNvSpPr>
          <p:nvPr>
            <p:ph type="title"/>
          </p:nvPr>
        </p:nvSpPr>
        <p:spPr/>
        <p:txBody>
          <a:bodyPr>
            <a:normAutofit/>
          </a:bodyPr>
          <a:lstStyle/>
          <a:p>
            <a:r>
              <a:rPr lang="fi-FI" dirty="0"/>
              <a:t>Kirjaston rooli kunnassa ja rahoitus</a:t>
            </a:r>
            <a:endParaRPr lang="fi-FI" sz="1800" dirty="0">
              <a:solidFill>
                <a:srgbClr val="FF0000"/>
              </a:solidFill>
            </a:endParaRPr>
          </a:p>
        </p:txBody>
      </p:sp>
      <p:sp>
        <p:nvSpPr>
          <p:cNvPr id="3" name="Sisällön paikkamerkki 2">
            <a:extLst>
              <a:ext uri="{FF2B5EF4-FFF2-40B4-BE49-F238E27FC236}">
                <a16:creationId xmlns:a16="http://schemas.microsoft.com/office/drawing/2014/main" id="{CA3AC4AA-4805-457E-9031-6C0B250182E8}"/>
              </a:ext>
            </a:extLst>
          </p:cNvPr>
          <p:cNvSpPr>
            <a:spLocks noGrp="1"/>
          </p:cNvSpPr>
          <p:nvPr>
            <p:ph idx="1"/>
          </p:nvPr>
        </p:nvSpPr>
        <p:spPr>
          <a:xfrm>
            <a:off x="838200" y="2316891"/>
            <a:ext cx="10047514" cy="3860071"/>
          </a:xfrm>
        </p:spPr>
        <p:txBody>
          <a:bodyPr>
            <a:normAutofit/>
          </a:bodyPr>
          <a:lstStyle/>
          <a:p>
            <a:r>
              <a:rPr lang="fi-FI" dirty="0"/>
              <a:t>Tuleva kunta on sivistyskunta, jossa kirjaston rooli on erittäin tärkeä. Ei ole kuntasivistystä ilman hyvin toimivaa kirjastoa! </a:t>
            </a:r>
          </a:p>
          <a:p>
            <a:r>
              <a:rPr lang="fi-FI" dirty="0"/>
              <a:t>Kirjaston palveluiden tuottamiseen tarvitaan riittävästi resursseja ja osaavaa henkikuntaa. </a:t>
            </a:r>
          </a:p>
          <a:p>
            <a:r>
              <a:rPr lang="fi-FI" dirty="0"/>
              <a:t>Kirjastoon satsaaminen on myös taloudellisesti kannattavaa</a:t>
            </a:r>
          </a:p>
          <a:p>
            <a:r>
              <a:rPr lang="fi-FI" dirty="0"/>
              <a:t>Hyvä kirjasto lisää kuntalaisten hyvinvointia ja sivistystasoa ja vähentää sitä kautta kustannuksia</a:t>
            </a:r>
          </a:p>
          <a:p>
            <a:r>
              <a:rPr lang="fi-FI" dirty="0"/>
              <a:t>Hyvä kirjasto myös lisää kunnan elinvoimaisuutta ja vetovoimaa varsinkin nuorten, perheiden ja korkeasti koulutettujen mielessä</a:t>
            </a:r>
          </a:p>
          <a:p>
            <a:endParaRPr lang="fi-FI" dirty="0"/>
          </a:p>
        </p:txBody>
      </p:sp>
      <p:sp>
        <p:nvSpPr>
          <p:cNvPr id="5" name="Tekstiruutu 4">
            <a:extLst>
              <a:ext uri="{FF2B5EF4-FFF2-40B4-BE49-F238E27FC236}">
                <a16:creationId xmlns:a16="http://schemas.microsoft.com/office/drawing/2014/main" id="{6E170980-6015-4E66-8FB8-8831EC4AC1FB}"/>
              </a:ext>
            </a:extLst>
          </p:cNvPr>
          <p:cNvSpPr txBox="1"/>
          <p:nvPr/>
        </p:nvSpPr>
        <p:spPr>
          <a:xfrm>
            <a:off x="4977654" y="301517"/>
            <a:ext cx="6096000" cy="923330"/>
          </a:xfrm>
          <a:prstGeom prst="rect">
            <a:avLst/>
          </a:prstGeom>
          <a:noFill/>
        </p:spPr>
        <p:txBody>
          <a:bodyPr wrap="square">
            <a:spAutoFit/>
          </a:bodyPr>
          <a:lstStyle/>
          <a:p>
            <a:r>
              <a:rPr lang="fi-FI" sz="1800" dirty="0">
                <a:solidFill>
                  <a:srgbClr val="FF0000"/>
                </a:solidFill>
              </a:rPr>
              <a:t>(täsmäytä tämän dian sisältö kunnan strategiaan, alla apulauseita ja esimerkki toiminnasta on aina toimiva ratkaisu, vaikka vain kuvituksena)</a:t>
            </a:r>
            <a:endParaRPr lang="en-GB" dirty="0"/>
          </a:p>
        </p:txBody>
      </p:sp>
    </p:spTree>
    <p:extLst>
      <p:ext uri="{BB962C8B-B14F-4D97-AF65-F5344CB8AC3E}">
        <p14:creationId xmlns:p14="http://schemas.microsoft.com/office/powerpoint/2010/main" val="49105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Vapaamuotoinen: Muoto 7">
            <a:extLst>
              <a:ext uri="{FF2B5EF4-FFF2-40B4-BE49-F238E27FC236}">
                <a16:creationId xmlns:a16="http://schemas.microsoft.com/office/drawing/2014/main" id="{30AD058F-DE37-7E25-6237-E5369735E0BD}"/>
              </a:ext>
            </a:extLst>
          </p:cNvPr>
          <p:cNvSpPr/>
          <p:nvPr/>
        </p:nvSpPr>
        <p:spPr>
          <a:xfrm>
            <a:off x="10136571" y="3821452"/>
            <a:ext cx="132595" cy="65722"/>
          </a:xfrm>
          <a:custGeom>
            <a:avLst/>
            <a:gdLst>
              <a:gd name="connsiteX0" fmla="*/ 132972 w 132595"/>
              <a:gd name="connsiteY0" fmla="*/ -59 h 65722"/>
              <a:gd name="connsiteX1" fmla="*/ 377 w 132595"/>
              <a:gd name="connsiteY1" fmla="*/ 65663 h 65722"/>
            </a:gdLst>
            <a:ahLst/>
            <a:cxnLst>
              <a:cxn ang="0">
                <a:pos x="connsiteX0" y="connsiteY0"/>
              </a:cxn>
              <a:cxn ang="0">
                <a:pos x="connsiteX1" y="connsiteY1"/>
              </a:cxn>
            </a:cxnLst>
            <a:rect l="l" t="t" r="r" b="b"/>
            <a:pathLst>
              <a:path w="132595" h="65722">
                <a:moveTo>
                  <a:pt x="132972" y="-59"/>
                </a:moveTo>
                <a:cubicBezTo>
                  <a:pt x="89152" y="21843"/>
                  <a:pt x="44953" y="43761"/>
                  <a:pt x="377" y="65663"/>
                </a:cubicBezTo>
                <a:close/>
              </a:path>
            </a:pathLst>
          </a:custGeom>
          <a:solidFill>
            <a:srgbClr val="FFFFFF"/>
          </a:solidFill>
          <a:ln w="16420" cap="flat">
            <a:noFill/>
            <a:prstDash val="solid"/>
            <a:miter/>
          </a:ln>
        </p:spPr>
        <p:txBody>
          <a:bodyPr rtlCol="0" anchor="ctr"/>
          <a:lstStyle/>
          <a:p>
            <a:endParaRPr lang="en-GB">
              <a:solidFill>
                <a:schemeClr val="bg1"/>
              </a:solidFill>
            </a:endParaRPr>
          </a:p>
        </p:txBody>
      </p:sp>
      <p:sp>
        <p:nvSpPr>
          <p:cNvPr id="10" name="Vapaamuotoinen: Muoto 9">
            <a:extLst>
              <a:ext uri="{FF2B5EF4-FFF2-40B4-BE49-F238E27FC236}">
                <a16:creationId xmlns:a16="http://schemas.microsoft.com/office/drawing/2014/main" id="{14610525-FDDC-022B-759A-3C7890B53868}"/>
              </a:ext>
            </a:extLst>
          </p:cNvPr>
          <p:cNvSpPr/>
          <p:nvPr/>
        </p:nvSpPr>
        <p:spPr>
          <a:xfrm>
            <a:off x="7168207" y="1107431"/>
            <a:ext cx="3926930" cy="1248731"/>
          </a:xfrm>
          <a:custGeom>
            <a:avLst/>
            <a:gdLst>
              <a:gd name="connsiteX0" fmla="*/ 377 w 3926930"/>
              <a:gd name="connsiteY0" fmla="*/ -59 h 1248731"/>
              <a:gd name="connsiteX1" fmla="*/ 3927307 w 3926930"/>
              <a:gd name="connsiteY1" fmla="*/ -59 h 1248731"/>
              <a:gd name="connsiteX2" fmla="*/ 1964335 w 3926930"/>
              <a:gd name="connsiteY2" fmla="*/ 1248672 h 1248731"/>
              <a:gd name="connsiteX3" fmla="*/ 377 w 3926930"/>
              <a:gd name="connsiteY3" fmla="*/ -59 h 1248731"/>
            </a:gdLst>
            <a:ahLst/>
            <a:cxnLst>
              <a:cxn ang="0">
                <a:pos x="connsiteX0" y="connsiteY0"/>
              </a:cxn>
              <a:cxn ang="0">
                <a:pos x="connsiteX1" y="connsiteY1"/>
              </a:cxn>
              <a:cxn ang="0">
                <a:pos x="connsiteX2" y="connsiteY2"/>
              </a:cxn>
              <a:cxn ang="0">
                <a:pos x="connsiteX3" y="connsiteY3"/>
              </a:cxn>
            </a:cxnLst>
            <a:rect l="l" t="t" r="r" b="b"/>
            <a:pathLst>
              <a:path w="3926930" h="1248731">
                <a:moveTo>
                  <a:pt x="377" y="-59"/>
                </a:moveTo>
                <a:lnTo>
                  <a:pt x="3927307" y="-59"/>
                </a:lnTo>
                <a:cubicBezTo>
                  <a:pt x="2082471" y="527201"/>
                  <a:pt x="1971072" y="654374"/>
                  <a:pt x="1964335" y="1248672"/>
                </a:cubicBezTo>
                <a:cubicBezTo>
                  <a:pt x="1957270" y="654374"/>
                  <a:pt x="1845705" y="527201"/>
                  <a:pt x="377" y="-59"/>
                </a:cubicBezTo>
                <a:close/>
              </a:path>
            </a:pathLst>
          </a:custGeom>
          <a:noFill/>
          <a:ln w="16420" cap="flat">
            <a:noFill/>
            <a:prstDash val="solid"/>
            <a:miter/>
          </a:ln>
        </p:spPr>
        <p:txBody>
          <a:bodyPr rtlCol="0" anchor="ctr"/>
          <a:lstStyle/>
          <a:p>
            <a:endParaRPr lang="en-GB"/>
          </a:p>
        </p:txBody>
      </p:sp>
      <p:sp>
        <p:nvSpPr>
          <p:cNvPr id="11" name="Vapaamuotoinen: Muoto 10">
            <a:extLst>
              <a:ext uri="{FF2B5EF4-FFF2-40B4-BE49-F238E27FC236}">
                <a16:creationId xmlns:a16="http://schemas.microsoft.com/office/drawing/2014/main" id="{8E440479-0CFD-A118-0C58-40A522F4A52C}"/>
              </a:ext>
            </a:extLst>
          </p:cNvPr>
          <p:cNvSpPr/>
          <p:nvPr/>
        </p:nvSpPr>
        <p:spPr>
          <a:xfrm>
            <a:off x="7168207" y="1107431"/>
            <a:ext cx="3926930" cy="3690000"/>
          </a:xfrm>
          <a:custGeom>
            <a:avLst/>
            <a:gdLst>
              <a:gd name="connsiteX0" fmla="*/ 3927307 w 3926930"/>
              <a:gd name="connsiteY0" fmla="*/ -59 h 3690000"/>
              <a:gd name="connsiteX1" fmla="*/ 3927307 w 3926930"/>
              <a:gd name="connsiteY1" fmla="*/ 3689941 h 3690000"/>
              <a:gd name="connsiteX2" fmla="*/ 377 w 3926930"/>
              <a:gd name="connsiteY2" fmla="*/ 3689941 h 3690000"/>
              <a:gd name="connsiteX3" fmla="*/ 377 w 3926930"/>
              <a:gd name="connsiteY3" fmla="*/ -59 h 3690000"/>
              <a:gd name="connsiteX4" fmla="*/ 140531 w 3926930"/>
              <a:gd name="connsiteY4" fmla="*/ 2103067 h 3690000"/>
              <a:gd name="connsiteX5" fmla="*/ 875968 w 3926930"/>
              <a:gd name="connsiteY5" fmla="*/ 2975535 h 3690000"/>
              <a:gd name="connsiteX6" fmla="*/ 895684 w 3926930"/>
              <a:gd name="connsiteY6" fmla="*/ 2985229 h 3690000"/>
              <a:gd name="connsiteX7" fmla="*/ 1963678 w 3926930"/>
              <a:gd name="connsiteY7" fmla="*/ 3514297 h 3690000"/>
              <a:gd name="connsiteX8" fmla="*/ 2968577 w 3926930"/>
              <a:gd name="connsiteY8" fmla="*/ 3015955 h 3690000"/>
              <a:gd name="connsiteX9" fmla="*/ 3101173 w 3926930"/>
              <a:gd name="connsiteY9" fmla="*/ 2950232 h 3690000"/>
              <a:gd name="connsiteX10" fmla="*/ 3103966 w 3926930"/>
              <a:gd name="connsiteY10" fmla="*/ 2948753 h 3690000"/>
              <a:gd name="connsiteX11" fmla="*/ 3786496 w 3926930"/>
              <a:gd name="connsiteY11" fmla="*/ 2103067 h 369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26930" h="3690000">
                <a:moveTo>
                  <a:pt x="3927307" y="-59"/>
                </a:moveTo>
                <a:lnTo>
                  <a:pt x="3927307" y="3689941"/>
                </a:lnTo>
                <a:lnTo>
                  <a:pt x="377" y="3689941"/>
                </a:lnTo>
                <a:lnTo>
                  <a:pt x="377" y="-59"/>
                </a:lnTo>
                <a:lnTo>
                  <a:pt x="140531" y="2103067"/>
                </a:lnTo>
                <a:cubicBezTo>
                  <a:pt x="140531" y="2545873"/>
                  <a:pt x="470787" y="2773438"/>
                  <a:pt x="875968" y="2975535"/>
                </a:cubicBezTo>
                <a:lnTo>
                  <a:pt x="895684" y="2985229"/>
                </a:lnTo>
                <a:lnTo>
                  <a:pt x="1963678" y="3514297"/>
                </a:lnTo>
                <a:lnTo>
                  <a:pt x="2968577" y="3015955"/>
                </a:lnTo>
                <a:lnTo>
                  <a:pt x="3101173" y="2950232"/>
                </a:lnTo>
                <a:lnTo>
                  <a:pt x="3103966" y="2948753"/>
                </a:lnTo>
                <a:cubicBezTo>
                  <a:pt x="3484665" y="2753228"/>
                  <a:pt x="3786496" y="2526485"/>
                  <a:pt x="3786496" y="2103067"/>
                </a:cubicBezTo>
                <a:close/>
              </a:path>
            </a:pathLst>
          </a:custGeom>
          <a:noFill/>
          <a:ln w="16420" cap="flat">
            <a:noFill/>
            <a:prstDash val="solid"/>
            <a:miter/>
          </a:ln>
        </p:spPr>
        <p:txBody>
          <a:bodyPr rtlCol="0" anchor="ctr"/>
          <a:lstStyle/>
          <a:p>
            <a:endParaRPr lang="en-GB"/>
          </a:p>
        </p:txBody>
      </p:sp>
    </p:spTree>
    <p:extLst>
      <p:ext uri="{BB962C8B-B14F-4D97-AF65-F5344CB8AC3E}">
        <p14:creationId xmlns:p14="http://schemas.microsoft.com/office/powerpoint/2010/main" val="1639942104"/>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Vapaamuotoinen: Muoto 9">
            <a:extLst>
              <a:ext uri="{FF2B5EF4-FFF2-40B4-BE49-F238E27FC236}">
                <a16:creationId xmlns:a16="http://schemas.microsoft.com/office/drawing/2014/main" id="{14610525-FDDC-022B-759A-3C7890B53868}"/>
              </a:ext>
            </a:extLst>
          </p:cNvPr>
          <p:cNvSpPr/>
          <p:nvPr/>
        </p:nvSpPr>
        <p:spPr>
          <a:xfrm>
            <a:off x="7168207" y="1107431"/>
            <a:ext cx="3926930" cy="1248731"/>
          </a:xfrm>
          <a:custGeom>
            <a:avLst/>
            <a:gdLst>
              <a:gd name="connsiteX0" fmla="*/ 377 w 3926930"/>
              <a:gd name="connsiteY0" fmla="*/ -59 h 1248731"/>
              <a:gd name="connsiteX1" fmla="*/ 3927307 w 3926930"/>
              <a:gd name="connsiteY1" fmla="*/ -59 h 1248731"/>
              <a:gd name="connsiteX2" fmla="*/ 1964335 w 3926930"/>
              <a:gd name="connsiteY2" fmla="*/ 1248672 h 1248731"/>
              <a:gd name="connsiteX3" fmla="*/ 377 w 3926930"/>
              <a:gd name="connsiteY3" fmla="*/ -59 h 1248731"/>
            </a:gdLst>
            <a:ahLst/>
            <a:cxnLst>
              <a:cxn ang="0">
                <a:pos x="connsiteX0" y="connsiteY0"/>
              </a:cxn>
              <a:cxn ang="0">
                <a:pos x="connsiteX1" y="connsiteY1"/>
              </a:cxn>
              <a:cxn ang="0">
                <a:pos x="connsiteX2" y="connsiteY2"/>
              </a:cxn>
              <a:cxn ang="0">
                <a:pos x="connsiteX3" y="connsiteY3"/>
              </a:cxn>
            </a:cxnLst>
            <a:rect l="l" t="t" r="r" b="b"/>
            <a:pathLst>
              <a:path w="3926930" h="1248731">
                <a:moveTo>
                  <a:pt x="377" y="-59"/>
                </a:moveTo>
                <a:lnTo>
                  <a:pt x="3927307" y="-59"/>
                </a:lnTo>
                <a:cubicBezTo>
                  <a:pt x="2082471" y="527201"/>
                  <a:pt x="1971072" y="654374"/>
                  <a:pt x="1964335" y="1248672"/>
                </a:cubicBezTo>
                <a:cubicBezTo>
                  <a:pt x="1957270" y="654374"/>
                  <a:pt x="1845705" y="527201"/>
                  <a:pt x="377" y="-59"/>
                </a:cubicBezTo>
                <a:close/>
              </a:path>
            </a:pathLst>
          </a:custGeom>
          <a:noFill/>
          <a:ln w="16420" cap="flat">
            <a:noFill/>
            <a:prstDash val="solid"/>
            <a:miter/>
          </a:ln>
        </p:spPr>
        <p:txBody>
          <a:bodyPr rtlCol="0" anchor="ctr"/>
          <a:lstStyle/>
          <a:p>
            <a:endParaRPr lang="en-GB"/>
          </a:p>
        </p:txBody>
      </p:sp>
      <p:sp>
        <p:nvSpPr>
          <p:cNvPr id="11" name="Vapaamuotoinen: Muoto 10">
            <a:extLst>
              <a:ext uri="{FF2B5EF4-FFF2-40B4-BE49-F238E27FC236}">
                <a16:creationId xmlns:a16="http://schemas.microsoft.com/office/drawing/2014/main" id="{8E440479-0CFD-A118-0C58-40A522F4A52C}"/>
              </a:ext>
            </a:extLst>
          </p:cNvPr>
          <p:cNvSpPr/>
          <p:nvPr/>
        </p:nvSpPr>
        <p:spPr>
          <a:xfrm>
            <a:off x="7168207" y="1107431"/>
            <a:ext cx="3926930" cy="3690000"/>
          </a:xfrm>
          <a:custGeom>
            <a:avLst/>
            <a:gdLst>
              <a:gd name="connsiteX0" fmla="*/ 3927307 w 3926930"/>
              <a:gd name="connsiteY0" fmla="*/ -59 h 3690000"/>
              <a:gd name="connsiteX1" fmla="*/ 3927307 w 3926930"/>
              <a:gd name="connsiteY1" fmla="*/ 3689941 h 3690000"/>
              <a:gd name="connsiteX2" fmla="*/ 377 w 3926930"/>
              <a:gd name="connsiteY2" fmla="*/ 3689941 h 3690000"/>
              <a:gd name="connsiteX3" fmla="*/ 377 w 3926930"/>
              <a:gd name="connsiteY3" fmla="*/ -59 h 3690000"/>
              <a:gd name="connsiteX4" fmla="*/ 140531 w 3926930"/>
              <a:gd name="connsiteY4" fmla="*/ 2103067 h 3690000"/>
              <a:gd name="connsiteX5" fmla="*/ 875968 w 3926930"/>
              <a:gd name="connsiteY5" fmla="*/ 2975535 h 3690000"/>
              <a:gd name="connsiteX6" fmla="*/ 895684 w 3926930"/>
              <a:gd name="connsiteY6" fmla="*/ 2985229 h 3690000"/>
              <a:gd name="connsiteX7" fmla="*/ 1963678 w 3926930"/>
              <a:gd name="connsiteY7" fmla="*/ 3514297 h 3690000"/>
              <a:gd name="connsiteX8" fmla="*/ 2968577 w 3926930"/>
              <a:gd name="connsiteY8" fmla="*/ 3015955 h 3690000"/>
              <a:gd name="connsiteX9" fmla="*/ 3101173 w 3926930"/>
              <a:gd name="connsiteY9" fmla="*/ 2950232 h 3690000"/>
              <a:gd name="connsiteX10" fmla="*/ 3103966 w 3926930"/>
              <a:gd name="connsiteY10" fmla="*/ 2948753 h 3690000"/>
              <a:gd name="connsiteX11" fmla="*/ 3786496 w 3926930"/>
              <a:gd name="connsiteY11" fmla="*/ 2103067 h 369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26930" h="3690000">
                <a:moveTo>
                  <a:pt x="3927307" y="-59"/>
                </a:moveTo>
                <a:lnTo>
                  <a:pt x="3927307" y="3689941"/>
                </a:lnTo>
                <a:lnTo>
                  <a:pt x="377" y="3689941"/>
                </a:lnTo>
                <a:lnTo>
                  <a:pt x="377" y="-59"/>
                </a:lnTo>
                <a:lnTo>
                  <a:pt x="140531" y="2103067"/>
                </a:lnTo>
                <a:cubicBezTo>
                  <a:pt x="140531" y="2545873"/>
                  <a:pt x="470787" y="2773438"/>
                  <a:pt x="875968" y="2975535"/>
                </a:cubicBezTo>
                <a:lnTo>
                  <a:pt x="895684" y="2985229"/>
                </a:lnTo>
                <a:lnTo>
                  <a:pt x="1963678" y="3514297"/>
                </a:lnTo>
                <a:lnTo>
                  <a:pt x="2968577" y="3015955"/>
                </a:lnTo>
                <a:lnTo>
                  <a:pt x="3101173" y="2950232"/>
                </a:lnTo>
                <a:lnTo>
                  <a:pt x="3103966" y="2948753"/>
                </a:lnTo>
                <a:cubicBezTo>
                  <a:pt x="3484665" y="2753228"/>
                  <a:pt x="3786496" y="2526485"/>
                  <a:pt x="3786496" y="2103067"/>
                </a:cubicBezTo>
                <a:close/>
              </a:path>
            </a:pathLst>
          </a:custGeom>
          <a:noFill/>
          <a:ln w="16420" cap="flat">
            <a:noFill/>
            <a:prstDash val="solid"/>
            <a:miter/>
          </a:ln>
        </p:spPr>
        <p:txBody>
          <a:bodyPr rtlCol="0" anchor="ctr"/>
          <a:lstStyle/>
          <a:p>
            <a:endParaRPr lang="en-GB"/>
          </a:p>
        </p:txBody>
      </p:sp>
    </p:spTree>
    <p:extLst>
      <p:ext uri="{BB962C8B-B14F-4D97-AF65-F5344CB8AC3E}">
        <p14:creationId xmlns:p14="http://schemas.microsoft.com/office/powerpoint/2010/main" val="78373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F63EB993-3FE1-74A2-85D5-40259D6C51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05125" y="0"/>
            <a:ext cx="6381750" cy="3590925"/>
          </a:xfrm>
          <a:prstGeom prst="rect">
            <a:avLst/>
          </a:prstGeom>
        </p:spPr>
      </p:pic>
      <p:sp>
        <p:nvSpPr>
          <p:cNvPr id="2" name="Otsikko 1">
            <a:extLst>
              <a:ext uri="{FF2B5EF4-FFF2-40B4-BE49-F238E27FC236}">
                <a16:creationId xmlns:a16="http://schemas.microsoft.com/office/drawing/2014/main" id="{30E7D459-5B57-5563-2B0D-EE009D4C57C1}"/>
              </a:ext>
            </a:extLst>
          </p:cNvPr>
          <p:cNvSpPr>
            <a:spLocks noGrp="1"/>
          </p:cNvSpPr>
          <p:nvPr>
            <p:ph type="title"/>
          </p:nvPr>
        </p:nvSpPr>
        <p:spPr>
          <a:xfrm>
            <a:off x="4178027" y="-263109"/>
            <a:ext cx="3607437" cy="3135085"/>
          </a:xfrm>
        </p:spPr>
        <p:txBody>
          <a:bodyPr>
            <a:normAutofit/>
          </a:bodyPr>
          <a:lstStyle/>
          <a:p>
            <a:pPr algn="ctr"/>
            <a:r>
              <a:rPr lang="fi-FI" sz="4400" dirty="0"/>
              <a:t>Nostoja strategiasta tms.</a:t>
            </a:r>
            <a:endParaRPr lang="en-GB" sz="4400" dirty="0"/>
          </a:p>
        </p:txBody>
      </p:sp>
      <p:grpSp>
        <p:nvGrpSpPr>
          <p:cNvPr id="5" name="Ryhmä 4">
            <a:extLst>
              <a:ext uri="{FF2B5EF4-FFF2-40B4-BE49-F238E27FC236}">
                <a16:creationId xmlns:a16="http://schemas.microsoft.com/office/drawing/2014/main" id="{2D63673E-49BA-ECF8-1654-C90AA07808E2}"/>
              </a:ext>
            </a:extLst>
          </p:cNvPr>
          <p:cNvGrpSpPr/>
          <p:nvPr/>
        </p:nvGrpSpPr>
        <p:grpSpPr>
          <a:xfrm>
            <a:off x="986362" y="3897579"/>
            <a:ext cx="10479482" cy="1754326"/>
            <a:chOff x="1293171" y="1613515"/>
            <a:chExt cx="10479482" cy="1754326"/>
          </a:xfrm>
        </p:grpSpPr>
        <p:sp>
          <p:nvSpPr>
            <p:cNvPr id="6" name="Tekstiruutu 5">
              <a:extLst>
                <a:ext uri="{FF2B5EF4-FFF2-40B4-BE49-F238E27FC236}">
                  <a16:creationId xmlns:a16="http://schemas.microsoft.com/office/drawing/2014/main" id="{5D68F7CE-E5FA-9457-6E23-81D858D47D6A}"/>
                </a:ext>
              </a:extLst>
            </p:cNvPr>
            <p:cNvSpPr txBox="1"/>
            <p:nvPr/>
          </p:nvSpPr>
          <p:spPr>
            <a:xfrm>
              <a:off x="5130306" y="1613515"/>
              <a:ext cx="2642568" cy="1754326"/>
            </a:xfrm>
            <a:prstGeom prst="rect">
              <a:avLst/>
            </a:prstGeom>
            <a:noFill/>
          </p:spPr>
          <p:txBody>
            <a:bodyPr wrap="square" rtlCol="0">
              <a:spAutoFit/>
            </a:bodyPr>
            <a:lstStyle/>
            <a:p>
              <a:pPr algn="ctr"/>
              <a:r>
                <a:rPr lang="fi-FI" b="1" dirty="0" err="1"/>
                <a:t>Lorem</a:t>
              </a:r>
              <a:r>
                <a:rPr lang="fi-FI" b="1" dirty="0"/>
                <a:t> </a:t>
              </a:r>
              <a:r>
                <a:rPr lang="fi-FI" b="1" dirty="0" err="1"/>
                <a:t>ipsum</a:t>
              </a:r>
              <a:br>
                <a:rPr lang="fi-FI" b="1" dirty="0"/>
              </a:br>
              <a:r>
                <a:rPr lang="fi-FI" sz="7200" b="1" dirty="0">
                  <a:solidFill>
                    <a:schemeClr val="bg1"/>
                  </a:solidFill>
                </a:rPr>
                <a:t>x xxx</a:t>
              </a:r>
              <a:br>
                <a:rPr lang="fi-FI" sz="6000" b="1" dirty="0"/>
              </a:br>
              <a:r>
                <a:rPr lang="fi-FI" b="1" dirty="0"/>
                <a:t>euroa</a:t>
              </a:r>
            </a:p>
          </p:txBody>
        </p:sp>
        <p:sp>
          <p:nvSpPr>
            <p:cNvPr id="7" name="Tekstiruutu 6">
              <a:extLst>
                <a:ext uri="{FF2B5EF4-FFF2-40B4-BE49-F238E27FC236}">
                  <a16:creationId xmlns:a16="http://schemas.microsoft.com/office/drawing/2014/main" id="{ECD12409-3F19-6DD0-24C6-44F2D59086DF}"/>
                </a:ext>
              </a:extLst>
            </p:cNvPr>
            <p:cNvSpPr txBox="1"/>
            <p:nvPr/>
          </p:nvSpPr>
          <p:spPr>
            <a:xfrm>
              <a:off x="7935518" y="1613515"/>
              <a:ext cx="3837135" cy="1754326"/>
            </a:xfrm>
            <a:prstGeom prst="rect">
              <a:avLst/>
            </a:prstGeom>
            <a:noFill/>
          </p:spPr>
          <p:txBody>
            <a:bodyPr wrap="square" rtlCol="0">
              <a:spAutoFit/>
            </a:bodyPr>
            <a:lstStyle/>
            <a:p>
              <a:pPr algn="ctr"/>
              <a:r>
                <a:rPr lang="fi-FI" b="1" dirty="0" err="1"/>
                <a:t>Lorem</a:t>
              </a:r>
              <a:r>
                <a:rPr lang="fi-FI" b="1" dirty="0"/>
                <a:t> </a:t>
              </a:r>
              <a:r>
                <a:rPr lang="fi-FI" b="1" dirty="0" err="1"/>
                <a:t>ipsum</a:t>
              </a:r>
              <a:br>
                <a:rPr lang="fi-FI" b="1" dirty="0"/>
              </a:br>
              <a:r>
                <a:rPr lang="fi-FI" sz="7200" b="1" dirty="0">
                  <a:solidFill>
                    <a:schemeClr val="bg1"/>
                  </a:solidFill>
                </a:rPr>
                <a:t>xxx</a:t>
              </a:r>
              <a:r>
                <a:rPr lang="fi-FI" sz="7200" b="1" dirty="0">
                  <a:solidFill>
                    <a:schemeClr val="tx2"/>
                  </a:solidFill>
                </a:rPr>
                <a:t>x</a:t>
              </a:r>
              <a:br>
                <a:rPr lang="fi-FI" sz="6000" b="1" dirty="0"/>
              </a:br>
              <a:r>
                <a:rPr lang="fi-FI" b="1" dirty="0"/>
                <a:t>vuotta</a:t>
              </a:r>
            </a:p>
          </p:txBody>
        </p:sp>
        <p:sp>
          <p:nvSpPr>
            <p:cNvPr id="8" name="Tekstiruutu 7">
              <a:extLst>
                <a:ext uri="{FF2B5EF4-FFF2-40B4-BE49-F238E27FC236}">
                  <a16:creationId xmlns:a16="http://schemas.microsoft.com/office/drawing/2014/main" id="{6F3F4C2A-BF39-D65B-4C35-66BDA67F03D0}"/>
                </a:ext>
              </a:extLst>
            </p:cNvPr>
            <p:cNvSpPr txBox="1"/>
            <p:nvPr/>
          </p:nvSpPr>
          <p:spPr>
            <a:xfrm>
              <a:off x="1293171" y="1613515"/>
              <a:ext cx="3837135" cy="1754326"/>
            </a:xfrm>
            <a:prstGeom prst="rect">
              <a:avLst/>
            </a:prstGeom>
            <a:noFill/>
          </p:spPr>
          <p:txBody>
            <a:bodyPr wrap="square" rtlCol="0">
              <a:spAutoFit/>
            </a:bodyPr>
            <a:lstStyle/>
            <a:p>
              <a:pPr algn="ctr"/>
              <a:r>
                <a:rPr lang="fi-FI" b="1" dirty="0" err="1"/>
                <a:t>Lorem</a:t>
              </a:r>
              <a:r>
                <a:rPr lang="fi-FI" b="1" dirty="0"/>
                <a:t> </a:t>
              </a:r>
              <a:r>
                <a:rPr lang="fi-FI" b="1" dirty="0" err="1"/>
                <a:t>ipsum</a:t>
              </a:r>
              <a:br>
                <a:rPr lang="fi-FI" b="1" dirty="0"/>
              </a:br>
              <a:r>
                <a:rPr lang="fi-FI" sz="7200" b="1" dirty="0">
                  <a:solidFill>
                    <a:schemeClr val="bg1"/>
                  </a:solidFill>
                </a:rPr>
                <a:t>xxx</a:t>
              </a:r>
              <a:br>
                <a:rPr lang="fi-FI" sz="6000" b="1" dirty="0"/>
              </a:br>
              <a:r>
                <a:rPr lang="fi-FI" b="1" dirty="0"/>
                <a:t>euroa</a:t>
              </a:r>
            </a:p>
          </p:txBody>
        </p:sp>
      </p:grpSp>
    </p:spTree>
    <p:extLst>
      <p:ext uri="{BB962C8B-B14F-4D97-AF65-F5344CB8AC3E}">
        <p14:creationId xmlns:p14="http://schemas.microsoft.com/office/powerpoint/2010/main" val="3101047130"/>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A3F68B-C951-86B7-E92D-82F6C13C5EBF}"/>
              </a:ext>
            </a:extLst>
          </p:cNvPr>
          <p:cNvSpPr>
            <a:spLocks noGrp="1"/>
          </p:cNvSpPr>
          <p:nvPr>
            <p:ph type="title"/>
          </p:nvPr>
        </p:nvSpPr>
        <p:spPr/>
        <p:txBody>
          <a:bodyPr/>
          <a:lstStyle/>
          <a:p>
            <a:r>
              <a:rPr lang="fi-FI" dirty="0">
                <a:solidFill>
                  <a:srgbClr val="FF0000"/>
                </a:solidFill>
              </a:rPr>
              <a:t>Kirjaston oma strategia, jos on</a:t>
            </a:r>
            <a:endParaRPr lang="en-GB" dirty="0"/>
          </a:p>
        </p:txBody>
      </p:sp>
      <p:sp>
        <p:nvSpPr>
          <p:cNvPr id="3" name="Sisällön paikkamerkki 2">
            <a:extLst>
              <a:ext uri="{FF2B5EF4-FFF2-40B4-BE49-F238E27FC236}">
                <a16:creationId xmlns:a16="http://schemas.microsoft.com/office/drawing/2014/main" id="{4ABD7203-4B79-973C-FEFE-CB1A79B22F28}"/>
              </a:ext>
            </a:extLst>
          </p:cNvPr>
          <p:cNvSpPr>
            <a:spLocks noGrp="1"/>
          </p:cNvSpPr>
          <p:nvPr>
            <p:ph sz="half" idx="1"/>
          </p:nvPr>
        </p:nvSpPr>
        <p:spPr/>
        <p:txBody>
          <a:bodyPr>
            <a:normAutofit lnSpcReduction="10000"/>
          </a:bodyPr>
          <a:lstStyle/>
          <a:p>
            <a:r>
              <a:rPr lang="fi-FI" sz="2000" dirty="0">
                <a:solidFill>
                  <a:srgbClr val="FF0000"/>
                </a:solidFill>
              </a:rPr>
              <a:t>Keskeisimmät kohdat strategiasta tai toimintasuunnitelmasta</a:t>
            </a:r>
          </a:p>
          <a:p>
            <a:r>
              <a:rPr lang="fi-FI" sz="2000" dirty="0">
                <a:solidFill>
                  <a:srgbClr val="FF0000"/>
                </a:solidFill>
              </a:rPr>
              <a:t>Vain muutama – hyvä tiivistys jää mieleen</a:t>
            </a:r>
          </a:p>
          <a:p>
            <a:r>
              <a:rPr lang="fi-FI" sz="2000" dirty="0">
                <a:solidFill>
                  <a:srgbClr val="FF0000"/>
                </a:solidFill>
              </a:rPr>
              <a:t>Seuraavat diat 16 ja 17 ovat esimerkkejä, mitä nostaa esille, jos ei ole omaa strategiaa tai toimintasuunnitelma on pelkkiä lukuja</a:t>
            </a:r>
          </a:p>
          <a:p>
            <a:r>
              <a:rPr lang="fi-FI" sz="2000" dirty="0">
                <a:solidFill>
                  <a:srgbClr val="FF0000"/>
                </a:solidFill>
              </a:rPr>
              <a:t>Jos käytät seuraavia dioja, niin täydennä niitä omilla esimerkeillä ja kivoilla kuvilla</a:t>
            </a:r>
          </a:p>
          <a:p>
            <a:endParaRPr lang="en-GB" sz="2000" dirty="0"/>
          </a:p>
          <a:p>
            <a:endParaRPr lang="en-GB" dirty="0"/>
          </a:p>
        </p:txBody>
      </p:sp>
      <p:sp>
        <p:nvSpPr>
          <p:cNvPr id="4" name="Kuvan paikkamerkki 3">
            <a:extLst>
              <a:ext uri="{FF2B5EF4-FFF2-40B4-BE49-F238E27FC236}">
                <a16:creationId xmlns:a16="http://schemas.microsoft.com/office/drawing/2014/main" id="{5585581D-63B4-95C1-C531-E115B6F976B6}"/>
              </a:ext>
            </a:extLst>
          </p:cNvPr>
          <p:cNvSpPr>
            <a:spLocks noGrp="1"/>
          </p:cNvSpPr>
          <p:nvPr>
            <p:ph type="pic" sz="quarter" idx="13"/>
          </p:nvPr>
        </p:nvSpPr>
        <p:spPr/>
      </p:sp>
    </p:spTree>
    <p:extLst>
      <p:ext uri="{BB962C8B-B14F-4D97-AF65-F5344CB8AC3E}">
        <p14:creationId xmlns:p14="http://schemas.microsoft.com/office/powerpoint/2010/main" val="379963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24E7CF-99CE-47EE-B29C-D92AC1804613}"/>
              </a:ext>
            </a:extLst>
          </p:cNvPr>
          <p:cNvSpPr>
            <a:spLocks noGrp="1"/>
          </p:cNvSpPr>
          <p:nvPr>
            <p:ph type="title"/>
          </p:nvPr>
        </p:nvSpPr>
        <p:spPr/>
        <p:txBody>
          <a:bodyPr/>
          <a:lstStyle/>
          <a:p>
            <a:r>
              <a:rPr lang="fi-FI" dirty="0"/>
              <a:t>Kirjasto tekee hyvää: Kirjaston hyvinvointivaikutukset</a:t>
            </a:r>
          </a:p>
        </p:txBody>
      </p:sp>
      <p:sp>
        <p:nvSpPr>
          <p:cNvPr id="3" name="Sisällön paikkamerkki 2">
            <a:extLst>
              <a:ext uri="{FF2B5EF4-FFF2-40B4-BE49-F238E27FC236}">
                <a16:creationId xmlns:a16="http://schemas.microsoft.com/office/drawing/2014/main" id="{7E14BE21-B823-4F35-84C0-9CA6E4AEA551}"/>
              </a:ext>
            </a:extLst>
          </p:cNvPr>
          <p:cNvSpPr>
            <a:spLocks noGrp="1"/>
          </p:cNvSpPr>
          <p:nvPr>
            <p:ph idx="1"/>
          </p:nvPr>
        </p:nvSpPr>
        <p:spPr/>
        <p:txBody>
          <a:bodyPr>
            <a:normAutofit/>
          </a:bodyPr>
          <a:lstStyle/>
          <a:p>
            <a:r>
              <a:rPr lang="fi-FI" dirty="0"/>
              <a:t>Lukutaidon, kulttuurin ja lukemiskulttuurin edistäminen</a:t>
            </a:r>
          </a:p>
          <a:p>
            <a:r>
              <a:rPr lang="fi-FI" dirty="0"/>
              <a:t>Sivistyksen ja elinikäisen oppimisen edistäminen</a:t>
            </a:r>
          </a:p>
          <a:p>
            <a:r>
              <a:rPr lang="fi-FI" dirty="0"/>
              <a:t>Hyvinvoinnin lisääminen</a:t>
            </a:r>
          </a:p>
          <a:p>
            <a:r>
              <a:rPr lang="fi-FI" dirty="0"/>
              <a:t>Tasa-arvon ja yhdenvertaisuuden edistäminen, syrjinnän ja syrjäytymisen ehkäisy</a:t>
            </a:r>
          </a:p>
          <a:p>
            <a:r>
              <a:rPr lang="fi-FI" dirty="0"/>
              <a:t>Yhteisöllisyyden edistäminen; sukupolvien kohtaamisen edistäminen</a:t>
            </a:r>
          </a:p>
          <a:p>
            <a:r>
              <a:rPr lang="fi-FI" dirty="0"/>
              <a:t>Aktiivisen kansalaisuuden, osallisuuden demokratian ja sananvapauden tukeminen</a:t>
            </a:r>
          </a:p>
          <a:p>
            <a:r>
              <a:rPr lang="fi-FI" dirty="0"/>
              <a:t>Luotettavan tiedon ja mediakasvatuksen tarjoaja</a:t>
            </a:r>
          </a:p>
          <a:p>
            <a:r>
              <a:rPr lang="fi-FI" dirty="0"/>
              <a:t>Ovi erilaisiin maailmoihin ja kokemuksiin</a:t>
            </a:r>
          </a:p>
          <a:p>
            <a:endParaRPr lang="fi-FI" dirty="0"/>
          </a:p>
        </p:txBody>
      </p:sp>
    </p:spTree>
    <p:extLst>
      <p:ext uri="{BB962C8B-B14F-4D97-AF65-F5344CB8AC3E}">
        <p14:creationId xmlns:p14="http://schemas.microsoft.com/office/powerpoint/2010/main" val="307144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A4FF1F-B4D2-165E-3B9C-43B48B4E72F9}"/>
              </a:ext>
            </a:extLst>
          </p:cNvPr>
          <p:cNvSpPr>
            <a:spLocks noGrp="1"/>
          </p:cNvSpPr>
          <p:nvPr>
            <p:ph type="title"/>
          </p:nvPr>
        </p:nvSpPr>
        <p:spPr/>
        <p:txBody>
          <a:bodyPr>
            <a:normAutofit/>
          </a:bodyPr>
          <a:lstStyle/>
          <a:p>
            <a:br>
              <a:rPr lang="fi-FI" dirty="0"/>
            </a:br>
            <a:r>
              <a:rPr lang="fi-FI" dirty="0"/>
              <a:t>Kirjaston monipuoliset palvelut</a:t>
            </a:r>
            <a:endParaRPr lang="en-GB" dirty="0"/>
          </a:p>
        </p:txBody>
      </p:sp>
      <p:sp>
        <p:nvSpPr>
          <p:cNvPr id="3" name="Sisällön paikkamerkki 2">
            <a:extLst>
              <a:ext uri="{FF2B5EF4-FFF2-40B4-BE49-F238E27FC236}">
                <a16:creationId xmlns:a16="http://schemas.microsoft.com/office/drawing/2014/main" id="{4BD877CC-F5B2-E5F7-BE56-86EDEF14CB63}"/>
              </a:ext>
            </a:extLst>
          </p:cNvPr>
          <p:cNvSpPr>
            <a:spLocks noGrp="1"/>
          </p:cNvSpPr>
          <p:nvPr>
            <p:ph idx="1"/>
          </p:nvPr>
        </p:nvSpPr>
        <p:spPr/>
        <p:txBody>
          <a:bodyPr>
            <a:normAutofit/>
          </a:bodyPr>
          <a:lstStyle/>
          <a:p>
            <a:r>
              <a:rPr lang="fi-FI" dirty="0"/>
              <a:t>Tapahtumat</a:t>
            </a:r>
          </a:p>
          <a:p>
            <a:r>
              <a:rPr lang="fi-FI" dirty="0"/>
              <a:t>Kouluyhteistyö</a:t>
            </a:r>
          </a:p>
          <a:p>
            <a:r>
              <a:rPr lang="fi-FI" dirty="0"/>
              <a:t>Digiopastus</a:t>
            </a:r>
          </a:p>
          <a:p>
            <a:r>
              <a:rPr lang="fi-FI" dirty="0"/>
              <a:t>Monipuolinen ja uusiutuva kokoelma</a:t>
            </a:r>
          </a:p>
          <a:p>
            <a:r>
              <a:rPr lang="fi-FI" dirty="0"/>
              <a:t>Maksuttomat ja turvalliset tilat kuntalaisten omalle toiminnalle</a:t>
            </a:r>
          </a:p>
          <a:p>
            <a:r>
              <a:rPr lang="fi-FI" dirty="0"/>
              <a:t>Tietopalvelu ja osaavien ammattilaisten apu asiakkaiden tiedontarpeiden selvittämiseen</a:t>
            </a:r>
          </a:p>
          <a:p>
            <a:r>
              <a:rPr lang="fi-FI" dirty="0"/>
              <a:t>Ketteryys uusien palveluiden tarjoamisessa</a:t>
            </a:r>
          </a:p>
          <a:p>
            <a:r>
              <a:rPr lang="fi-FI" dirty="0"/>
              <a:t>Monipuolisten palveluiden tuottamiseen tarvitaan monipuolista osaamista; meitä ei voi korvata koneilla</a:t>
            </a:r>
          </a:p>
          <a:p>
            <a:endParaRPr lang="fi-FI" dirty="0"/>
          </a:p>
          <a:p>
            <a:endParaRPr lang="fi-FI" dirty="0"/>
          </a:p>
          <a:p>
            <a:endParaRPr lang="en-GB" dirty="0"/>
          </a:p>
        </p:txBody>
      </p:sp>
      <p:sp>
        <p:nvSpPr>
          <p:cNvPr id="5" name="Tekstiruutu 4">
            <a:extLst>
              <a:ext uri="{FF2B5EF4-FFF2-40B4-BE49-F238E27FC236}">
                <a16:creationId xmlns:a16="http://schemas.microsoft.com/office/drawing/2014/main" id="{62F409AD-8777-DA25-BC13-0B9A83C26E39}"/>
              </a:ext>
            </a:extLst>
          </p:cNvPr>
          <p:cNvSpPr txBox="1"/>
          <p:nvPr/>
        </p:nvSpPr>
        <p:spPr>
          <a:xfrm>
            <a:off x="7070254" y="239522"/>
            <a:ext cx="1793965" cy="1200329"/>
          </a:xfrm>
          <a:prstGeom prst="rect">
            <a:avLst/>
          </a:prstGeom>
          <a:noFill/>
        </p:spPr>
        <p:txBody>
          <a:bodyPr wrap="square">
            <a:spAutoFit/>
          </a:bodyPr>
          <a:lstStyle/>
          <a:p>
            <a:r>
              <a:rPr lang="fi-FI" dirty="0">
                <a:solidFill>
                  <a:srgbClr val="FF0000"/>
                </a:solidFill>
              </a:rPr>
              <a:t>(nosta mielestäsi tärkeimmät – tiivistys toimii tässäkin)</a:t>
            </a:r>
            <a:endParaRPr lang="en-GB" dirty="0"/>
          </a:p>
        </p:txBody>
      </p:sp>
      <p:sp>
        <p:nvSpPr>
          <p:cNvPr id="7" name="Tekstiruutu 6">
            <a:extLst>
              <a:ext uri="{FF2B5EF4-FFF2-40B4-BE49-F238E27FC236}">
                <a16:creationId xmlns:a16="http://schemas.microsoft.com/office/drawing/2014/main" id="{AA330FAD-59F5-6D84-3E94-D0F3299699D9}"/>
              </a:ext>
            </a:extLst>
          </p:cNvPr>
          <p:cNvSpPr txBox="1"/>
          <p:nvPr/>
        </p:nvSpPr>
        <p:spPr>
          <a:xfrm>
            <a:off x="9362364" y="239522"/>
            <a:ext cx="2265529" cy="3139321"/>
          </a:xfrm>
          <a:prstGeom prst="rect">
            <a:avLst/>
          </a:prstGeom>
          <a:noFill/>
        </p:spPr>
        <p:txBody>
          <a:bodyPr wrap="square">
            <a:spAutoFit/>
          </a:bodyPr>
          <a:lstStyle/>
          <a:p>
            <a:r>
              <a:rPr lang="fi-FI" dirty="0">
                <a:solidFill>
                  <a:srgbClr val="FF0000"/>
                </a:solidFill>
              </a:rPr>
              <a:t>Voit hakea inspiraatiota myös täältä, erit. diat 10-17: </a:t>
            </a:r>
            <a:r>
              <a:rPr lang="fi-FI" dirty="0">
                <a:solidFill>
                  <a:srgbClr val="FF0000"/>
                </a:solidFill>
                <a:hlinkClick r:id="rId2">
                  <a:extLst>
                    <a:ext uri="{A12FA001-AC4F-418D-AE19-62706E023703}">
                      <ahyp:hlinkClr xmlns:ahyp="http://schemas.microsoft.com/office/drawing/2018/hyperlinkcolor" val="tx"/>
                    </a:ext>
                  </a:extLst>
                </a:hlinkClick>
              </a:rPr>
              <a:t>https://kirjastossatavataan.fi/wp-content/uploads/2021/04/kainuun_ja_pohjois-pohjanmaan_kirjastojen-visio-ilman-tilastoja.pdf</a:t>
            </a:r>
            <a:endParaRPr lang="fi-FI" dirty="0">
              <a:solidFill>
                <a:srgbClr val="FF0000"/>
              </a:solidFill>
            </a:endParaRPr>
          </a:p>
        </p:txBody>
      </p:sp>
    </p:spTree>
    <p:extLst>
      <p:ext uri="{BB962C8B-B14F-4D97-AF65-F5344CB8AC3E}">
        <p14:creationId xmlns:p14="http://schemas.microsoft.com/office/powerpoint/2010/main" val="436483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8A5E46-509C-99BC-1C5F-6F0517FEA90A}"/>
              </a:ext>
            </a:extLst>
          </p:cNvPr>
          <p:cNvSpPr>
            <a:spLocks noGrp="1"/>
          </p:cNvSpPr>
          <p:nvPr>
            <p:ph type="title"/>
          </p:nvPr>
        </p:nvSpPr>
        <p:spPr/>
        <p:txBody>
          <a:bodyPr>
            <a:normAutofit/>
          </a:bodyPr>
          <a:lstStyle/>
          <a:p>
            <a:r>
              <a:rPr lang="fi-FI" dirty="0">
                <a:solidFill>
                  <a:schemeClr val="bg1"/>
                </a:solidFill>
              </a:rPr>
              <a:t>Kuluvan vuoden tärkeimmät tavoitteet ja toimenpiteet</a:t>
            </a:r>
            <a:endParaRPr lang="en-GB" dirty="0">
              <a:solidFill>
                <a:schemeClr val="bg1"/>
              </a:solidFill>
            </a:endParaRPr>
          </a:p>
        </p:txBody>
      </p:sp>
      <p:sp>
        <p:nvSpPr>
          <p:cNvPr id="3" name="Tekstin paikkamerkki 2">
            <a:extLst>
              <a:ext uri="{FF2B5EF4-FFF2-40B4-BE49-F238E27FC236}">
                <a16:creationId xmlns:a16="http://schemas.microsoft.com/office/drawing/2014/main" id="{ED8C151C-4EED-53CD-D3E1-911A71F0CB2B}"/>
              </a:ext>
            </a:extLst>
          </p:cNvPr>
          <p:cNvSpPr>
            <a:spLocks noGrp="1"/>
          </p:cNvSpPr>
          <p:nvPr>
            <p:ph type="body" sz="quarter" idx="14"/>
          </p:nvPr>
        </p:nvSpPr>
        <p:spPr>
          <a:xfrm>
            <a:off x="838200" y="3429000"/>
            <a:ext cx="3140676" cy="2490788"/>
          </a:xfrm>
        </p:spPr>
        <p:txBody>
          <a:bodyPr/>
          <a:lstStyle/>
          <a:p>
            <a:r>
              <a:rPr lang="fi-FI" dirty="0">
                <a:solidFill>
                  <a:schemeClr val="bg1"/>
                </a:solidFill>
              </a:rPr>
              <a:t>Tähän diaan voisi sopia tavoitteeseen tai toimenpiteeseen liittyvä kuva</a:t>
            </a:r>
          </a:p>
          <a:p>
            <a:endParaRPr lang="en-GB" dirty="0">
              <a:solidFill>
                <a:schemeClr val="bg1"/>
              </a:solidFill>
            </a:endParaRPr>
          </a:p>
          <a:p>
            <a:endParaRPr lang="en-GB" dirty="0">
              <a:solidFill>
                <a:schemeClr val="bg1"/>
              </a:solidFill>
            </a:endParaRPr>
          </a:p>
        </p:txBody>
      </p:sp>
      <p:sp>
        <p:nvSpPr>
          <p:cNvPr id="4" name="Kuvan paikkamerkki 3">
            <a:extLst>
              <a:ext uri="{FF2B5EF4-FFF2-40B4-BE49-F238E27FC236}">
                <a16:creationId xmlns:a16="http://schemas.microsoft.com/office/drawing/2014/main" id="{A5A7BEC9-6242-0E76-96B8-A2BF3480780F}"/>
              </a:ext>
            </a:extLst>
          </p:cNvPr>
          <p:cNvSpPr>
            <a:spLocks noGrp="1"/>
          </p:cNvSpPr>
          <p:nvPr>
            <p:ph type="pic" sz="quarter" idx="15"/>
          </p:nvPr>
        </p:nvSpPr>
        <p:spPr/>
      </p:sp>
      <p:pic>
        <p:nvPicPr>
          <p:cNvPr id="5" name="Kuva 4">
            <a:extLst>
              <a:ext uri="{FF2B5EF4-FFF2-40B4-BE49-F238E27FC236}">
                <a16:creationId xmlns:a16="http://schemas.microsoft.com/office/drawing/2014/main" id="{37AB9482-BC5A-2650-2810-9B298DF0C4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7261" y="5862219"/>
            <a:ext cx="2011907" cy="947859"/>
          </a:xfrm>
          <a:prstGeom prst="rect">
            <a:avLst/>
          </a:prstGeom>
        </p:spPr>
      </p:pic>
    </p:spTree>
    <p:extLst>
      <p:ext uri="{BB962C8B-B14F-4D97-AF65-F5344CB8AC3E}">
        <p14:creationId xmlns:p14="http://schemas.microsoft.com/office/powerpoint/2010/main" val="3759224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120BA80-D28F-4A3E-AEF2-E90434B356B6}"/>
              </a:ext>
            </a:extLst>
          </p:cNvPr>
          <p:cNvSpPr>
            <a:spLocks noGrp="1"/>
          </p:cNvSpPr>
          <p:nvPr>
            <p:ph type="title"/>
          </p:nvPr>
        </p:nvSpPr>
        <p:spPr/>
        <p:txBody>
          <a:bodyPr/>
          <a:lstStyle/>
          <a:p>
            <a:r>
              <a:rPr lang="fi-FI" dirty="0"/>
              <a:t>Talous</a:t>
            </a:r>
          </a:p>
        </p:txBody>
      </p:sp>
      <p:sp>
        <p:nvSpPr>
          <p:cNvPr id="3" name="Sisällön paikkamerkki 2">
            <a:extLst>
              <a:ext uri="{FF2B5EF4-FFF2-40B4-BE49-F238E27FC236}">
                <a16:creationId xmlns:a16="http://schemas.microsoft.com/office/drawing/2014/main" id="{2B6BA8D1-96EA-479B-9ECA-6EA44AB7E3C5}"/>
              </a:ext>
            </a:extLst>
          </p:cNvPr>
          <p:cNvSpPr>
            <a:spLocks noGrp="1"/>
          </p:cNvSpPr>
          <p:nvPr>
            <p:ph idx="1"/>
          </p:nvPr>
        </p:nvSpPr>
        <p:spPr/>
        <p:txBody>
          <a:bodyPr/>
          <a:lstStyle/>
          <a:p>
            <a:endParaRPr lang="fi-FI"/>
          </a:p>
        </p:txBody>
      </p:sp>
    </p:spTree>
    <p:extLst>
      <p:ext uri="{BB962C8B-B14F-4D97-AF65-F5344CB8AC3E}">
        <p14:creationId xmlns:p14="http://schemas.microsoft.com/office/powerpoint/2010/main" val="359385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4ED68E-5029-1C93-3C2B-BC934BE90E6A}"/>
              </a:ext>
            </a:extLst>
          </p:cNvPr>
          <p:cNvSpPr>
            <a:spLocks noGrp="1"/>
          </p:cNvSpPr>
          <p:nvPr>
            <p:ph type="title"/>
          </p:nvPr>
        </p:nvSpPr>
        <p:spPr/>
        <p:txBody>
          <a:bodyPr/>
          <a:lstStyle/>
          <a:p>
            <a:r>
              <a:rPr lang="fi-FI" dirty="0">
                <a:solidFill>
                  <a:srgbClr val="FF0000"/>
                </a:solidFill>
              </a:rPr>
              <a:t>Näkyvyystyöryhmän diasetti  </a:t>
            </a:r>
            <a:r>
              <a:rPr lang="fi-FI" dirty="0">
                <a:solidFill>
                  <a:srgbClr val="FF0000"/>
                </a:solidFill>
                <a:cs typeface="Calibri Light"/>
              </a:rPr>
              <a:t>Ohje</a:t>
            </a:r>
            <a:endParaRPr lang="en-GB" dirty="0"/>
          </a:p>
        </p:txBody>
      </p:sp>
      <p:sp>
        <p:nvSpPr>
          <p:cNvPr id="3" name="Sisällön paikkamerkki 2">
            <a:extLst>
              <a:ext uri="{FF2B5EF4-FFF2-40B4-BE49-F238E27FC236}">
                <a16:creationId xmlns:a16="http://schemas.microsoft.com/office/drawing/2014/main" id="{C3F2A2B0-D40B-F891-685C-6EA03F3E3A3C}"/>
              </a:ext>
            </a:extLst>
          </p:cNvPr>
          <p:cNvSpPr>
            <a:spLocks noGrp="1"/>
          </p:cNvSpPr>
          <p:nvPr>
            <p:ph idx="1"/>
          </p:nvPr>
        </p:nvSpPr>
        <p:spPr/>
        <p:txBody>
          <a:bodyPr>
            <a:normAutofit/>
          </a:bodyPr>
          <a:lstStyle/>
          <a:p>
            <a:r>
              <a:rPr lang="fi-FI" dirty="0">
                <a:solidFill>
                  <a:srgbClr val="FF0000"/>
                </a:solidFill>
                <a:cs typeface="Calibri"/>
              </a:rPr>
              <a:t>Tämä diasetti on tarkoitettu avuksi ja hyödyksi oman kirjastosi esittelylle</a:t>
            </a:r>
          </a:p>
          <a:p>
            <a:r>
              <a:rPr lang="fi-FI" dirty="0">
                <a:solidFill>
                  <a:srgbClr val="FF0000"/>
                </a:solidFill>
                <a:cs typeface="Calibri"/>
              </a:rPr>
              <a:t>Muokkaa omien tarpeidesi mukaan - lisää, poista dioja, siirrä erilaiselle pohjalle</a:t>
            </a:r>
          </a:p>
          <a:p>
            <a:pPr lvl="1"/>
            <a:r>
              <a:rPr lang="fi-FI" dirty="0">
                <a:solidFill>
                  <a:srgbClr val="FF0000"/>
                </a:solidFill>
                <a:cs typeface="Calibri"/>
              </a:rPr>
              <a:t>Punaiset tekstit on tarkoitettu poistettavaksi ennen esittelyä yleisölle</a:t>
            </a:r>
          </a:p>
          <a:p>
            <a:r>
              <a:rPr lang="fi-FI" dirty="0">
                <a:solidFill>
                  <a:srgbClr val="FF0000"/>
                </a:solidFill>
                <a:cs typeface="Calibri"/>
              </a:rPr>
              <a:t>Dioissa on myös valmiita esimerkkejä, miten esitellä kyseistä kohtaa</a:t>
            </a:r>
          </a:p>
          <a:p>
            <a:r>
              <a:rPr lang="fi-FI" dirty="0">
                <a:solidFill>
                  <a:srgbClr val="FF0000"/>
                </a:solidFill>
                <a:cs typeface="Calibri"/>
              </a:rPr>
              <a:t>Diojen sisältöjä voi halutessaan tiivistää, esim. kirjastolain tavoitteet</a:t>
            </a:r>
          </a:p>
          <a:p>
            <a:endParaRPr lang="fi-FI" dirty="0">
              <a:solidFill>
                <a:srgbClr val="FF0000"/>
              </a:solidFill>
              <a:cs typeface="Calibri"/>
            </a:endParaRPr>
          </a:p>
          <a:p>
            <a:endParaRPr lang="en-GB" dirty="0"/>
          </a:p>
        </p:txBody>
      </p:sp>
      <p:sp>
        <p:nvSpPr>
          <p:cNvPr id="5" name="Tekstiruutu 4">
            <a:extLst>
              <a:ext uri="{FF2B5EF4-FFF2-40B4-BE49-F238E27FC236}">
                <a16:creationId xmlns:a16="http://schemas.microsoft.com/office/drawing/2014/main" id="{04DDF631-31E3-A2FA-C423-242622D8F3B8}"/>
              </a:ext>
            </a:extLst>
          </p:cNvPr>
          <p:cNvSpPr txBox="1"/>
          <p:nvPr/>
        </p:nvSpPr>
        <p:spPr>
          <a:xfrm>
            <a:off x="9459869" y="245439"/>
            <a:ext cx="3014278" cy="338554"/>
          </a:xfrm>
          <a:prstGeom prst="rect">
            <a:avLst/>
          </a:prstGeom>
          <a:noFill/>
        </p:spPr>
        <p:txBody>
          <a:bodyPr wrap="square">
            <a:spAutoFit/>
          </a:bodyPr>
          <a:lstStyle/>
          <a:p>
            <a:r>
              <a:rPr lang="en-GB" sz="1600" dirty="0" err="1"/>
              <a:t>Poista</a:t>
            </a:r>
            <a:r>
              <a:rPr lang="en-GB" sz="1600" dirty="0"/>
              <a:t> </a:t>
            </a:r>
            <a:r>
              <a:rPr lang="en-GB" sz="1600" dirty="0" err="1"/>
              <a:t>punaisella</a:t>
            </a:r>
            <a:r>
              <a:rPr lang="en-GB" sz="1600" dirty="0"/>
              <a:t> </a:t>
            </a:r>
            <a:r>
              <a:rPr lang="en-GB" sz="1600" dirty="0" err="1"/>
              <a:t>olevat</a:t>
            </a:r>
            <a:r>
              <a:rPr lang="en-GB" sz="1600" dirty="0"/>
              <a:t> </a:t>
            </a:r>
            <a:r>
              <a:rPr lang="en-GB" sz="1600" dirty="0" err="1"/>
              <a:t>diat</a:t>
            </a:r>
            <a:endParaRPr lang="en-GB" sz="1600" dirty="0"/>
          </a:p>
        </p:txBody>
      </p:sp>
      <p:sp>
        <p:nvSpPr>
          <p:cNvPr id="6" name="Tekstiruutu 5">
            <a:extLst>
              <a:ext uri="{FF2B5EF4-FFF2-40B4-BE49-F238E27FC236}">
                <a16:creationId xmlns:a16="http://schemas.microsoft.com/office/drawing/2014/main" id="{D51FFF71-D9A6-9015-F7FF-3FC61A4282DC}"/>
              </a:ext>
            </a:extLst>
          </p:cNvPr>
          <p:cNvSpPr txBox="1"/>
          <p:nvPr/>
        </p:nvSpPr>
        <p:spPr>
          <a:xfrm>
            <a:off x="32636" y="7084821"/>
            <a:ext cx="12036532" cy="738664"/>
          </a:xfrm>
          <a:prstGeom prst="rect">
            <a:avLst/>
          </a:prstGeom>
          <a:noFill/>
        </p:spPr>
        <p:txBody>
          <a:bodyPr wrap="square">
            <a:spAutoFit/>
          </a:bodyPr>
          <a:lstStyle/>
          <a:p>
            <a:r>
              <a:rPr lang="fi-FI" sz="1400" dirty="0">
                <a:solidFill>
                  <a:srgbClr val="FF0000"/>
                </a:solidFill>
              </a:rPr>
              <a:t>Jos oman logon haluaa näkyviin kaikilla tekstidioilla, logo kannattaa lisätä kirjaston logon eteen Perustyylin ensimmäiselle sivulle. Se löytyy Näytä -&gt; dian perustyyli. Suositeltavaa on laittaa oma logo saman korkuisena kuin kirjaston logo ja riittävän etäisyyden päähän. (noin 2,5 cm korkeussuositus, väli kirjaston logoon noin 1,5cm) </a:t>
            </a:r>
            <a:endParaRPr lang="en-GB" sz="1400" dirty="0">
              <a:solidFill>
                <a:srgbClr val="FF0000"/>
              </a:solidFill>
            </a:endParaRPr>
          </a:p>
        </p:txBody>
      </p:sp>
    </p:spTree>
    <p:extLst>
      <p:ext uri="{BB962C8B-B14F-4D97-AF65-F5344CB8AC3E}">
        <p14:creationId xmlns:p14="http://schemas.microsoft.com/office/powerpoint/2010/main" val="961742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54E8FF2-7A32-9EE7-CDF3-139DFD7CBD06}"/>
              </a:ext>
            </a:extLst>
          </p:cNvPr>
          <p:cNvSpPr>
            <a:spLocks noGrp="1"/>
          </p:cNvSpPr>
          <p:nvPr>
            <p:ph type="title"/>
          </p:nvPr>
        </p:nvSpPr>
        <p:spPr/>
        <p:txBody>
          <a:bodyPr/>
          <a:lstStyle/>
          <a:p>
            <a:r>
              <a:rPr lang="fi-FI" dirty="0">
                <a:solidFill>
                  <a:schemeClr val="bg1"/>
                </a:solidFill>
              </a:rPr>
              <a:t>Henkilöstö</a:t>
            </a:r>
            <a:endParaRPr lang="en-GB" dirty="0">
              <a:solidFill>
                <a:schemeClr val="bg1"/>
              </a:solidFill>
            </a:endParaRPr>
          </a:p>
        </p:txBody>
      </p:sp>
      <p:sp>
        <p:nvSpPr>
          <p:cNvPr id="3" name="Tekstin paikkamerkki 2">
            <a:extLst>
              <a:ext uri="{FF2B5EF4-FFF2-40B4-BE49-F238E27FC236}">
                <a16:creationId xmlns:a16="http://schemas.microsoft.com/office/drawing/2014/main" id="{6CF1BACB-9E64-6892-CA57-5EEF6BB8ED47}"/>
              </a:ext>
            </a:extLst>
          </p:cNvPr>
          <p:cNvSpPr>
            <a:spLocks noGrp="1"/>
          </p:cNvSpPr>
          <p:nvPr>
            <p:ph type="body" sz="quarter" idx="14"/>
          </p:nvPr>
        </p:nvSpPr>
        <p:spPr/>
        <p:txBody>
          <a:bodyPr/>
          <a:lstStyle/>
          <a:p>
            <a:r>
              <a:rPr lang="fi-FI" dirty="0">
                <a:solidFill>
                  <a:srgbClr val="C00000"/>
                </a:solidFill>
              </a:rPr>
              <a:t>Tähän diaan voisi sopia kuva henkilökunnasta</a:t>
            </a:r>
          </a:p>
          <a:p>
            <a:endParaRPr lang="en-GB" dirty="0">
              <a:solidFill>
                <a:schemeClr val="bg1"/>
              </a:solidFill>
            </a:endParaRPr>
          </a:p>
        </p:txBody>
      </p:sp>
      <p:pic>
        <p:nvPicPr>
          <p:cNvPr id="6" name="Kuvan paikkamerkki 5" descr="Kuva, joka sisältää kohteen ulko, vesi, henkilö&#10;&#10;Kuvaus luotu automaattisesti">
            <a:extLst>
              <a:ext uri="{FF2B5EF4-FFF2-40B4-BE49-F238E27FC236}">
                <a16:creationId xmlns:a16="http://schemas.microsoft.com/office/drawing/2014/main" id="{FC6C4B3F-459A-5D24-17C7-59D2729D71C8}"/>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21439" r="21439"/>
          <a:stretch>
            <a:fillRect/>
          </a:stretch>
        </p:blipFill>
        <p:spPr/>
      </p:pic>
    </p:spTree>
    <p:extLst>
      <p:ext uri="{BB962C8B-B14F-4D97-AF65-F5344CB8AC3E}">
        <p14:creationId xmlns:p14="http://schemas.microsoft.com/office/powerpoint/2010/main" val="135836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22ADF0D-1102-4199-B8CB-C9DE1BFDB14E}"/>
              </a:ext>
            </a:extLst>
          </p:cNvPr>
          <p:cNvSpPr>
            <a:spLocks noGrp="1"/>
          </p:cNvSpPr>
          <p:nvPr>
            <p:ph type="title"/>
          </p:nvPr>
        </p:nvSpPr>
        <p:spPr/>
        <p:txBody>
          <a:bodyPr/>
          <a:lstStyle/>
          <a:p>
            <a:r>
              <a:rPr lang="fi-FI" dirty="0"/>
              <a:t>Toimintatilastot</a:t>
            </a:r>
          </a:p>
        </p:txBody>
      </p:sp>
      <p:graphicFrame>
        <p:nvGraphicFramePr>
          <p:cNvPr id="6" name="Sisällön paikkamerkki 5">
            <a:extLst>
              <a:ext uri="{FF2B5EF4-FFF2-40B4-BE49-F238E27FC236}">
                <a16:creationId xmlns:a16="http://schemas.microsoft.com/office/drawing/2014/main" id="{CCE906DB-C723-07ED-268F-142DDB81CD8E}"/>
              </a:ext>
            </a:extLst>
          </p:cNvPr>
          <p:cNvGraphicFramePr>
            <a:graphicFrameLocks noGrp="1"/>
          </p:cNvGraphicFramePr>
          <p:nvPr>
            <p:ph idx="1"/>
            <p:extLst>
              <p:ext uri="{D42A27DB-BD31-4B8C-83A1-F6EECF244321}">
                <p14:modId xmlns:p14="http://schemas.microsoft.com/office/powerpoint/2010/main" val="3883544114"/>
              </p:ext>
            </p:extLst>
          </p:nvPr>
        </p:nvGraphicFramePr>
        <p:xfrm>
          <a:off x="1848394" y="2121364"/>
          <a:ext cx="7983583" cy="38969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975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1CBA4D-6104-36AA-E296-72D948A2BA8F}"/>
              </a:ext>
            </a:extLst>
          </p:cNvPr>
          <p:cNvSpPr>
            <a:spLocks noGrp="1"/>
          </p:cNvSpPr>
          <p:nvPr>
            <p:ph type="title"/>
          </p:nvPr>
        </p:nvSpPr>
        <p:spPr/>
        <p:txBody>
          <a:bodyPr/>
          <a:lstStyle/>
          <a:p>
            <a:r>
              <a:rPr lang="fi-FI" dirty="0"/>
              <a:t>Loppukoonti</a:t>
            </a:r>
            <a:endParaRPr lang="en-GB" dirty="0"/>
          </a:p>
        </p:txBody>
      </p:sp>
      <p:sp>
        <p:nvSpPr>
          <p:cNvPr id="3" name="Tekstin paikkamerkki 2">
            <a:extLst>
              <a:ext uri="{FF2B5EF4-FFF2-40B4-BE49-F238E27FC236}">
                <a16:creationId xmlns:a16="http://schemas.microsoft.com/office/drawing/2014/main" id="{3172BD02-9BBB-30D1-E6A8-1C50FC8B39FB}"/>
              </a:ext>
            </a:extLst>
          </p:cNvPr>
          <p:cNvSpPr>
            <a:spLocks noGrp="1"/>
          </p:cNvSpPr>
          <p:nvPr>
            <p:ph type="body" sz="half" idx="2"/>
          </p:nvPr>
        </p:nvSpPr>
        <p:spPr/>
        <p:txBody>
          <a:bodyPr/>
          <a:lstStyle/>
          <a:p>
            <a:endParaRPr lang="en-GB"/>
          </a:p>
        </p:txBody>
      </p:sp>
      <p:sp>
        <p:nvSpPr>
          <p:cNvPr id="4" name="Kuvan paikkamerkki 3">
            <a:extLst>
              <a:ext uri="{FF2B5EF4-FFF2-40B4-BE49-F238E27FC236}">
                <a16:creationId xmlns:a16="http://schemas.microsoft.com/office/drawing/2014/main" id="{4431209E-E78B-FA91-AD24-D12BAFC17829}"/>
              </a:ext>
            </a:extLst>
          </p:cNvPr>
          <p:cNvSpPr>
            <a:spLocks noGrp="1"/>
          </p:cNvSpPr>
          <p:nvPr>
            <p:ph type="pic" sz="quarter" idx="13"/>
          </p:nvPr>
        </p:nvSpPr>
        <p:spPr/>
      </p:sp>
      <p:sp>
        <p:nvSpPr>
          <p:cNvPr id="5" name="Tekstin paikkamerkki 4">
            <a:extLst>
              <a:ext uri="{FF2B5EF4-FFF2-40B4-BE49-F238E27FC236}">
                <a16:creationId xmlns:a16="http://schemas.microsoft.com/office/drawing/2014/main" id="{0A4E5E61-B893-79DA-5A38-4F0B658118B5}"/>
              </a:ext>
            </a:extLst>
          </p:cNvPr>
          <p:cNvSpPr>
            <a:spLocks noGrp="1"/>
          </p:cNvSpPr>
          <p:nvPr>
            <p:ph type="body" sz="half" idx="14"/>
          </p:nvPr>
        </p:nvSpPr>
        <p:spPr/>
        <p:txBody>
          <a:bodyPr/>
          <a:lstStyle/>
          <a:p>
            <a:endParaRPr lang="en-GB"/>
          </a:p>
        </p:txBody>
      </p:sp>
      <p:sp>
        <p:nvSpPr>
          <p:cNvPr id="6" name="Kuvan paikkamerkki 5">
            <a:extLst>
              <a:ext uri="{FF2B5EF4-FFF2-40B4-BE49-F238E27FC236}">
                <a16:creationId xmlns:a16="http://schemas.microsoft.com/office/drawing/2014/main" id="{A9004059-1325-A8AA-2F3F-F0DA415AC2AC}"/>
              </a:ext>
            </a:extLst>
          </p:cNvPr>
          <p:cNvSpPr>
            <a:spLocks noGrp="1"/>
          </p:cNvSpPr>
          <p:nvPr>
            <p:ph type="pic" sz="quarter" idx="15"/>
          </p:nvPr>
        </p:nvSpPr>
        <p:spPr/>
      </p:sp>
      <p:sp>
        <p:nvSpPr>
          <p:cNvPr id="7" name="Tekstin paikkamerkki 6">
            <a:extLst>
              <a:ext uri="{FF2B5EF4-FFF2-40B4-BE49-F238E27FC236}">
                <a16:creationId xmlns:a16="http://schemas.microsoft.com/office/drawing/2014/main" id="{0203752D-6FEF-8D45-B970-ABDBB9319299}"/>
              </a:ext>
            </a:extLst>
          </p:cNvPr>
          <p:cNvSpPr>
            <a:spLocks noGrp="1"/>
          </p:cNvSpPr>
          <p:nvPr>
            <p:ph type="body" sz="half" idx="16"/>
          </p:nvPr>
        </p:nvSpPr>
        <p:spPr/>
        <p:txBody>
          <a:bodyPr/>
          <a:lstStyle/>
          <a:p>
            <a:endParaRPr lang="en-GB"/>
          </a:p>
        </p:txBody>
      </p:sp>
      <p:sp>
        <p:nvSpPr>
          <p:cNvPr id="8" name="Kuvan paikkamerkki 7">
            <a:extLst>
              <a:ext uri="{FF2B5EF4-FFF2-40B4-BE49-F238E27FC236}">
                <a16:creationId xmlns:a16="http://schemas.microsoft.com/office/drawing/2014/main" id="{649321FE-BCCF-BF97-31DE-C8C91135919E}"/>
              </a:ext>
            </a:extLst>
          </p:cNvPr>
          <p:cNvSpPr>
            <a:spLocks noGrp="1"/>
          </p:cNvSpPr>
          <p:nvPr>
            <p:ph type="pic" sz="quarter" idx="17"/>
          </p:nvPr>
        </p:nvSpPr>
        <p:spPr/>
      </p:sp>
      <p:sp>
        <p:nvSpPr>
          <p:cNvPr id="14" name="Tekstiruutu 13">
            <a:extLst>
              <a:ext uri="{FF2B5EF4-FFF2-40B4-BE49-F238E27FC236}">
                <a16:creationId xmlns:a16="http://schemas.microsoft.com/office/drawing/2014/main" id="{055F5239-E2AB-990A-4E1B-57E80A8D4A4D}"/>
              </a:ext>
            </a:extLst>
          </p:cNvPr>
          <p:cNvSpPr txBox="1"/>
          <p:nvPr/>
        </p:nvSpPr>
        <p:spPr>
          <a:xfrm>
            <a:off x="6821260" y="868163"/>
            <a:ext cx="4057651" cy="924057"/>
          </a:xfrm>
          <a:prstGeom prst="rect">
            <a:avLst/>
          </a:prstGeom>
          <a:noFill/>
        </p:spPr>
        <p:txBody>
          <a:bodyPr wrap="square">
            <a:spAutoFit/>
          </a:bodyPr>
          <a:lstStyle/>
          <a:p>
            <a:r>
              <a:rPr lang="fi-FI" dirty="0">
                <a:solidFill>
                  <a:srgbClr val="FF0000"/>
                </a:solidFill>
                <a:cs typeface="Calibri"/>
              </a:rPr>
              <a:t>Max 3 asiaa, jotka haluaa että jäävät mieleen kirjastosta, mieluiten kuvien kanssa</a:t>
            </a:r>
            <a:endParaRPr lang="fi-FI" dirty="0">
              <a:solidFill>
                <a:srgbClr val="FF0000"/>
              </a:solidFill>
            </a:endParaRPr>
          </a:p>
        </p:txBody>
      </p:sp>
    </p:spTree>
    <p:extLst>
      <p:ext uri="{BB962C8B-B14F-4D97-AF65-F5344CB8AC3E}">
        <p14:creationId xmlns:p14="http://schemas.microsoft.com/office/powerpoint/2010/main" val="50607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DCD728-0818-41B3-9709-CCB7678B44C3}"/>
              </a:ext>
            </a:extLst>
          </p:cNvPr>
          <p:cNvSpPr>
            <a:spLocks noGrp="1"/>
          </p:cNvSpPr>
          <p:nvPr>
            <p:ph type="title"/>
          </p:nvPr>
        </p:nvSpPr>
        <p:spPr/>
        <p:txBody>
          <a:bodyPr/>
          <a:lstStyle/>
          <a:p>
            <a:r>
              <a:rPr lang="fi-FI" dirty="0">
                <a:cs typeface="Calibri Light"/>
              </a:rPr>
              <a:t>Ideat ja kysymykset!</a:t>
            </a:r>
            <a:endParaRPr lang="fi-FI" dirty="0"/>
          </a:p>
        </p:txBody>
      </p:sp>
      <p:sp>
        <p:nvSpPr>
          <p:cNvPr id="3" name="Sisällön paikkamerkki 2">
            <a:extLst>
              <a:ext uri="{FF2B5EF4-FFF2-40B4-BE49-F238E27FC236}">
                <a16:creationId xmlns:a16="http://schemas.microsoft.com/office/drawing/2014/main" id="{D634FE4B-B82A-465C-846F-255E1C0520E3}"/>
              </a:ext>
            </a:extLst>
          </p:cNvPr>
          <p:cNvSpPr>
            <a:spLocks noGrp="1"/>
          </p:cNvSpPr>
          <p:nvPr>
            <p:ph idx="1"/>
          </p:nvPr>
        </p:nvSpPr>
        <p:spPr/>
        <p:txBody>
          <a:bodyPr vert="horz" lIns="91440" tIns="45720" rIns="91440" bIns="45720" rtlCol="0" anchor="t">
            <a:normAutofit/>
          </a:bodyPr>
          <a:lstStyle/>
          <a:p>
            <a:r>
              <a:rPr lang="fi-FI" dirty="0">
                <a:cs typeface="Calibri"/>
              </a:rPr>
              <a:t>Yhteystiedot</a:t>
            </a:r>
            <a:endParaRPr lang="fi-FI" dirty="0"/>
          </a:p>
        </p:txBody>
      </p:sp>
    </p:spTree>
    <p:extLst>
      <p:ext uri="{BB962C8B-B14F-4D97-AF65-F5344CB8AC3E}">
        <p14:creationId xmlns:p14="http://schemas.microsoft.com/office/powerpoint/2010/main" val="158017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E071D40F-D807-717E-3169-36A48ACFD6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90138" y="0"/>
            <a:ext cx="5714525" cy="3592711"/>
          </a:xfrm>
          <a:prstGeom prst="rect">
            <a:avLst/>
          </a:prstGeom>
        </p:spPr>
      </p:pic>
      <p:sp>
        <p:nvSpPr>
          <p:cNvPr id="2" name="Otsikko 1"/>
          <p:cNvSpPr>
            <a:spLocks noGrp="1"/>
          </p:cNvSpPr>
          <p:nvPr>
            <p:ph type="title"/>
          </p:nvPr>
        </p:nvSpPr>
        <p:spPr>
          <a:xfrm>
            <a:off x="889600" y="990976"/>
            <a:ext cx="10515600" cy="1325563"/>
          </a:xfrm>
        </p:spPr>
        <p:txBody>
          <a:bodyPr>
            <a:normAutofit/>
          </a:bodyPr>
          <a:lstStyle/>
          <a:p>
            <a:pPr algn="ctr"/>
            <a:r>
              <a:rPr lang="fi-FI" sz="8800" dirty="0">
                <a:solidFill>
                  <a:schemeClr val="bg1"/>
                </a:solidFill>
              </a:rPr>
              <a:t>Kiitos!</a:t>
            </a:r>
          </a:p>
        </p:txBody>
      </p:sp>
      <p:sp>
        <p:nvSpPr>
          <p:cNvPr id="3" name="Sisällön paikkamerkki 2"/>
          <p:cNvSpPr>
            <a:spLocks noGrp="1"/>
          </p:cNvSpPr>
          <p:nvPr>
            <p:ph idx="1"/>
          </p:nvPr>
        </p:nvSpPr>
        <p:spPr>
          <a:xfrm>
            <a:off x="3290138" y="4001646"/>
            <a:ext cx="10515600" cy="2025092"/>
          </a:xfrm>
        </p:spPr>
        <p:txBody>
          <a:bodyPr/>
          <a:lstStyle/>
          <a:p>
            <a:r>
              <a:rPr lang="fi-FI" dirty="0">
                <a:solidFill>
                  <a:srgbClr val="FF0000"/>
                </a:solidFill>
              </a:rPr>
              <a:t>Kiva kuva esim. yleisötilaisuudesta, henkilökunnasta…</a:t>
            </a:r>
          </a:p>
        </p:txBody>
      </p:sp>
      <p:pic>
        <p:nvPicPr>
          <p:cNvPr id="5" name="Kuva 4">
            <a:extLst>
              <a:ext uri="{FF2B5EF4-FFF2-40B4-BE49-F238E27FC236}">
                <a16:creationId xmlns:a16="http://schemas.microsoft.com/office/drawing/2014/main" id="{E60E8093-FFFF-D3A0-EACB-03E754D875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7261" y="5862219"/>
            <a:ext cx="2011907" cy="947859"/>
          </a:xfrm>
          <a:prstGeom prst="rect">
            <a:avLst/>
          </a:prstGeom>
        </p:spPr>
      </p:pic>
    </p:spTree>
    <p:extLst>
      <p:ext uri="{BB962C8B-B14F-4D97-AF65-F5344CB8AC3E}">
        <p14:creationId xmlns:p14="http://schemas.microsoft.com/office/powerpoint/2010/main" val="159322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D1BA73-81BF-6AB2-7A3F-52A810AA3CE2}"/>
              </a:ext>
            </a:extLst>
          </p:cNvPr>
          <p:cNvSpPr>
            <a:spLocks noGrp="1"/>
          </p:cNvSpPr>
          <p:nvPr>
            <p:ph type="title"/>
          </p:nvPr>
        </p:nvSpPr>
        <p:spPr/>
        <p:txBody>
          <a:bodyPr/>
          <a:lstStyle/>
          <a:p>
            <a:r>
              <a:rPr lang="fi-FI" dirty="0">
                <a:solidFill>
                  <a:srgbClr val="FF0000"/>
                </a:solidFill>
                <a:cs typeface="Calibri Light"/>
              </a:rPr>
              <a:t>Inspiraatiodia alkuun</a:t>
            </a:r>
            <a:endParaRPr lang="en-GB" dirty="0"/>
          </a:p>
        </p:txBody>
      </p:sp>
      <p:sp>
        <p:nvSpPr>
          <p:cNvPr id="3" name="Sisällön paikkamerkki 2">
            <a:extLst>
              <a:ext uri="{FF2B5EF4-FFF2-40B4-BE49-F238E27FC236}">
                <a16:creationId xmlns:a16="http://schemas.microsoft.com/office/drawing/2014/main" id="{F2064931-7199-ECC4-C925-5AF6A75DD974}"/>
              </a:ext>
            </a:extLst>
          </p:cNvPr>
          <p:cNvSpPr>
            <a:spLocks noGrp="1"/>
          </p:cNvSpPr>
          <p:nvPr>
            <p:ph idx="1"/>
          </p:nvPr>
        </p:nvSpPr>
        <p:spPr/>
        <p:txBody>
          <a:bodyPr>
            <a:normAutofit/>
          </a:bodyPr>
          <a:lstStyle/>
          <a:p>
            <a:r>
              <a:rPr lang="fi-FI" dirty="0">
                <a:solidFill>
                  <a:srgbClr val="FF0000"/>
                </a:solidFill>
              </a:rPr>
              <a:t>Mukava, innostava kuva jostain kirjaston tärkeästä asiasta, jonka avulla voit kertoa pienen tarinan tai saada aikaiseksi leppoisaa tunnelmaa</a:t>
            </a:r>
          </a:p>
          <a:p>
            <a:pPr lvl="1"/>
            <a:r>
              <a:rPr lang="fi-FI" dirty="0">
                <a:solidFill>
                  <a:srgbClr val="FF0000"/>
                </a:solidFill>
              </a:rPr>
              <a:t>Esim. kiinnostava fakta historiasta ja perään visio tulevaisuudesta</a:t>
            </a:r>
          </a:p>
          <a:p>
            <a:r>
              <a:rPr lang="fi-FI" dirty="0">
                <a:solidFill>
                  <a:srgbClr val="FF0000"/>
                </a:solidFill>
              </a:rPr>
              <a:t>Kuva tai tarina omasta kirjastosta – jotain uutta ja herättelevää</a:t>
            </a:r>
          </a:p>
          <a:p>
            <a:pPr lvl="1"/>
            <a:r>
              <a:rPr lang="fi-FI" dirty="0">
                <a:solidFill>
                  <a:srgbClr val="FF0000"/>
                </a:solidFill>
              </a:rPr>
              <a:t>esim. henkilökunnan kuvakollaasi, logo, yleisöjoukko</a:t>
            </a:r>
          </a:p>
          <a:p>
            <a:r>
              <a:rPr lang="fi-FI" dirty="0">
                <a:solidFill>
                  <a:srgbClr val="FF0000"/>
                </a:solidFill>
              </a:rPr>
              <a:t>Hassuttelukin sallittu</a:t>
            </a:r>
            <a:br>
              <a:rPr lang="fi-FI" dirty="0">
                <a:solidFill>
                  <a:srgbClr val="FF0000"/>
                </a:solidFill>
              </a:rPr>
            </a:br>
            <a:br>
              <a:rPr lang="fi-FI" dirty="0">
                <a:solidFill>
                  <a:srgbClr val="FF0000"/>
                </a:solidFill>
              </a:rPr>
            </a:br>
            <a:endParaRPr lang="fi-FI" b="1" dirty="0">
              <a:solidFill>
                <a:srgbClr val="FF0000"/>
              </a:solidFill>
            </a:endParaRPr>
          </a:p>
          <a:p>
            <a:endParaRPr lang="fi-FI" dirty="0">
              <a:solidFill>
                <a:srgbClr val="FF0000"/>
              </a:solidFill>
            </a:endParaRPr>
          </a:p>
          <a:p>
            <a:endParaRPr lang="en-GB" dirty="0">
              <a:solidFill>
                <a:srgbClr val="FF0000"/>
              </a:solidFill>
            </a:endParaRPr>
          </a:p>
        </p:txBody>
      </p:sp>
      <p:sp>
        <p:nvSpPr>
          <p:cNvPr id="5" name="Tekstiruutu 4">
            <a:extLst>
              <a:ext uri="{FF2B5EF4-FFF2-40B4-BE49-F238E27FC236}">
                <a16:creationId xmlns:a16="http://schemas.microsoft.com/office/drawing/2014/main" id="{751A089D-F4BF-A2F1-012F-AFD432013881}"/>
              </a:ext>
            </a:extLst>
          </p:cNvPr>
          <p:cNvSpPr txBox="1"/>
          <p:nvPr/>
        </p:nvSpPr>
        <p:spPr>
          <a:xfrm>
            <a:off x="9459869" y="245439"/>
            <a:ext cx="3014278" cy="338554"/>
          </a:xfrm>
          <a:prstGeom prst="rect">
            <a:avLst/>
          </a:prstGeom>
          <a:noFill/>
        </p:spPr>
        <p:txBody>
          <a:bodyPr wrap="square">
            <a:spAutoFit/>
          </a:bodyPr>
          <a:lstStyle/>
          <a:p>
            <a:r>
              <a:rPr lang="en-GB" sz="1600" dirty="0" err="1"/>
              <a:t>Poista</a:t>
            </a:r>
            <a:r>
              <a:rPr lang="en-GB" sz="1600" dirty="0"/>
              <a:t> </a:t>
            </a:r>
            <a:r>
              <a:rPr lang="en-GB" sz="1600" dirty="0" err="1"/>
              <a:t>punaisella</a:t>
            </a:r>
            <a:r>
              <a:rPr lang="en-GB" sz="1600" dirty="0"/>
              <a:t> </a:t>
            </a:r>
            <a:r>
              <a:rPr lang="en-GB" sz="1600" dirty="0" err="1"/>
              <a:t>olevat</a:t>
            </a:r>
            <a:r>
              <a:rPr lang="en-GB" sz="1600" dirty="0"/>
              <a:t> </a:t>
            </a:r>
            <a:r>
              <a:rPr lang="en-GB" sz="1600" dirty="0" err="1"/>
              <a:t>diat</a:t>
            </a:r>
            <a:endParaRPr lang="en-GB" sz="1600" dirty="0"/>
          </a:p>
        </p:txBody>
      </p:sp>
    </p:spTree>
    <p:extLst>
      <p:ext uri="{BB962C8B-B14F-4D97-AF65-F5344CB8AC3E}">
        <p14:creationId xmlns:p14="http://schemas.microsoft.com/office/powerpoint/2010/main" val="83759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D1BA73-81BF-6AB2-7A3F-52A810AA3CE2}"/>
              </a:ext>
            </a:extLst>
          </p:cNvPr>
          <p:cNvSpPr>
            <a:spLocks noGrp="1"/>
          </p:cNvSpPr>
          <p:nvPr>
            <p:ph type="title"/>
          </p:nvPr>
        </p:nvSpPr>
        <p:spPr/>
        <p:txBody>
          <a:bodyPr/>
          <a:lstStyle/>
          <a:p>
            <a:r>
              <a:rPr lang="fi-FI" dirty="0">
                <a:solidFill>
                  <a:srgbClr val="FF0000"/>
                </a:solidFill>
                <a:cs typeface="Calibri Light"/>
              </a:rPr>
              <a:t>Kuvat ja logot</a:t>
            </a:r>
            <a:endParaRPr lang="en-GB" dirty="0"/>
          </a:p>
        </p:txBody>
      </p:sp>
      <p:sp>
        <p:nvSpPr>
          <p:cNvPr id="3" name="Sisällön paikkamerkki 2">
            <a:extLst>
              <a:ext uri="{FF2B5EF4-FFF2-40B4-BE49-F238E27FC236}">
                <a16:creationId xmlns:a16="http://schemas.microsoft.com/office/drawing/2014/main" id="{F2064931-7199-ECC4-C925-5AF6A75DD974}"/>
              </a:ext>
            </a:extLst>
          </p:cNvPr>
          <p:cNvSpPr>
            <a:spLocks noGrp="1"/>
          </p:cNvSpPr>
          <p:nvPr>
            <p:ph idx="1"/>
          </p:nvPr>
        </p:nvSpPr>
        <p:spPr/>
        <p:txBody>
          <a:bodyPr>
            <a:normAutofit fontScale="92500" lnSpcReduction="20000"/>
          </a:bodyPr>
          <a:lstStyle/>
          <a:p>
            <a:r>
              <a:rPr lang="fi-FI" b="1" dirty="0">
                <a:solidFill>
                  <a:srgbClr val="FF0000"/>
                </a:solidFill>
              </a:rPr>
              <a:t>Kuvien koko olisi hyvä olla alle 400kb. Muuten esityksestä tulee helposti raskas. </a:t>
            </a:r>
          </a:p>
          <a:p>
            <a:r>
              <a:rPr lang="fi-FI" sz="2000" dirty="0">
                <a:solidFill>
                  <a:srgbClr val="FF0000"/>
                </a:solidFill>
              </a:rPr>
              <a:t>Ensimmäisessä diassa olevan kansikuvan voi vaihtaa klikkaamalla kuvan päällä hiiren oikealla ja valitsemalla sieltä ”Vaihda kuva”.</a:t>
            </a:r>
            <a:endParaRPr lang="fi-FI" dirty="0">
              <a:solidFill>
                <a:srgbClr val="FF0000"/>
              </a:solidFill>
            </a:endParaRPr>
          </a:p>
          <a:p>
            <a:r>
              <a:rPr lang="fi-FI" sz="2000" dirty="0">
                <a:solidFill>
                  <a:srgbClr val="FF0000"/>
                </a:solidFill>
              </a:rPr>
              <a:t>Isojen taustakuvien vaihtaminen onnistuu klikkaamalla kuvan päällä hiiren oikealla ja valitsemalla ”Muotoile tausta” -&gt; ”Kuva tai pintakuvio”. </a:t>
            </a:r>
          </a:p>
          <a:p>
            <a:r>
              <a:rPr lang="fi-FI" sz="2000" dirty="0">
                <a:solidFill>
                  <a:srgbClr val="FF0000"/>
                </a:solidFill>
              </a:rPr>
              <a:t>Dioissa oleviin kuvapaikkoihin (alkuperäisen setin diat 13 ja 25) saa lisättyä kuvan klikkaamalla kuvapaikan keskikohtaa. Kuva rajautuu automaattisesti muotoon. Jos haluat rajat kuvan jollain toisella tavalla, </a:t>
            </a:r>
            <a:r>
              <a:rPr lang="fi-FI" dirty="0">
                <a:solidFill>
                  <a:srgbClr val="FF0000"/>
                </a:solidFill>
              </a:rPr>
              <a:t>klikkaa kuvaa ja valitse sen jälkeen sivun yläreunasta </a:t>
            </a:r>
            <a:r>
              <a:rPr lang="fi-FI" sz="2000" dirty="0">
                <a:solidFill>
                  <a:srgbClr val="FF0000"/>
                </a:solidFill>
              </a:rPr>
              <a:t>kohta ”Kuvan muoto” -&gt; </a:t>
            </a:r>
            <a:r>
              <a:rPr lang="fi-FI" dirty="0">
                <a:solidFill>
                  <a:srgbClr val="FF0000"/>
                </a:solidFill>
              </a:rPr>
              <a:t>”R</a:t>
            </a:r>
            <a:r>
              <a:rPr lang="fi-FI" sz="2000" dirty="0">
                <a:solidFill>
                  <a:srgbClr val="FF0000"/>
                </a:solidFill>
              </a:rPr>
              <a:t>ajaa”. </a:t>
            </a:r>
          </a:p>
          <a:p>
            <a:r>
              <a:rPr lang="fi-FI" sz="2000" dirty="0">
                <a:solidFill>
                  <a:srgbClr val="FF0000"/>
                </a:solidFill>
              </a:rPr>
              <a:t>Jos  haluat oman logon näkyviin kaikkiin tekstidioihin, lisää logo yleisten kirjastojen logon eteen perustyylin ensimmäiselle sivulle. Pääset perustyyliin valitsemalla sivun yläreunasta ”Näytä” -&gt; ”Dian perustyyli”. Suositeltavaa on laittaa oma logo saman korkuisena kuin kirjaston logo ja riittävän etäisyyden päähän (n. 2,5 cm korkea, väli toiseen logoon n. 1,5 cm). Voit kokeilla myös perustyylin diassa ”Otsikko ja sisältö” olevaa paikkamerkkiä, jolloin logo tulee näkyviin vain tietyille sivuilla</a:t>
            </a:r>
            <a:endParaRPr lang="en-GB" dirty="0">
              <a:solidFill>
                <a:srgbClr val="FF0000"/>
              </a:solidFill>
            </a:endParaRPr>
          </a:p>
        </p:txBody>
      </p:sp>
      <p:sp>
        <p:nvSpPr>
          <p:cNvPr id="5" name="Tekstiruutu 4">
            <a:extLst>
              <a:ext uri="{FF2B5EF4-FFF2-40B4-BE49-F238E27FC236}">
                <a16:creationId xmlns:a16="http://schemas.microsoft.com/office/drawing/2014/main" id="{751A089D-F4BF-A2F1-012F-AFD432013881}"/>
              </a:ext>
            </a:extLst>
          </p:cNvPr>
          <p:cNvSpPr txBox="1"/>
          <p:nvPr/>
        </p:nvSpPr>
        <p:spPr>
          <a:xfrm>
            <a:off x="9459869" y="245439"/>
            <a:ext cx="3014278" cy="338554"/>
          </a:xfrm>
          <a:prstGeom prst="rect">
            <a:avLst/>
          </a:prstGeom>
          <a:noFill/>
        </p:spPr>
        <p:txBody>
          <a:bodyPr wrap="square">
            <a:spAutoFit/>
          </a:bodyPr>
          <a:lstStyle/>
          <a:p>
            <a:r>
              <a:rPr lang="en-GB" sz="1600" dirty="0" err="1"/>
              <a:t>Poista</a:t>
            </a:r>
            <a:r>
              <a:rPr lang="en-GB" sz="1600" dirty="0"/>
              <a:t> </a:t>
            </a:r>
            <a:r>
              <a:rPr lang="en-GB" sz="1600" dirty="0" err="1"/>
              <a:t>punaisella</a:t>
            </a:r>
            <a:r>
              <a:rPr lang="en-GB" sz="1600" dirty="0"/>
              <a:t> </a:t>
            </a:r>
            <a:r>
              <a:rPr lang="en-GB" sz="1600" dirty="0" err="1"/>
              <a:t>olevat</a:t>
            </a:r>
            <a:r>
              <a:rPr lang="en-GB" sz="1600" dirty="0"/>
              <a:t> </a:t>
            </a:r>
            <a:r>
              <a:rPr lang="en-GB" sz="1600" dirty="0" err="1"/>
              <a:t>diat</a:t>
            </a:r>
            <a:endParaRPr lang="en-GB" sz="1600" dirty="0"/>
          </a:p>
        </p:txBody>
      </p:sp>
    </p:spTree>
    <p:extLst>
      <p:ext uri="{BB962C8B-B14F-4D97-AF65-F5344CB8AC3E}">
        <p14:creationId xmlns:p14="http://schemas.microsoft.com/office/powerpoint/2010/main" val="414507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2F7421F3-9540-8AFC-2681-0C017AAE5B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77475" y="0"/>
            <a:ext cx="5714525" cy="3592711"/>
          </a:xfrm>
          <a:prstGeom prst="rect">
            <a:avLst/>
          </a:prstGeom>
        </p:spPr>
      </p:pic>
      <p:sp>
        <p:nvSpPr>
          <p:cNvPr id="8" name="Vapaamuotoinen: Muoto 7">
            <a:extLst>
              <a:ext uri="{FF2B5EF4-FFF2-40B4-BE49-F238E27FC236}">
                <a16:creationId xmlns:a16="http://schemas.microsoft.com/office/drawing/2014/main" id="{30AD058F-DE37-7E25-6237-E5369735E0BD}"/>
              </a:ext>
            </a:extLst>
          </p:cNvPr>
          <p:cNvSpPr/>
          <p:nvPr/>
        </p:nvSpPr>
        <p:spPr>
          <a:xfrm>
            <a:off x="10136571" y="4058379"/>
            <a:ext cx="132595" cy="65722"/>
          </a:xfrm>
          <a:custGeom>
            <a:avLst/>
            <a:gdLst>
              <a:gd name="connsiteX0" fmla="*/ 132972 w 132595"/>
              <a:gd name="connsiteY0" fmla="*/ -59 h 65722"/>
              <a:gd name="connsiteX1" fmla="*/ 377 w 132595"/>
              <a:gd name="connsiteY1" fmla="*/ 65663 h 65722"/>
            </a:gdLst>
            <a:ahLst/>
            <a:cxnLst>
              <a:cxn ang="0">
                <a:pos x="connsiteX0" y="connsiteY0"/>
              </a:cxn>
              <a:cxn ang="0">
                <a:pos x="connsiteX1" y="connsiteY1"/>
              </a:cxn>
            </a:cxnLst>
            <a:rect l="l" t="t" r="r" b="b"/>
            <a:pathLst>
              <a:path w="132595" h="65722">
                <a:moveTo>
                  <a:pt x="132972" y="-59"/>
                </a:moveTo>
                <a:cubicBezTo>
                  <a:pt x="89152" y="21843"/>
                  <a:pt x="44953" y="43761"/>
                  <a:pt x="377" y="65663"/>
                </a:cubicBezTo>
                <a:close/>
              </a:path>
            </a:pathLst>
          </a:custGeom>
          <a:solidFill>
            <a:srgbClr val="FFFFFF"/>
          </a:solidFill>
          <a:ln w="16420" cap="flat">
            <a:noFill/>
            <a:prstDash val="solid"/>
            <a:miter/>
          </a:ln>
        </p:spPr>
        <p:txBody>
          <a:bodyPr rtlCol="0" anchor="ctr"/>
          <a:lstStyle/>
          <a:p>
            <a:endParaRPr lang="en-GB"/>
          </a:p>
        </p:txBody>
      </p:sp>
      <p:sp>
        <p:nvSpPr>
          <p:cNvPr id="10" name="Vapaamuotoinen: Muoto 9">
            <a:extLst>
              <a:ext uri="{FF2B5EF4-FFF2-40B4-BE49-F238E27FC236}">
                <a16:creationId xmlns:a16="http://schemas.microsoft.com/office/drawing/2014/main" id="{14610525-FDDC-022B-759A-3C7890B53868}"/>
              </a:ext>
            </a:extLst>
          </p:cNvPr>
          <p:cNvSpPr/>
          <p:nvPr/>
        </p:nvSpPr>
        <p:spPr>
          <a:xfrm>
            <a:off x="7168207" y="1107431"/>
            <a:ext cx="3926930" cy="1248731"/>
          </a:xfrm>
          <a:custGeom>
            <a:avLst/>
            <a:gdLst>
              <a:gd name="connsiteX0" fmla="*/ 377 w 3926930"/>
              <a:gd name="connsiteY0" fmla="*/ -59 h 1248731"/>
              <a:gd name="connsiteX1" fmla="*/ 3927307 w 3926930"/>
              <a:gd name="connsiteY1" fmla="*/ -59 h 1248731"/>
              <a:gd name="connsiteX2" fmla="*/ 1964335 w 3926930"/>
              <a:gd name="connsiteY2" fmla="*/ 1248672 h 1248731"/>
              <a:gd name="connsiteX3" fmla="*/ 377 w 3926930"/>
              <a:gd name="connsiteY3" fmla="*/ -59 h 1248731"/>
            </a:gdLst>
            <a:ahLst/>
            <a:cxnLst>
              <a:cxn ang="0">
                <a:pos x="connsiteX0" y="connsiteY0"/>
              </a:cxn>
              <a:cxn ang="0">
                <a:pos x="connsiteX1" y="connsiteY1"/>
              </a:cxn>
              <a:cxn ang="0">
                <a:pos x="connsiteX2" y="connsiteY2"/>
              </a:cxn>
              <a:cxn ang="0">
                <a:pos x="connsiteX3" y="connsiteY3"/>
              </a:cxn>
            </a:cxnLst>
            <a:rect l="l" t="t" r="r" b="b"/>
            <a:pathLst>
              <a:path w="3926930" h="1248731">
                <a:moveTo>
                  <a:pt x="377" y="-59"/>
                </a:moveTo>
                <a:lnTo>
                  <a:pt x="3927307" y="-59"/>
                </a:lnTo>
                <a:cubicBezTo>
                  <a:pt x="2082471" y="527201"/>
                  <a:pt x="1971072" y="654374"/>
                  <a:pt x="1964335" y="1248672"/>
                </a:cubicBezTo>
                <a:cubicBezTo>
                  <a:pt x="1957270" y="654374"/>
                  <a:pt x="1845705" y="527201"/>
                  <a:pt x="377" y="-59"/>
                </a:cubicBezTo>
                <a:close/>
              </a:path>
            </a:pathLst>
          </a:custGeom>
          <a:noFill/>
          <a:ln w="16420" cap="flat">
            <a:noFill/>
            <a:prstDash val="solid"/>
            <a:miter/>
          </a:ln>
        </p:spPr>
        <p:txBody>
          <a:bodyPr rtlCol="0" anchor="ctr"/>
          <a:lstStyle/>
          <a:p>
            <a:endParaRPr lang="en-GB"/>
          </a:p>
        </p:txBody>
      </p:sp>
      <p:sp>
        <p:nvSpPr>
          <p:cNvPr id="11" name="Vapaamuotoinen: Muoto 10">
            <a:extLst>
              <a:ext uri="{FF2B5EF4-FFF2-40B4-BE49-F238E27FC236}">
                <a16:creationId xmlns:a16="http://schemas.microsoft.com/office/drawing/2014/main" id="{8E440479-0CFD-A118-0C58-40A522F4A52C}"/>
              </a:ext>
            </a:extLst>
          </p:cNvPr>
          <p:cNvSpPr/>
          <p:nvPr/>
        </p:nvSpPr>
        <p:spPr>
          <a:xfrm>
            <a:off x="7168207" y="1107431"/>
            <a:ext cx="3926930" cy="3690000"/>
          </a:xfrm>
          <a:custGeom>
            <a:avLst/>
            <a:gdLst>
              <a:gd name="connsiteX0" fmla="*/ 3927307 w 3926930"/>
              <a:gd name="connsiteY0" fmla="*/ -59 h 3690000"/>
              <a:gd name="connsiteX1" fmla="*/ 3927307 w 3926930"/>
              <a:gd name="connsiteY1" fmla="*/ 3689941 h 3690000"/>
              <a:gd name="connsiteX2" fmla="*/ 377 w 3926930"/>
              <a:gd name="connsiteY2" fmla="*/ 3689941 h 3690000"/>
              <a:gd name="connsiteX3" fmla="*/ 377 w 3926930"/>
              <a:gd name="connsiteY3" fmla="*/ -59 h 3690000"/>
              <a:gd name="connsiteX4" fmla="*/ 140531 w 3926930"/>
              <a:gd name="connsiteY4" fmla="*/ 2103067 h 3690000"/>
              <a:gd name="connsiteX5" fmla="*/ 875968 w 3926930"/>
              <a:gd name="connsiteY5" fmla="*/ 2975535 h 3690000"/>
              <a:gd name="connsiteX6" fmla="*/ 895684 w 3926930"/>
              <a:gd name="connsiteY6" fmla="*/ 2985229 h 3690000"/>
              <a:gd name="connsiteX7" fmla="*/ 1963678 w 3926930"/>
              <a:gd name="connsiteY7" fmla="*/ 3514297 h 3690000"/>
              <a:gd name="connsiteX8" fmla="*/ 2968577 w 3926930"/>
              <a:gd name="connsiteY8" fmla="*/ 3015955 h 3690000"/>
              <a:gd name="connsiteX9" fmla="*/ 3101173 w 3926930"/>
              <a:gd name="connsiteY9" fmla="*/ 2950232 h 3690000"/>
              <a:gd name="connsiteX10" fmla="*/ 3103966 w 3926930"/>
              <a:gd name="connsiteY10" fmla="*/ 2948753 h 3690000"/>
              <a:gd name="connsiteX11" fmla="*/ 3786496 w 3926930"/>
              <a:gd name="connsiteY11" fmla="*/ 2103067 h 369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26930" h="3690000">
                <a:moveTo>
                  <a:pt x="3927307" y="-59"/>
                </a:moveTo>
                <a:lnTo>
                  <a:pt x="3927307" y="3689941"/>
                </a:lnTo>
                <a:lnTo>
                  <a:pt x="377" y="3689941"/>
                </a:lnTo>
                <a:lnTo>
                  <a:pt x="377" y="-59"/>
                </a:lnTo>
                <a:lnTo>
                  <a:pt x="140531" y="2103067"/>
                </a:lnTo>
                <a:cubicBezTo>
                  <a:pt x="140531" y="2545873"/>
                  <a:pt x="470787" y="2773438"/>
                  <a:pt x="875968" y="2975535"/>
                </a:cubicBezTo>
                <a:lnTo>
                  <a:pt x="895684" y="2985229"/>
                </a:lnTo>
                <a:lnTo>
                  <a:pt x="1963678" y="3514297"/>
                </a:lnTo>
                <a:lnTo>
                  <a:pt x="2968577" y="3015955"/>
                </a:lnTo>
                <a:lnTo>
                  <a:pt x="3101173" y="2950232"/>
                </a:lnTo>
                <a:lnTo>
                  <a:pt x="3103966" y="2948753"/>
                </a:lnTo>
                <a:cubicBezTo>
                  <a:pt x="3484665" y="2753228"/>
                  <a:pt x="3786496" y="2526485"/>
                  <a:pt x="3786496" y="2103067"/>
                </a:cubicBezTo>
                <a:close/>
              </a:path>
            </a:pathLst>
          </a:custGeom>
          <a:noFill/>
          <a:ln w="16420" cap="flat">
            <a:noFill/>
            <a:prstDash val="solid"/>
            <a:miter/>
          </a:ln>
        </p:spPr>
        <p:txBody>
          <a:bodyPr rtlCol="0" anchor="ctr"/>
          <a:lstStyle/>
          <a:p>
            <a:endParaRPr lang="en-GB"/>
          </a:p>
        </p:txBody>
      </p:sp>
      <p:sp>
        <p:nvSpPr>
          <p:cNvPr id="3" name="Tekstiruutu 2">
            <a:extLst>
              <a:ext uri="{FF2B5EF4-FFF2-40B4-BE49-F238E27FC236}">
                <a16:creationId xmlns:a16="http://schemas.microsoft.com/office/drawing/2014/main" id="{4DCE43D3-1D97-E319-89E3-16D156E4A3F8}"/>
              </a:ext>
            </a:extLst>
          </p:cNvPr>
          <p:cNvSpPr txBox="1"/>
          <p:nvPr/>
        </p:nvSpPr>
        <p:spPr>
          <a:xfrm>
            <a:off x="7263436" y="601836"/>
            <a:ext cx="3926930" cy="2031325"/>
          </a:xfrm>
          <a:prstGeom prst="rect">
            <a:avLst/>
          </a:prstGeom>
          <a:noFill/>
        </p:spPr>
        <p:txBody>
          <a:bodyPr wrap="square" rtlCol="0">
            <a:spAutoFit/>
          </a:bodyPr>
          <a:lstStyle/>
          <a:p>
            <a:pPr algn="ctr"/>
            <a:r>
              <a:rPr lang="fi-FI" b="1" dirty="0">
                <a:solidFill>
                  <a:srgbClr val="C00000"/>
                </a:solidFill>
              </a:rPr>
              <a:t>[Mukava, innostava kuva jostain kirjaston tärkeästä asiasta, jonka avulla voit kertoa pienen tarinan tai saada aikaiseksi leppoisaa tunnelmaa</a:t>
            </a:r>
          </a:p>
          <a:p>
            <a:pPr lvl="1" algn="ctr"/>
            <a:r>
              <a:rPr lang="fi-FI" b="1" dirty="0">
                <a:solidFill>
                  <a:srgbClr val="C00000"/>
                </a:solidFill>
              </a:rPr>
              <a:t>Esim. kiinnostava fakta historiasta ja perään visio tulevaisuudesta]</a:t>
            </a:r>
          </a:p>
        </p:txBody>
      </p:sp>
    </p:spTree>
    <p:extLst>
      <p:ext uri="{BB962C8B-B14F-4D97-AF65-F5344CB8AC3E}">
        <p14:creationId xmlns:p14="http://schemas.microsoft.com/office/powerpoint/2010/main" val="27113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171185-7029-361A-8ACD-47AE1C1EF85C}"/>
              </a:ext>
            </a:extLst>
          </p:cNvPr>
          <p:cNvSpPr>
            <a:spLocks noGrp="1"/>
          </p:cNvSpPr>
          <p:nvPr>
            <p:ph type="title"/>
          </p:nvPr>
        </p:nvSpPr>
        <p:spPr/>
        <p:txBody>
          <a:bodyPr/>
          <a:lstStyle/>
          <a:p>
            <a:r>
              <a:rPr lang="fi-FI" dirty="0">
                <a:solidFill>
                  <a:srgbClr val="FF0000"/>
                </a:solidFill>
              </a:rPr>
              <a:t>Värien vaihtaminen</a:t>
            </a:r>
            <a:endParaRPr lang="en-GB" dirty="0">
              <a:solidFill>
                <a:srgbClr val="FF0000"/>
              </a:solidFill>
            </a:endParaRPr>
          </a:p>
        </p:txBody>
      </p:sp>
      <p:sp>
        <p:nvSpPr>
          <p:cNvPr id="3" name="Sisällön paikkamerkki 2">
            <a:extLst>
              <a:ext uri="{FF2B5EF4-FFF2-40B4-BE49-F238E27FC236}">
                <a16:creationId xmlns:a16="http://schemas.microsoft.com/office/drawing/2014/main" id="{27329F15-16C1-A10C-FFBC-523AB6B3C47E}"/>
              </a:ext>
            </a:extLst>
          </p:cNvPr>
          <p:cNvSpPr>
            <a:spLocks noGrp="1"/>
          </p:cNvSpPr>
          <p:nvPr>
            <p:ph idx="1"/>
          </p:nvPr>
        </p:nvSpPr>
        <p:spPr/>
        <p:txBody>
          <a:bodyPr>
            <a:normAutofit/>
          </a:bodyPr>
          <a:lstStyle/>
          <a:p>
            <a:r>
              <a:rPr lang="fi-FI" dirty="0">
                <a:solidFill>
                  <a:srgbClr val="FF0000"/>
                </a:solidFill>
              </a:rPr>
              <a:t>Diasetin värimaailmaa voi vaihtaa valitsemalla ”Näytä” -&gt; ”Dian perustyyli” -&gt; ”Värit”-&gt; ”Mukauta värit” -&gt; Valitse toinen väri kohtaan ”Teksti/tausta - Tumma 2”. Taustan ja nostojen oranssi väri vaihtuu silloin valitsemaasi väriin. </a:t>
            </a:r>
          </a:p>
          <a:p>
            <a:endParaRPr lang="fi-FI" dirty="0">
              <a:solidFill>
                <a:srgbClr val="FF0000"/>
              </a:solidFill>
            </a:endParaRPr>
          </a:p>
          <a:p>
            <a:endParaRPr lang="fi-FI" dirty="0">
              <a:solidFill>
                <a:srgbClr val="FF0000"/>
              </a:solidFill>
            </a:endParaRPr>
          </a:p>
          <a:p>
            <a:pPr marL="0" indent="0">
              <a:buNone/>
            </a:pPr>
            <a:endParaRPr lang="fi-FI" dirty="0">
              <a:solidFill>
                <a:srgbClr val="FF0000"/>
              </a:solidFill>
            </a:endParaRPr>
          </a:p>
          <a:p>
            <a:pPr marL="0" indent="0">
              <a:buNone/>
            </a:pPr>
            <a:br>
              <a:rPr lang="fi-FI" dirty="0">
                <a:solidFill>
                  <a:srgbClr val="FF0000"/>
                </a:solidFill>
              </a:rPr>
            </a:br>
            <a:endParaRPr lang="fi-FI" dirty="0">
              <a:solidFill>
                <a:srgbClr val="FF0000"/>
              </a:solidFill>
            </a:endParaRPr>
          </a:p>
          <a:p>
            <a:endParaRPr lang="en-GB" dirty="0">
              <a:solidFill>
                <a:srgbClr val="FF0000"/>
              </a:solidFill>
            </a:endParaRPr>
          </a:p>
        </p:txBody>
      </p:sp>
      <p:sp>
        <p:nvSpPr>
          <p:cNvPr id="5" name="Ellipsi 4">
            <a:extLst>
              <a:ext uri="{FF2B5EF4-FFF2-40B4-BE49-F238E27FC236}">
                <a16:creationId xmlns:a16="http://schemas.microsoft.com/office/drawing/2014/main" id="{01A0214C-E4D0-6915-C38C-2FEC3A02BC8C}"/>
              </a:ext>
            </a:extLst>
          </p:cNvPr>
          <p:cNvSpPr/>
          <p:nvPr/>
        </p:nvSpPr>
        <p:spPr>
          <a:xfrm>
            <a:off x="4828160" y="4073610"/>
            <a:ext cx="703162" cy="7031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6" name="Ellipsi 5">
            <a:extLst>
              <a:ext uri="{FF2B5EF4-FFF2-40B4-BE49-F238E27FC236}">
                <a16:creationId xmlns:a16="http://schemas.microsoft.com/office/drawing/2014/main" id="{66E9DEDD-1F35-7EC5-78DD-FAB5DAA08525}"/>
              </a:ext>
            </a:extLst>
          </p:cNvPr>
          <p:cNvSpPr/>
          <p:nvPr/>
        </p:nvSpPr>
        <p:spPr>
          <a:xfrm>
            <a:off x="9455019" y="4073610"/>
            <a:ext cx="703162" cy="70316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accent2"/>
              </a:solidFill>
            </a:endParaRPr>
          </a:p>
        </p:txBody>
      </p:sp>
      <p:sp>
        <p:nvSpPr>
          <p:cNvPr id="7" name="Ellipsi 6">
            <a:extLst>
              <a:ext uri="{FF2B5EF4-FFF2-40B4-BE49-F238E27FC236}">
                <a16:creationId xmlns:a16="http://schemas.microsoft.com/office/drawing/2014/main" id="{653ACC7A-EFCE-E2DA-FED8-BEFCE19077A2}"/>
              </a:ext>
            </a:extLst>
          </p:cNvPr>
          <p:cNvSpPr/>
          <p:nvPr/>
        </p:nvSpPr>
        <p:spPr>
          <a:xfrm>
            <a:off x="5972280" y="4067432"/>
            <a:ext cx="703162" cy="703162"/>
          </a:xfrm>
          <a:prstGeom prst="ellipse">
            <a:avLst/>
          </a:prstGeom>
          <a:solidFill>
            <a:srgbClr val="8F8F8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8" name="Ellipsi 7">
            <a:extLst>
              <a:ext uri="{FF2B5EF4-FFF2-40B4-BE49-F238E27FC236}">
                <a16:creationId xmlns:a16="http://schemas.microsoft.com/office/drawing/2014/main" id="{05C8D46B-0874-8DF1-CACF-07B7F12DFD11}"/>
              </a:ext>
            </a:extLst>
          </p:cNvPr>
          <p:cNvSpPr/>
          <p:nvPr/>
        </p:nvSpPr>
        <p:spPr>
          <a:xfrm>
            <a:off x="7115840" y="4067432"/>
            <a:ext cx="703162" cy="703162"/>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Ellipsi 8">
            <a:extLst>
              <a:ext uri="{FF2B5EF4-FFF2-40B4-BE49-F238E27FC236}">
                <a16:creationId xmlns:a16="http://schemas.microsoft.com/office/drawing/2014/main" id="{29F4B74D-AE91-C3EC-96F0-0CEAA233193D}"/>
              </a:ext>
            </a:extLst>
          </p:cNvPr>
          <p:cNvSpPr/>
          <p:nvPr/>
        </p:nvSpPr>
        <p:spPr>
          <a:xfrm>
            <a:off x="8259400" y="4073610"/>
            <a:ext cx="703162" cy="703162"/>
          </a:xfrm>
          <a:prstGeom prst="ellipse">
            <a:avLst/>
          </a:prstGeom>
          <a:solidFill>
            <a:srgbClr val="649C4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3" name="Tekstiruutu 12">
            <a:extLst>
              <a:ext uri="{FF2B5EF4-FFF2-40B4-BE49-F238E27FC236}">
                <a16:creationId xmlns:a16="http://schemas.microsoft.com/office/drawing/2014/main" id="{81A53573-ABE7-426E-AEDF-77D1B7A5A081}"/>
              </a:ext>
            </a:extLst>
          </p:cNvPr>
          <p:cNvSpPr txBox="1"/>
          <p:nvPr/>
        </p:nvSpPr>
        <p:spPr>
          <a:xfrm>
            <a:off x="1092579" y="3821131"/>
            <a:ext cx="3014278" cy="1323439"/>
          </a:xfrm>
          <a:prstGeom prst="rect">
            <a:avLst/>
          </a:prstGeom>
          <a:noFill/>
        </p:spPr>
        <p:txBody>
          <a:bodyPr wrap="square">
            <a:spAutoFit/>
          </a:bodyPr>
          <a:lstStyle/>
          <a:p>
            <a:r>
              <a:rPr lang="en-GB" sz="1600" dirty="0" err="1">
                <a:solidFill>
                  <a:srgbClr val="FF0000"/>
                </a:solidFill>
              </a:rPr>
              <a:t>Esimerkiksi</a:t>
            </a:r>
            <a:r>
              <a:rPr lang="en-GB" sz="1600" dirty="0">
                <a:solidFill>
                  <a:srgbClr val="FF0000"/>
                </a:solidFill>
              </a:rPr>
              <a:t> </a:t>
            </a:r>
            <a:r>
              <a:rPr lang="en-GB" sz="1600" dirty="0" err="1">
                <a:solidFill>
                  <a:srgbClr val="FF0000"/>
                </a:solidFill>
              </a:rPr>
              <a:t>nämä</a:t>
            </a:r>
            <a:r>
              <a:rPr lang="en-GB" sz="1600" dirty="0">
                <a:solidFill>
                  <a:srgbClr val="FF0000"/>
                </a:solidFill>
              </a:rPr>
              <a:t> </a:t>
            </a:r>
            <a:r>
              <a:rPr lang="en-GB" sz="1600" dirty="0" err="1">
                <a:solidFill>
                  <a:srgbClr val="FF0000"/>
                </a:solidFill>
              </a:rPr>
              <a:t>värit</a:t>
            </a:r>
            <a:r>
              <a:rPr lang="en-GB" sz="1600" dirty="0">
                <a:solidFill>
                  <a:srgbClr val="FF0000"/>
                </a:solidFill>
              </a:rPr>
              <a:t> </a:t>
            </a:r>
            <a:r>
              <a:rPr lang="en-GB" sz="1600" dirty="0" err="1">
                <a:solidFill>
                  <a:srgbClr val="FF0000"/>
                </a:solidFill>
              </a:rPr>
              <a:t>toimivat</a:t>
            </a:r>
            <a:r>
              <a:rPr lang="en-GB" sz="1600" dirty="0">
                <a:solidFill>
                  <a:srgbClr val="FF0000"/>
                </a:solidFill>
              </a:rPr>
              <a:t> </a:t>
            </a:r>
            <a:r>
              <a:rPr lang="en-GB" sz="1600" dirty="0" err="1">
                <a:solidFill>
                  <a:srgbClr val="FF0000"/>
                </a:solidFill>
              </a:rPr>
              <a:t>diasetissä</a:t>
            </a:r>
            <a:r>
              <a:rPr lang="en-GB" sz="1600" dirty="0">
                <a:solidFill>
                  <a:srgbClr val="FF0000"/>
                </a:solidFill>
              </a:rPr>
              <a:t> </a:t>
            </a:r>
            <a:r>
              <a:rPr lang="en-GB" sz="1600" dirty="0" err="1">
                <a:solidFill>
                  <a:srgbClr val="FF0000"/>
                </a:solidFill>
              </a:rPr>
              <a:t>hyvin</a:t>
            </a:r>
            <a:r>
              <a:rPr lang="en-GB" sz="1600" dirty="0">
                <a:solidFill>
                  <a:srgbClr val="FF0000"/>
                </a:solidFill>
              </a:rPr>
              <a:t>. </a:t>
            </a:r>
            <a:r>
              <a:rPr lang="en-GB" sz="1600" dirty="0" err="1">
                <a:solidFill>
                  <a:srgbClr val="FF0000"/>
                </a:solidFill>
              </a:rPr>
              <a:t>Näiden</a:t>
            </a:r>
            <a:r>
              <a:rPr lang="en-GB" sz="1600" dirty="0">
                <a:solidFill>
                  <a:srgbClr val="FF0000"/>
                </a:solidFill>
              </a:rPr>
              <a:t> </a:t>
            </a:r>
            <a:r>
              <a:rPr lang="en-GB" sz="1600" dirty="0" err="1">
                <a:solidFill>
                  <a:srgbClr val="FF0000"/>
                </a:solidFill>
              </a:rPr>
              <a:t>kanssa</a:t>
            </a:r>
            <a:r>
              <a:rPr lang="en-GB" sz="1600" dirty="0">
                <a:solidFill>
                  <a:srgbClr val="FF0000"/>
                </a:solidFill>
              </a:rPr>
              <a:t> </a:t>
            </a:r>
            <a:r>
              <a:rPr lang="en-GB" sz="1600" dirty="0" err="1">
                <a:solidFill>
                  <a:srgbClr val="FF0000"/>
                </a:solidFill>
              </a:rPr>
              <a:t>käyttää</a:t>
            </a:r>
            <a:r>
              <a:rPr lang="en-GB" sz="1600" dirty="0">
                <a:solidFill>
                  <a:srgbClr val="FF0000"/>
                </a:solidFill>
              </a:rPr>
              <a:t> </a:t>
            </a:r>
            <a:r>
              <a:rPr lang="en-GB" sz="1600" dirty="0" err="1">
                <a:solidFill>
                  <a:srgbClr val="FF0000"/>
                </a:solidFill>
              </a:rPr>
              <a:t>valkoista</a:t>
            </a:r>
            <a:r>
              <a:rPr lang="en-GB" sz="1600" dirty="0">
                <a:solidFill>
                  <a:srgbClr val="FF0000"/>
                </a:solidFill>
              </a:rPr>
              <a:t> </a:t>
            </a:r>
            <a:r>
              <a:rPr lang="en-GB" sz="1600" dirty="0" err="1">
                <a:solidFill>
                  <a:srgbClr val="FF0000"/>
                </a:solidFill>
              </a:rPr>
              <a:t>tekstiä</a:t>
            </a:r>
            <a:r>
              <a:rPr lang="en-GB" sz="1600" dirty="0">
                <a:solidFill>
                  <a:srgbClr val="FF0000"/>
                </a:solidFill>
              </a:rPr>
              <a:t> </a:t>
            </a:r>
            <a:r>
              <a:rPr lang="en-GB" sz="1600" dirty="0" err="1">
                <a:solidFill>
                  <a:srgbClr val="FF0000"/>
                </a:solidFill>
              </a:rPr>
              <a:t>värin</a:t>
            </a:r>
            <a:r>
              <a:rPr lang="en-GB" sz="1600" dirty="0">
                <a:solidFill>
                  <a:srgbClr val="FF0000"/>
                </a:solidFill>
              </a:rPr>
              <a:t> </a:t>
            </a:r>
            <a:r>
              <a:rPr lang="en-GB" sz="1600" dirty="0" err="1">
                <a:solidFill>
                  <a:srgbClr val="FF0000"/>
                </a:solidFill>
              </a:rPr>
              <a:t>päällä</a:t>
            </a:r>
            <a:r>
              <a:rPr lang="en-GB" sz="1600" dirty="0">
                <a:solidFill>
                  <a:srgbClr val="FF0000"/>
                </a:solidFill>
              </a:rPr>
              <a:t>, </a:t>
            </a:r>
            <a:r>
              <a:rPr lang="en-GB" sz="1600" dirty="0" err="1">
                <a:solidFill>
                  <a:srgbClr val="FF0000"/>
                </a:solidFill>
              </a:rPr>
              <a:t>kunhan</a:t>
            </a:r>
            <a:r>
              <a:rPr lang="en-GB" sz="1600" dirty="0">
                <a:solidFill>
                  <a:srgbClr val="FF0000"/>
                </a:solidFill>
              </a:rPr>
              <a:t> </a:t>
            </a:r>
            <a:r>
              <a:rPr lang="en-GB" sz="1600" dirty="0" err="1">
                <a:solidFill>
                  <a:srgbClr val="FF0000"/>
                </a:solidFill>
              </a:rPr>
              <a:t>tekstin</a:t>
            </a:r>
            <a:r>
              <a:rPr lang="en-GB" sz="1600" dirty="0">
                <a:solidFill>
                  <a:srgbClr val="FF0000"/>
                </a:solidFill>
              </a:rPr>
              <a:t> </a:t>
            </a:r>
            <a:r>
              <a:rPr lang="en-GB" sz="1600" dirty="0" err="1">
                <a:solidFill>
                  <a:srgbClr val="FF0000"/>
                </a:solidFill>
              </a:rPr>
              <a:t>koko</a:t>
            </a:r>
            <a:r>
              <a:rPr lang="en-GB" sz="1600" dirty="0">
                <a:solidFill>
                  <a:srgbClr val="FF0000"/>
                </a:solidFill>
              </a:rPr>
              <a:t> on </a:t>
            </a:r>
            <a:r>
              <a:rPr lang="en-GB" sz="1600" dirty="0" err="1">
                <a:solidFill>
                  <a:srgbClr val="FF0000"/>
                </a:solidFill>
              </a:rPr>
              <a:t>vähintään</a:t>
            </a:r>
            <a:r>
              <a:rPr lang="en-GB" sz="1600" dirty="0">
                <a:solidFill>
                  <a:srgbClr val="FF0000"/>
                </a:solidFill>
              </a:rPr>
              <a:t> 14 </a:t>
            </a:r>
            <a:r>
              <a:rPr lang="en-GB" sz="1600" dirty="0" err="1">
                <a:solidFill>
                  <a:srgbClr val="FF0000"/>
                </a:solidFill>
              </a:rPr>
              <a:t>pistettä</a:t>
            </a:r>
            <a:r>
              <a:rPr lang="en-GB" sz="1600" dirty="0">
                <a:solidFill>
                  <a:srgbClr val="FF0000"/>
                </a:solidFill>
              </a:rPr>
              <a:t>.</a:t>
            </a:r>
          </a:p>
        </p:txBody>
      </p:sp>
      <p:sp>
        <p:nvSpPr>
          <p:cNvPr id="16" name="Tekstiruutu 15">
            <a:extLst>
              <a:ext uri="{FF2B5EF4-FFF2-40B4-BE49-F238E27FC236}">
                <a16:creationId xmlns:a16="http://schemas.microsoft.com/office/drawing/2014/main" id="{F90F8E15-5897-AAE0-CE44-376D4F91093E}"/>
              </a:ext>
            </a:extLst>
          </p:cNvPr>
          <p:cNvSpPr txBox="1"/>
          <p:nvPr/>
        </p:nvSpPr>
        <p:spPr>
          <a:xfrm>
            <a:off x="9645691" y="4262093"/>
            <a:ext cx="312234" cy="338554"/>
          </a:xfrm>
          <a:prstGeom prst="rect">
            <a:avLst/>
          </a:prstGeom>
          <a:noFill/>
        </p:spPr>
        <p:txBody>
          <a:bodyPr wrap="square">
            <a:spAutoFit/>
          </a:bodyPr>
          <a:lstStyle/>
          <a:p>
            <a:r>
              <a:rPr lang="en-GB" sz="1600" b="1" dirty="0">
                <a:solidFill>
                  <a:schemeClr val="bg1"/>
                </a:solidFill>
              </a:rPr>
              <a:t>A</a:t>
            </a:r>
          </a:p>
        </p:txBody>
      </p:sp>
      <p:sp>
        <p:nvSpPr>
          <p:cNvPr id="18" name="Tekstiruutu 17">
            <a:extLst>
              <a:ext uri="{FF2B5EF4-FFF2-40B4-BE49-F238E27FC236}">
                <a16:creationId xmlns:a16="http://schemas.microsoft.com/office/drawing/2014/main" id="{3C353D8E-3015-0015-6B32-FF6B892C5E31}"/>
              </a:ext>
            </a:extLst>
          </p:cNvPr>
          <p:cNvSpPr txBox="1"/>
          <p:nvPr/>
        </p:nvSpPr>
        <p:spPr>
          <a:xfrm>
            <a:off x="7300624" y="4255915"/>
            <a:ext cx="312234" cy="338554"/>
          </a:xfrm>
          <a:prstGeom prst="rect">
            <a:avLst/>
          </a:prstGeom>
          <a:noFill/>
        </p:spPr>
        <p:txBody>
          <a:bodyPr wrap="square">
            <a:spAutoFit/>
          </a:bodyPr>
          <a:lstStyle/>
          <a:p>
            <a:r>
              <a:rPr lang="en-GB" sz="1600" b="1" dirty="0">
                <a:solidFill>
                  <a:schemeClr val="bg1"/>
                </a:solidFill>
              </a:rPr>
              <a:t>A</a:t>
            </a:r>
          </a:p>
        </p:txBody>
      </p:sp>
      <p:sp>
        <p:nvSpPr>
          <p:cNvPr id="19" name="Tekstiruutu 18">
            <a:extLst>
              <a:ext uri="{FF2B5EF4-FFF2-40B4-BE49-F238E27FC236}">
                <a16:creationId xmlns:a16="http://schemas.microsoft.com/office/drawing/2014/main" id="{BBE7EDB6-8EA7-D095-02C3-CD5565CED89D}"/>
              </a:ext>
            </a:extLst>
          </p:cNvPr>
          <p:cNvSpPr txBox="1"/>
          <p:nvPr/>
        </p:nvSpPr>
        <p:spPr>
          <a:xfrm>
            <a:off x="8456288" y="4273790"/>
            <a:ext cx="312234" cy="338554"/>
          </a:xfrm>
          <a:prstGeom prst="rect">
            <a:avLst/>
          </a:prstGeom>
          <a:noFill/>
        </p:spPr>
        <p:txBody>
          <a:bodyPr wrap="square">
            <a:spAutoFit/>
          </a:bodyPr>
          <a:lstStyle/>
          <a:p>
            <a:r>
              <a:rPr lang="en-GB" sz="1600" b="1" dirty="0">
                <a:solidFill>
                  <a:schemeClr val="bg1"/>
                </a:solidFill>
              </a:rPr>
              <a:t>A</a:t>
            </a:r>
          </a:p>
        </p:txBody>
      </p:sp>
      <p:sp>
        <p:nvSpPr>
          <p:cNvPr id="20" name="Tekstiruutu 19">
            <a:extLst>
              <a:ext uri="{FF2B5EF4-FFF2-40B4-BE49-F238E27FC236}">
                <a16:creationId xmlns:a16="http://schemas.microsoft.com/office/drawing/2014/main" id="{C0F64067-76BC-B6AA-FD0A-AC71A5A1128B}"/>
              </a:ext>
            </a:extLst>
          </p:cNvPr>
          <p:cNvSpPr txBox="1"/>
          <p:nvPr/>
        </p:nvSpPr>
        <p:spPr>
          <a:xfrm>
            <a:off x="5023624" y="4251487"/>
            <a:ext cx="312234" cy="338554"/>
          </a:xfrm>
          <a:prstGeom prst="rect">
            <a:avLst/>
          </a:prstGeom>
          <a:noFill/>
        </p:spPr>
        <p:txBody>
          <a:bodyPr wrap="square">
            <a:spAutoFit/>
          </a:bodyPr>
          <a:lstStyle/>
          <a:p>
            <a:r>
              <a:rPr lang="en-GB" sz="1600" b="1" dirty="0">
                <a:solidFill>
                  <a:schemeClr val="bg1"/>
                </a:solidFill>
              </a:rPr>
              <a:t>A</a:t>
            </a:r>
          </a:p>
        </p:txBody>
      </p:sp>
      <p:sp>
        <p:nvSpPr>
          <p:cNvPr id="21" name="Tekstiruutu 20">
            <a:extLst>
              <a:ext uri="{FF2B5EF4-FFF2-40B4-BE49-F238E27FC236}">
                <a16:creationId xmlns:a16="http://schemas.microsoft.com/office/drawing/2014/main" id="{4A82EC4B-59E0-8DDF-FF2F-E4FD81FD5415}"/>
              </a:ext>
            </a:extLst>
          </p:cNvPr>
          <p:cNvSpPr txBox="1"/>
          <p:nvPr/>
        </p:nvSpPr>
        <p:spPr>
          <a:xfrm>
            <a:off x="6165780" y="4255915"/>
            <a:ext cx="312234" cy="338554"/>
          </a:xfrm>
          <a:prstGeom prst="rect">
            <a:avLst/>
          </a:prstGeom>
          <a:noFill/>
        </p:spPr>
        <p:txBody>
          <a:bodyPr wrap="square">
            <a:spAutoFit/>
          </a:bodyPr>
          <a:lstStyle/>
          <a:p>
            <a:r>
              <a:rPr lang="en-GB" sz="1600" b="1" dirty="0">
                <a:solidFill>
                  <a:schemeClr val="bg1"/>
                </a:solidFill>
              </a:rPr>
              <a:t>A</a:t>
            </a:r>
          </a:p>
        </p:txBody>
      </p:sp>
      <p:sp>
        <p:nvSpPr>
          <p:cNvPr id="22" name="Tekstiruutu 21">
            <a:extLst>
              <a:ext uri="{FF2B5EF4-FFF2-40B4-BE49-F238E27FC236}">
                <a16:creationId xmlns:a16="http://schemas.microsoft.com/office/drawing/2014/main" id="{55E3C630-3DAB-A5D4-F5B6-D9E71741E435}"/>
              </a:ext>
            </a:extLst>
          </p:cNvPr>
          <p:cNvSpPr txBox="1"/>
          <p:nvPr/>
        </p:nvSpPr>
        <p:spPr>
          <a:xfrm>
            <a:off x="8632381" y="245439"/>
            <a:ext cx="3838147" cy="338554"/>
          </a:xfrm>
          <a:prstGeom prst="rect">
            <a:avLst/>
          </a:prstGeom>
          <a:noFill/>
        </p:spPr>
        <p:txBody>
          <a:bodyPr wrap="square">
            <a:spAutoFit/>
          </a:bodyPr>
          <a:lstStyle/>
          <a:p>
            <a:r>
              <a:rPr lang="en-GB" sz="1600" dirty="0" err="1"/>
              <a:t>Poista</a:t>
            </a:r>
            <a:r>
              <a:rPr lang="en-GB" sz="1600" dirty="0"/>
              <a:t> </a:t>
            </a:r>
            <a:r>
              <a:rPr lang="en-GB" sz="1600" dirty="0" err="1"/>
              <a:t>punaisella</a:t>
            </a:r>
            <a:r>
              <a:rPr lang="en-GB" sz="1600" dirty="0"/>
              <a:t> </a:t>
            </a:r>
            <a:r>
              <a:rPr lang="en-GB" sz="1600" dirty="0" err="1"/>
              <a:t>olevat</a:t>
            </a:r>
            <a:r>
              <a:rPr lang="en-GB" sz="1600" dirty="0"/>
              <a:t> </a:t>
            </a:r>
            <a:r>
              <a:rPr lang="en-GB" sz="1600" dirty="0" err="1"/>
              <a:t>diat</a:t>
            </a:r>
            <a:r>
              <a:rPr lang="en-GB" sz="1600" dirty="0"/>
              <a:t> ja </a:t>
            </a:r>
            <a:r>
              <a:rPr lang="en-GB" sz="1600" dirty="0" err="1"/>
              <a:t>tekstit</a:t>
            </a:r>
            <a:endParaRPr lang="en-GB" sz="1600" dirty="0"/>
          </a:p>
        </p:txBody>
      </p:sp>
    </p:spTree>
    <p:extLst>
      <p:ext uri="{BB962C8B-B14F-4D97-AF65-F5344CB8AC3E}">
        <p14:creationId xmlns:p14="http://schemas.microsoft.com/office/powerpoint/2010/main" val="413907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A48F16A0-F341-99EA-2750-837FBDD89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43534" y="0"/>
            <a:ext cx="7645749" cy="4806868"/>
          </a:xfrm>
          <a:prstGeom prst="rect">
            <a:avLst/>
          </a:prstGeom>
        </p:spPr>
      </p:pic>
      <p:sp>
        <p:nvSpPr>
          <p:cNvPr id="8" name="Vapaamuotoinen: Muoto 7">
            <a:extLst>
              <a:ext uri="{FF2B5EF4-FFF2-40B4-BE49-F238E27FC236}">
                <a16:creationId xmlns:a16="http://schemas.microsoft.com/office/drawing/2014/main" id="{30AD058F-DE37-7E25-6237-E5369735E0BD}"/>
              </a:ext>
            </a:extLst>
          </p:cNvPr>
          <p:cNvSpPr/>
          <p:nvPr/>
        </p:nvSpPr>
        <p:spPr>
          <a:xfrm>
            <a:off x="10136571" y="4058379"/>
            <a:ext cx="132595" cy="65722"/>
          </a:xfrm>
          <a:custGeom>
            <a:avLst/>
            <a:gdLst>
              <a:gd name="connsiteX0" fmla="*/ 132972 w 132595"/>
              <a:gd name="connsiteY0" fmla="*/ -59 h 65722"/>
              <a:gd name="connsiteX1" fmla="*/ 377 w 132595"/>
              <a:gd name="connsiteY1" fmla="*/ 65663 h 65722"/>
            </a:gdLst>
            <a:ahLst/>
            <a:cxnLst>
              <a:cxn ang="0">
                <a:pos x="connsiteX0" y="connsiteY0"/>
              </a:cxn>
              <a:cxn ang="0">
                <a:pos x="connsiteX1" y="connsiteY1"/>
              </a:cxn>
            </a:cxnLst>
            <a:rect l="l" t="t" r="r" b="b"/>
            <a:pathLst>
              <a:path w="132595" h="65722">
                <a:moveTo>
                  <a:pt x="132972" y="-59"/>
                </a:moveTo>
                <a:cubicBezTo>
                  <a:pt x="89152" y="21843"/>
                  <a:pt x="44953" y="43761"/>
                  <a:pt x="377" y="65663"/>
                </a:cubicBezTo>
                <a:close/>
              </a:path>
            </a:pathLst>
          </a:custGeom>
          <a:solidFill>
            <a:srgbClr val="FFFFFF"/>
          </a:solidFill>
          <a:ln w="16420" cap="flat">
            <a:noFill/>
            <a:prstDash val="solid"/>
            <a:miter/>
          </a:ln>
        </p:spPr>
        <p:txBody>
          <a:bodyPr rtlCol="0" anchor="ctr"/>
          <a:lstStyle/>
          <a:p>
            <a:endParaRPr lang="en-GB"/>
          </a:p>
        </p:txBody>
      </p:sp>
      <p:sp>
        <p:nvSpPr>
          <p:cNvPr id="10" name="Vapaamuotoinen: Muoto 9">
            <a:extLst>
              <a:ext uri="{FF2B5EF4-FFF2-40B4-BE49-F238E27FC236}">
                <a16:creationId xmlns:a16="http://schemas.microsoft.com/office/drawing/2014/main" id="{14610525-FDDC-022B-759A-3C7890B53868}"/>
              </a:ext>
            </a:extLst>
          </p:cNvPr>
          <p:cNvSpPr/>
          <p:nvPr/>
        </p:nvSpPr>
        <p:spPr>
          <a:xfrm>
            <a:off x="7168207" y="1107431"/>
            <a:ext cx="3926930" cy="1248731"/>
          </a:xfrm>
          <a:custGeom>
            <a:avLst/>
            <a:gdLst>
              <a:gd name="connsiteX0" fmla="*/ 377 w 3926930"/>
              <a:gd name="connsiteY0" fmla="*/ -59 h 1248731"/>
              <a:gd name="connsiteX1" fmla="*/ 3927307 w 3926930"/>
              <a:gd name="connsiteY1" fmla="*/ -59 h 1248731"/>
              <a:gd name="connsiteX2" fmla="*/ 1964335 w 3926930"/>
              <a:gd name="connsiteY2" fmla="*/ 1248672 h 1248731"/>
              <a:gd name="connsiteX3" fmla="*/ 377 w 3926930"/>
              <a:gd name="connsiteY3" fmla="*/ -59 h 1248731"/>
            </a:gdLst>
            <a:ahLst/>
            <a:cxnLst>
              <a:cxn ang="0">
                <a:pos x="connsiteX0" y="connsiteY0"/>
              </a:cxn>
              <a:cxn ang="0">
                <a:pos x="connsiteX1" y="connsiteY1"/>
              </a:cxn>
              <a:cxn ang="0">
                <a:pos x="connsiteX2" y="connsiteY2"/>
              </a:cxn>
              <a:cxn ang="0">
                <a:pos x="connsiteX3" y="connsiteY3"/>
              </a:cxn>
            </a:cxnLst>
            <a:rect l="l" t="t" r="r" b="b"/>
            <a:pathLst>
              <a:path w="3926930" h="1248731">
                <a:moveTo>
                  <a:pt x="377" y="-59"/>
                </a:moveTo>
                <a:lnTo>
                  <a:pt x="3927307" y="-59"/>
                </a:lnTo>
                <a:cubicBezTo>
                  <a:pt x="2082471" y="527201"/>
                  <a:pt x="1971072" y="654374"/>
                  <a:pt x="1964335" y="1248672"/>
                </a:cubicBezTo>
                <a:cubicBezTo>
                  <a:pt x="1957270" y="654374"/>
                  <a:pt x="1845705" y="527201"/>
                  <a:pt x="377" y="-59"/>
                </a:cubicBezTo>
                <a:close/>
              </a:path>
            </a:pathLst>
          </a:custGeom>
          <a:noFill/>
          <a:ln w="16420" cap="flat">
            <a:noFill/>
            <a:prstDash val="solid"/>
            <a:miter/>
          </a:ln>
        </p:spPr>
        <p:txBody>
          <a:bodyPr rtlCol="0" anchor="ctr"/>
          <a:lstStyle/>
          <a:p>
            <a:endParaRPr lang="en-GB"/>
          </a:p>
        </p:txBody>
      </p:sp>
      <p:sp>
        <p:nvSpPr>
          <p:cNvPr id="11" name="Vapaamuotoinen: Muoto 10">
            <a:extLst>
              <a:ext uri="{FF2B5EF4-FFF2-40B4-BE49-F238E27FC236}">
                <a16:creationId xmlns:a16="http://schemas.microsoft.com/office/drawing/2014/main" id="{8E440479-0CFD-A118-0C58-40A522F4A52C}"/>
              </a:ext>
            </a:extLst>
          </p:cNvPr>
          <p:cNvSpPr/>
          <p:nvPr/>
        </p:nvSpPr>
        <p:spPr>
          <a:xfrm>
            <a:off x="7168207" y="1107431"/>
            <a:ext cx="3926930" cy="3690000"/>
          </a:xfrm>
          <a:custGeom>
            <a:avLst/>
            <a:gdLst>
              <a:gd name="connsiteX0" fmla="*/ 3927307 w 3926930"/>
              <a:gd name="connsiteY0" fmla="*/ -59 h 3690000"/>
              <a:gd name="connsiteX1" fmla="*/ 3927307 w 3926930"/>
              <a:gd name="connsiteY1" fmla="*/ 3689941 h 3690000"/>
              <a:gd name="connsiteX2" fmla="*/ 377 w 3926930"/>
              <a:gd name="connsiteY2" fmla="*/ 3689941 h 3690000"/>
              <a:gd name="connsiteX3" fmla="*/ 377 w 3926930"/>
              <a:gd name="connsiteY3" fmla="*/ -59 h 3690000"/>
              <a:gd name="connsiteX4" fmla="*/ 140531 w 3926930"/>
              <a:gd name="connsiteY4" fmla="*/ 2103067 h 3690000"/>
              <a:gd name="connsiteX5" fmla="*/ 875968 w 3926930"/>
              <a:gd name="connsiteY5" fmla="*/ 2975535 h 3690000"/>
              <a:gd name="connsiteX6" fmla="*/ 895684 w 3926930"/>
              <a:gd name="connsiteY6" fmla="*/ 2985229 h 3690000"/>
              <a:gd name="connsiteX7" fmla="*/ 1963678 w 3926930"/>
              <a:gd name="connsiteY7" fmla="*/ 3514297 h 3690000"/>
              <a:gd name="connsiteX8" fmla="*/ 2968577 w 3926930"/>
              <a:gd name="connsiteY8" fmla="*/ 3015955 h 3690000"/>
              <a:gd name="connsiteX9" fmla="*/ 3101173 w 3926930"/>
              <a:gd name="connsiteY9" fmla="*/ 2950232 h 3690000"/>
              <a:gd name="connsiteX10" fmla="*/ 3103966 w 3926930"/>
              <a:gd name="connsiteY10" fmla="*/ 2948753 h 3690000"/>
              <a:gd name="connsiteX11" fmla="*/ 3786496 w 3926930"/>
              <a:gd name="connsiteY11" fmla="*/ 2103067 h 369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26930" h="3690000">
                <a:moveTo>
                  <a:pt x="3927307" y="-59"/>
                </a:moveTo>
                <a:lnTo>
                  <a:pt x="3927307" y="3689941"/>
                </a:lnTo>
                <a:lnTo>
                  <a:pt x="377" y="3689941"/>
                </a:lnTo>
                <a:lnTo>
                  <a:pt x="377" y="-59"/>
                </a:lnTo>
                <a:lnTo>
                  <a:pt x="140531" y="2103067"/>
                </a:lnTo>
                <a:cubicBezTo>
                  <a:pt x="140531" y="2545873"/>
                  <a:pt x="470787" y="2773438"/>
                  <a:pt x="875968" y="2975535"/>
                </a:cubicBezTo>
                <a:lnTo>
                  <a:pt x="895684" y="2985229"/>
                </a:lnTo>
                <a:lnTo>
                  <a:pt x="1963678" y="3514297"/>
                </a:lnTo>
                <a:lnTo>
                  <a:pt x="2968577" y="3015955"/>
                </a:lnTo>
                <a:lnTo>
                  <a:pt x="3101173" y="2950232"/>
                </a:lnTo>
                <a:lnTo>
                  <a:pt x="3103966" y="2948753"/>
                </a:lnTo>
                <a:cubicBezTo>
                  <a:pt x="3484665" y="2753228"/>
                  <a:pt x="3786496" y="2526485"/>
                  <a:pt x="3786496" y="2103067"/>
                </a:cubicBezTo>
                <a:close/>
              </a:path>
            </a:pathLst>
          </a:custGeom>
          <a:noFill/>
          <a:ln w="16420" cap="flat">
            <a:noFill/>
            <a:prstDash val="solid"/>
            <a:miter/>
          </a:ln>
        </p:spPr>
        <p:txBody>
          <a:bodyPr rtlCol="0" anchor="ctr"/>
          <a:lstStyle/>
          <a:p>
            <a:endParaRPr lang="en-GB"/>
          </a:p>
        </p:txBody>
      </p:sp>
      <p:sp>
        <p:nvSpPr>
          <p:cNvPr id="2" name="Sisällön paikkamerkki 2">
            <a:extLst>
              <a:ext uri="{FF2B5EF4-FFF2-40B4-BE49-F238E27FC236}">
                <a16:creationId xmlns:a16="http://schemas.microsoft.com/office/drawing/2014/main" id="{3DB57B01-3512-A08B-79D3-3A912A1AB1F9}"/>
              </a:ext>
            </a:extLst>
          </p:cNvPr>
          <p:cNvSpPr txBox="1">
            <a:spLocks/>
          </p:cNvSpPr>
          <p:nvPr/>
        </p:nvSpPr>
        <p:spPr>
          <a:xfrm>
            <a:off x="6257622" y="1304840"/>
            <a:ext cx="5466739" cy="2861358"/>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ea typeface="+mn-lt"/>
                <a:cs typeface="+mn-lt"/>
              </a:rPr>
              <a:t>Kirjasto on lakisääteinen peruspalvelu</a:t>
            </a:r>
          </a:p>
          <a:p>
            <a:r>
              <a:rPr lang="fi-FI" dirty="0">
                <a:cs typeface="Calibri"/>
              </a:rPr>
              <a:t>Perustuslaki 16§ toinen momentti : </a:t>
            </a:r>
          </a:p>
          <a:p>
            <a:pPr lvl="1"/>
            <a:r>
              <a:rPr lang="fi-FI" dirty="0">
                <a:cs typeface="Calibri"/>
              </a:rPr>
              <a:t>”</a:t>
            </a:r>
            <a:r>
              <a:rPr lang="fi-FI" dirty="0"/>
              <a:t>Julkisen vallan on turvattava, sen mukaan kuin lailla tarkemmin säädetään, jokaiselle yhtäläinen mahdollisuus saada kykyjensä ja erityisten tarpeidensa mukaisesti myös muuta kuin perusopetusta sekä kehittää itseään varattomuuden sitä estämättä.”</a:t>
            </a:r>
            <a:endParaRPr lang="fi-FI" dirty="0">
              <a:cs typeface="Calibri"/>
            </a:endParaRPr>
          </a:p>
          <a:p>
            <a:endParaRPr lang="en-GB" dirty="0"/>
          </a:p>
          <a:p>
            <a:endParaRPr lang="en-GB" dirty="0"/>
          </a:p>
        </p:txBody>
      </p:sp>
      <p:sp>
        <p:nvSpPr>
          <p:cNvPr id="3" name="Otsikko 1">
            <a:extLst>
              <a:ext uri="{FF2B5EF4-FFF2-40B4-BE49-F238E27FC236}">
                <a16:creationId xmlns:a16="http://schemas.microsoft.com/office/drawing/2014/main" id="{E23A71CC-E629-375B-9A3A-40D969849475}"/>
              </a:ext>
            </a:extLst>
          </p:cNvPr>
          <p:cNvSpPr txBox="1">
            <a:spLocks/>
          </p:cNvSpPr>
          <p:nvPr/>
        </p:nvSpPr>
        <p:spPr>
          <a:xfrm>
            <a:off x="6153687" y="576640"/>
            <a:ext cx="5712912" cy="757381"/>
          </a:xfrm>
          <a:prstGeom prst="rect">
            <a:avLst/>
          </a:prstGeom>
        </p:spPr>
        <p:txBody>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fi-FI">
                <a:cs typeface="Calibri Light"/>
              </a:rPr>
              <a:t>Kirjasto kuuluu kaikille</a:t>
            </a:r>
            <a:endParaRPr lang="en-GB" dirty="0"/>
          </a:p>
        </p:txBody>
      </p:sp>
      <p:sp>
        <p:nvSpPr>
          <p:cNvPr id="5" name="Tekstiruutu 4">
            <a:extLst>
              <a:ext uri="{FF2B5EF4-FFF2-40B4-BE49-F238E27FC236}">
                <a16:creationId xmlns:a16="http://schemas.microsoft.com/office/drawing/2014/main" id="{F0BF3731-EA68-82D5-D431-31B071F257E5}"/>
              </a:ext>
            </a:extLst>
          </p:cNvPr>
          <p:cNvSpPr txBox="1"/>
          <p:nvPr/>
        </p:nvSpPr>
        <p:spPr>
          <a:xfrm>
            <a:off x="397182" y="-657652"/>
            <a:ext cx="8328039" cy="369332"/>
          </a:xfrm>
          <a:prstGeom prst="rect">
            <a:avLst/>
          </a:prstGeom>
          <a:noFill/>
        </p:spPr>
        <p:txBody>
          <a:bodyPr wrap="square">
            <a:spAutoFit/>
          </a:bodyPr>
          <a:lstStyle/>
          <a:p>
            <a:r>
              <a:rPr lang="fi-FI" sz="1800" dirty="0">
                <a:solidFill>
                  <a:srgbClr val="00B0F0"/>
                </a:solidFill>
              </a:rPr>
              <a:t>Taustakuvan vaihtaminen käy hiiren oikealla Muotoile tausta-&gt; Kuva tai pintakuvio. </a:t>
            </a:r>
            <a:endParaRPr lang="en-GB" dirty="0">
              <a:solidFill>
                <a:srgbClr val="00B0F0"/>
              </a:solidFill>
            </a:endParaRPr>
          </a:p>
        </p:txBody>
      </p:sp>
    </p:spTree>
    <p:extLst>
      <p:ext uri="{BB962C8B-B14F-4D97-AF65-F5344CB8AC3E}">
        <p14:creationId xmlns:p14="http://schemas.microsoft.com/office/powerpoint/2010/main" val="307169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8CAD85-5611-207F-D19E-ABB920774C3F}"/>
              </a:ext>
            </a:extLst>
          </p:cNvPr>
          <p:cNvSpPr>
            <a:spLocks noGrp="1"/>
          </p:cNvSpPr>
          <p:nvPr>
            <p:ph type="title"/>
          </p:nvPr>
        </p:nvSpPr>
        <p:spPr/>
        <p:txBody>
          <a:bodyPr/>
          <a:lstStyle/>
          <a:p>
            <a:r>
              <a:rPr lang="fi-FI"/>
              <a:t>Laki yleisistä kirjastoista 2017</a:t>
            </a:r>
            <a:endParaRPr lang="en-GB" dirty="0"/>
          </a:p>
        </p:txBody>
      </p:sp>
      <p:sp>
        <p:nvSpPr>
          <p:cNvPr id="3" name="Sisällön paikkamerkki 2">
            <a:extLst>
              <a:ext uri="{FF2B5EF4-FFF2-40B4-BE49-F238E27FC236}">
                <a16:creationId xmlns:a16="http://schemas.microsoft.com/office/drawing/2014/main" id="{A42081F7-4A9C-B765-5279-3360BD5C0DB1}"/>
              </a:ext>
            </a:extLst>
          </p:cNvPr>
          <p:cNvSpPr>
            <a:spLocks noGrp="1"/>
          </p:cNvSpPr>
          <p:nvPr>
            <p:ph idx="1"/>
          </p:nvPr>
        </p:nvSpPr>
        <p:spPr/>
        <p:txBody>
          <a:bodyPr>
            <a:normAutofit/>
          </a:bodyPr>
          <a:lstStyle/>
          <a:p>
            <a:r>
              <a:rPr lang="fi-FI" dirty="0"/>
              <a:t>Lain tavoitteena on edistää:</a:t>
            </a:r>
          </a:p>
          <a:p>
            <a:pPr marL="457200" lvl="1" indent="0">
              <a:lnSpc>
                <a:spcPct val="120000"/>
              </a:lnSpc>
              <a:spcBef>
                <a:spcPts val="0"/>
              </a:spcBef>
              <a:buNone/>
            </a:pPr>
            <a:r>
              <a:rPr lang="fi-FI" sz="2000" dirty="0"/>
              <a:t>	1) yhdenvertaisia mahdollisuuksia sivistykseen ja kulttuuriin;</a:t>
            </a:r>
          </a:p>
          <a:p>
            <a:pPr marL="914400" lvl="2" indent="0">
              <a:lnSpc>
                <a:spcPct val="120000"/>
              </a:lnSpc>
              <a:spcBef>
                <a:spcPts val="0"/>
              </a:spcBef>
              <a:buNone/>
            </a:pPr>
            <a:r>
              <a:rPr lang="fi-FI" sz="2000" dirty="0"/>
              <a:t>2) tiedon saatavuutta ja käyttöä;</a:t>
            </a:r>
          </a:p>
          <a:p>
            <a:pPr marL="914400" lvl="2" indent="0">
              <a:lnSpc>
                <a:spcPct val="120000"/>
              </a:lnSpc>
              <a:spcBef>
                <a:spcPts val="0"/>
              </a:spcBef>
              <a:buNone/>
            </a:pPr>
            <a:r>
              <a:rPr lang="fi-FI" sz="2000" dirty="0"/>
              <a:t>3) lukemiskulttuuria ja monipuolista lukutaitoa;</a:t>
            </a:r>
          </a:p>
          <a:p>
            <a:pPr marL="914400" lvl="2" indent="0">
              <a:lnSpc>
                <a:spcPct val="120000"/>
              </a:lnSpc>
              <a:spcBef>
                <a:spcPts val="0"/>
              </a:spcBef>
              <a:buNone/>
            </a:pPr>
            <a:r>
              <a:rPr lang="fi-FI" sz="2000" dirty="0"/>
              <a:t>4) mahdollisuuksia elinikäiseen oppimiseen ja osaamisen kehittämiseen;</a:t>
            </a:r>
          </a:p>
          <a:p>
            <a:pPr marL="914400" lvl="2" indent="0">
              <a:lnSpc>
                <a:spcPct val="120000"/>
              </a:lnSpc>
              <a:spcBef>
                <a:spcPts val="0"/>
              </a:spcBef>
              <a:buNone/>
            </a:pPr>
            <a:r>
              <a:rPr lang="fi-FI" sz="2000" dirty="0"/>
              <a:t>5) aktiivista kansalaisuutta, demokratiaa ja sananvapautta.</a:t>
            </a:r>
          </a:p>
          <a:p>
            <a:r>
              <a:rPr lang="fi-FI" dirty="0"/>
              <a:t>Lähtökohtina ovat yhteisöllisyys, moniarvoisuus ja kulttuurinen moninaisuus</a:t>
            </a:r>
          </a:p>
          <a:p>
            <a:r>
              <a:rPr lang="fi-FI" dirty="0">
                <a:hlinkClick r:id="rId2"/>
              </a:rPr>
              <a:t>Kirjastolaki</a:t>
            </a:r>
            <a:endParaRPr lang="fi-FI" dirty="0"/>
          </a:p>
          <a:p>
            <a:endParaRPr lang="fi-FI" dirty="0"/>
          </a:p>
          <a:p>
            <a:endParaRPr lang="en-GB" dirty="0"/>
          </a:p>
        </p:txBody>
      </p:sp>
      <p:sp>
        <p:nvSpPr>
          <p:cNvPr id="4" name="Tekstiruutu 3">
            <a:extLst>
              <a:ext uri="{FF2B5EF4-FFF2-40B4-BE49-F238E27FC236}">
                <a16:creationId xmlns:a16="http://schemas.microsoft.com/office/drawing/2014/main" id="{64C1CB11-7F30-8BAD-04A2-F6F7DBFBB3B6}"/>
              </a:ext>
            </a:extLst>
          </p:cNvPr>
          <p:cNvSpPr txBox="1"/>
          <p:nvPr/>
        </p:nvSpPr>
        <p:spPr>
          <a:xfrm>
            <a:off x="32636" y="7084821"/>
            <a:ext cx="12036532" cy="738664"/>
          </a:xfrm>
          <a:prstGeom prst="rect">
            <a:avLst/>
          </a:prstGeom>
          <a:noFill/>
        </p:spPr>
        <p:txBody>
          <a:bodyPr wrap="square">
            <a:spAutoFit/>
          </a:bodyPr>
          <a:lstStyle/>
          <a:p>
            <a:r>
              <a:rPr lang="fi-FI" sz="1400" dirty="0">
                <a:solidFill>
                  <a:srgbClr val="FF0000"/>
                </a:solidFill>
              </a:rPr>
              <a:t>Jos oman logon haluaa näkyviin kaikilla tekstidioilla, logo kannattaa lisätä kirjaston logon eteen Perustyylin ensimmäiselle sivulle. Se löytyy Näytä -&gt; dian perustyyli. Suositeltavaa on laittaa oma logo saman korkuisena kuin kirjaston logo ja riittävän etäisyyden päähän. (noin 2,5 cm korkeussuositus, väli kirjaston logoon noin 1,5cm) </a:t>
            </a:r>
            <a:endParaRPr lang="en-GB" sz="1400" dirty="0">
              <a:solidFill>
                <a:srgbClr val="FF0000"/>
              </a:solidFill>
            </a:endParaRPr>
          </a:p>
        </p:txBody>
      </p:sp>
    </p:spTree>
    <p:extLst>
      <p:ext uri="{BB962C8B-B14F-4D97-AF65-F5344CB8AC3E}">
        <p14:creationId xmlns:p14="http://schemas.microsoft.com/office/powerpoint/2010/main" val="2781309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irjastot">
  <a:themeElements>
    <a:clrScheme name="Mukautettu 64">
      <a:dk1>
        <a:sysClr val="windowText" lastClr="000000"/>
      </a:dk1>
      <a:lt1>
        <a:sysClr val="window" lastClr="FFFFFF"/>
      </a:lt1>
      <a:dk2>
        <a:srgbClr val="FF6500"/>
      </a:dk2>
      <a:lt2>
        <a:srgbClr val="E7E6E6"/>
      </a:lt2>
      <a:accent1>
        <a:srgbClr val="2B9ED4"/>
      </a:accent1>
      <a:accent2>
        <a:srgbClr val="FA6400"/>
      </a:accent2>
      <a:accent3>
        <a:srgbClr val="A5A5A5"/>
      </a:accent3>
      <a:accent4>
        <a:srgbClr val="FCE877"/>
      </a:accent4>
      <a:accent5>
        <a:srgbClr val="6CA644"/>
      </a:accent5>
      <a:accent6>
        <a:srgbClr val="9C59D3"/>
      </a:accent6>
      <a:hlink>
        <a:srgbClr val="000000"/>
      </a:hlink>
      <a:folHlink>
        <a:srgbClr val="595959"/>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w="16420" cap="flat">
          <a:noFill/>
          <a:prstDash val="solid"/>
          <a:miter/>
        </a:ln>
      </a:spPr>
      <a:bodyPr rtlCol="0" anchor="ctr"/>
      <a:lstStyle>
        <a:defPPr algn="l">
          <a:defRPr>
            <a:solidFill>
              <a:schemeClr val="accent6"/>
            </a:solidFill>
          </a:defRPr>
        </a:defPPr>
      </a:lstStyle>
    </a:spDef>
  </a:objectDefaults>
  <a:extraClrSchemeLst/>
  <a:extLst>
    <a:ext uri="{05A4C25C-085E-4340-85A3-A5531E510DB2}">
      <thm15:themeFamily xmlns:thm15="http://schemas.microsoft.com/office/thememl/2012/main" name="kirjastot" id="{1C49D7B8-1043-45F6-92BF-1DD1D4DB8810}" vid="{C107AA3A-29F2-4C5C-BA6E-309E3D9F5CF8}"/>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kirjastot</Template>
  <TotalTime>2338</TotalTime>
  <Words>1487</Words>
  <Application>Microsoft Office PowerPoint</Application>
  <PresentationFormat>Laajakuva</PresentationFormat>
  <Paragraphs>170</Paragraphs>
  <Slides>34</Slides>
  <Notes>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34</vt:i4>
      </vt:variant>
    </vt:vector>
  </HeadingPairs>
  <TitlesOfParts>
    <vt:vector size="38" baseType="lpstr">
      <vt:lpstr>Arial</vt:lpstr>
      <vt:lpstr>Calibri</vt:lpstr>
      <vt:lpstr>Corbel</vt:lpstr>
      <vt:lpstr>kirjastot</vt:lpstr>
      <vt:lpstr>Kirjasto kuuluu kaikille</vt:lpstr>
      <vt:lpstr>Kirjasto kuuluu kaikille</vt:lpstr>
      <vt:lpstr>Näkyvyystyöryhmän diasetti  Ohje</vt:lpstr>
      <vt:lpstr>Inspiraatiodia alkuun</vt:lpstr>
      <vt:lpstr>Kuvat ja logot</vt:lpstr>
      <vt:lpstr>PowerPoint-esitys</vt:lpstr>
      <vt:lpstr>Värien vaihtaminen</vt:lpstr>
      <vt:lpstr>PowerPoint-esitys</vt:lpstr>
      <vt:lpstr>Laki yleisistä kirjastoista 2017</vt:lpstr>
      <vt:lpstr>PowerPoint-esitys</vt:lpstr>
      <vt:lpstr>Kirjaston tehtävät määrätty/ annettu laissa</vt:lpstr>
      <vt:lpstr>Yleisten kirjastojen kentän organisoituminen</vt:lpstr>
      <vt:lpstr>Onneksi on kirjasto! - Yleisten kirjastojen suunta 2021-2029</vt:lpstr>
      <vt:lpstr>Yleisten kirjastojen arvot</vt:lpstr>
      <vt:lpstr>Toiminta-ympäristö on muutoksessa</vt:lpstr>
      <vt:lpstr>Varaudumme  kirjastoammatilliseen muutokseen</vt:lpstr>
      <vt:lpstr>Turvaamme lukutaitoa ja sivistystä</vt:lpstr>
      <vt:lpstr>Ehkäisemme eriarvoistumista</vt:lpstr>
      <vt:lpstr>Tunnistamme globaalit kriisit ja reagoimme</vt:lpstr>
      <vt:lpstr>Kunnan strategia tai vastaava, josta kirjastolle sopivat kohdat tähän</vt:lpstr>
      <vt:lpstr>Kirjaston rooli kunnassa ja rahoitus</vt:lpstr>
      <vt:lpstr>PowerPoint-esitys</vt:lpstr>
      <vt:lpstr>PowerPoint-esitys</vt:lpstr>
      <vt:lpstr>Nostoja strategiasta tms.</vt:lpstr>
      <vt:lpstr>Kirjaston oma strategia, jos on</vt:lpstr>
      <vt:lpstr>Kirjasto tekee hyvää: Kirjaston hyvinvointivaikutukset</vt:lpstr>
      <vt:lpstr> Kirjaston monipuoliset palvelut</vt:lpstr>
      <vt:lpstr>Kuluvan vuoden tärkeimmät tavoitteet ja toimenpiteet</vt:lpstr>
      <vt:lpstr>Talous</vt:lpstr>
      <vt:lpstr>Henkilöstö</vt:lpstr>
      <vt:lpstr>Toimintatilastot</vt:lpstr>
      <vt:lpstr>Loppukoonti</vt:lpstr>
      <vt:lpstr>Ideat ja kysymykset!</vt:lpstr>
      <vt:lpstr>Kiitos!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Kirjasto kuuluu kaikille</dc:title>
  <dc:creator>Jatta Ikäheimonen</dc:creator>
  <cp:lastModifiedBy>Tyysteri Laura</cp:lastModifiedBy>
  <cp:revision>21</cp:revision>
  <dcterms:created xsi:type="dcterms:W3CDTF">2022-08-11T06:23:50Z</dcterms:created>
  <dcterms:modified xsi:type="dcterms:W3CDTF">2022-10-04T12:08:36Z</dcterms:modified>
</cp:coreProperties>
</file>