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335" r:id="rId3"/>
    <p:sldId id="262" r:id="rId4"/>
    <p:sldId id="346" r:id="rId5"/>
    <p:sldId id="260" r:id="rId6"/>
    <p:sldId id="261" r:id="rId7"/>
    <p:sldId id="283" r:id="rId8"/>
    <p:sldId id="285" r:id="rId9"/>
    <p:sldId id="287" r:id="rId10"/>
    <p:sldId id="263" r:id="rId11"/>
    <p:sldId id="265" r:id="rId12"/>
    <p:sldId id="259" r:id="rId13"/>
    <p:sldId id="345" r:id="rId14"/>
    <p:sldId id="347" r:id="rId15"/>
    <p:sldId id="344" r:id="rId16"/>
    <p:sldId id="322" r:id="rId17"/>
    <p:sldId id="341" r:id="rId18"/>
    <p:sldId id="343" r:id="rId19"/>
    <p:sldId id="317" r:id="rId20"/>
    <p:sldId id="353" r:id="rId21"/>
    <p:sldId id="348" r:id="rId22"/>
    <p:sldId id="266" r:id="rId23"/>
    <p:sldId id="332" r:id="rId24"/>
    <p:sldId id="355" r:id="rId25"/>
    <p:sldId id="269" r:id="rId26"/>
    <p:sldId id="279" r:id="rId27"/>
    <p:sldId id="333" r:id="rId28"/>
    <p:sldId id="270" r:id="rId29"/>
    <p:sldId id="356" r:id="rId30"/>
    <p:sldId id="271" r:id="rId31"/>
    <p:sldId id="273" r:id="rId32"/>
    <p:sldId id="274" r:id="rId33"/>
    <p:sldId id="275" r:id="rId34"/>
    <p:sldId id="276" r:id="rId35"/>
    <p:sldId id="278" r:id="rId36"/>
    <p:sldId id="350" r:id="rId37"/>
    <p:sldId id="352" r:id="rId38"/>
    <p:sldId id="280" r:id="rId39"/>
    <p:sldId id="354" r:id="rId40"/>
    <p:sldId id="281" r:id="rId41"/>
    <p:sldId id="349" r:id="rId42"/>
    <p:sldId id="286" r:id="rId43"/>
  </p:sldIdLst>
  <p:sldSz cx="12192000" cy="6858000"/>
  <p:notesSz cx="6858000" cy="9144000"/>
  <p:defaultTextStyle>
    <a:defPPr>
      <a:defRPr lang="fi-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9A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67"/>
    <p:restoredTop sz="96405"/>
  </p:normalViewPr>
  <p:slideViewPr>
    <p:cSldViewPr snapToGrid="0" snapToObjects="1">
      <p:cViewPr varScale="1">
        <p:scale>
          <a:sx n="227" d="100"/>
          <a:sy n="227" d="100"/>
        </p:scale>
        <p:origin x="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07:26:37.42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07:26:40.127"/>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28D3C-EC86-524D-9DDD-CA035A5B6AAE}" type="datetimeFigureOut">
              <a:rPr lang="en-US" smtClean="0"/>
              <a:t>9/3/22</a:t>
            </a:fld>
            <a:endParaRPr lang="en-US"/>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8892E-D823-F640-BB29-5A146FFA7C64}" type="slidenum">
              <a:rPr lang="en-US" smtClean="0"/>
              <a:t>‹#›</a:t>
            </a:fld>
            <a:endParaRPr lang="en-US"/>
          </a:p>
        </p:txBody>
      </p:sp>
    </p:spTree>
    <p:extLst>
      <p:ext uri="{BB962C8B-B14F-4D97-AF65-F5344CB8AC3E}">
        <p14:creationId xmlns:p14="http://schemas.microsoft.com/office/powerpoint/2010/main" val="595705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01C368F-1D03-4947-A1D4-FB06E075A365}" type="slidenum">
              <a:rPr lang="fi-FI" smtClean="0"/>
              <a:t>2</a:t>
            </a:fld>
            <a:endParaRPr lang="fi-FI"/>
          </a:p>
        </p:txBody>
      </p:sp>
    </p:spTree>
    <p:extLst>
      <p:ext uri="{BB962C8B-B14F-4D97-AF65-F5344CB8AC3E}">
        <p14:creationId xmlns:p14="http://schemas.microsoft.com/office/powerpoint/2010/main" val="362699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01C368F-1D03-4947-A1D4-FB06E075A365}" type="slidenum">
              <a:rPr lang="fi-FI" smtClean="0"/>
              <a:t>23</a:t>
            </a:fld>
            <a:endParaRPr lang="fi-FI"/>
          </a:p>
        </p:txBody>
      </p:sp>
    </p:spTree>
    <p:extLst>
      <p:ext uri="{BB962C8B-B14F-4D97-AF65-F5344CB8AC3E}">
        <p14:creationId xmlns:p14="http://schemas.microsoft.com/office/powerpoint/2010/main" val="4275422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912BBB25-27C5-E243-82D9-5AA8C3207A29}"/>
              </a:ext>
            </a:extLst>
          </p:cNvPr>
          <p:cNvSpPr/>
          <p:nvPr userDrawn="1"/>
        </p:nvSpPr>
        <p:spPr>
          <a:xfrm>
            <a:off x="0" y="-1"/>
            <a:ext cx="12192000" cy="45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a:extLst>
              <a:ext uri="{FF2B5EF4-FFF2-40B4-BE49-F238E27FC236}">
                <a16:creationId xmlns:a16="http://schemas.microsoft.com/office/drawing/2014/main" id="{15EDD5A1-F62E-7440-955A-008E2D2B7075}"/>
              </a:ext>
            </a:extLst>
          </p:cNvPr>
          <p:cNvSpPr>
            <a:spLocks noGrp="1"/>
          </p:cNvSpPr>
          <p:nvPr>
            <p:ph type="ctrTitle"/>
          </p:nvPr>
        </p:nvSpPr>
        <p:spPr>
          <a:xfrm>
            <a:off x="1524000" y="1122363"/>
            <a:ext cx="9144000" cy="2387600"/>
          </a:xfrm>
        </p:spPr>
        <p:txBody>
          <a:bodyPr anchor="t"/>
          <a:lstStyle>
            <a:lvl1pPr algn="ctr">
              <a:defRPr sz="6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4" name="Päivämäärän paikkamerkki 3">
            <a:extLst>
              <a:ext uri="{FF2B5EF4-FFF2-40B4-BE49-F238E27FC236}">
                <a16:creationId xmlns:a16="http://schemas.microsoft.com/office/drawing/2014/main" id="{B6FF1017-2801-BB4C-B002-64237142F9D9}"/>
              </a:ext>
            </a:extLst>
          </p:cNvPr>
          <p:cNvSpPr>
            <a:spLocks noGrp="1"/>
          </p:cNvSpPr>
          <p:nvPr>
            <p:ph type="dt" sz="half" idx="10"/>
          </p:nvPr>
        </p:nvSpPr>
        <p:spPr/>
        <p:txBody>
          <a:bodyPr/>
          <a:lstStyle/>
          <a:p>
            <a:fld id="{DFB7964B-25D3-8F47-A68B-69EEEBFE37ED}" type="datetime1">
              <a:rPr lang="fi-FI" smtClean="0"/>
              <a:t>4.9.2022</a:t>
            </a:fld>
            <a:endParaRPr lang="en-US"/>
          </a:p>
        </p:txBody>
      </p:sp>
      <p:sp>
        <p:nvSpPr>
          <p:cNvPr id="5" name="Alatunnisteen paikkamerkki 4">
            <a:extLst>
              <a:ext uri="{FF2B5EF4-FFF2-40B4-BE49-F238E27FC236}">
                <a16:creationId xmlns:a16="http://schemas.microsoft.com/office/drawing/2014/main" id="{2CD76A20-5877-E745-B74D-5D3E423BA059}"/>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6" name="Dian numeron paikkamerkki 5">
            <a:extLst>
              <a:ext uri="{FF2B5EF4-FFF2-40B4-BE49-F238E27FC236}">
                <a16:creationId xmlns:a16="http://schemas.microsoft.com/office/drawing/2014/main" id="{EBB51310-D4B0-2F4B-B2AC-D3F6D08EE8D0}"/>
              </a:ext>
            </a:extLst>
          </p:cNvPr>
          <p:cNvSpPr>
            <a:spLocks noGrp="1"/>
          </p:cNvSpPr>
          <p:nvPr>
            <p:ph type="sldNum" sz="quarter" idx="12"/>
          </p:nvPr>
        </p:nvSpPr>
        <p:spPr/>
        <p:txBody>
          <a:bodyPr/>
          <a:lstStyle/>
          <a:p>
            <a:fld id="{08FF2AD6-337E-444F-AB4E-9160C1150E78}" type="slidenum">
              <a:rPr lang="en-US" smtClean="0"/>
              <a:t>‹#›</a:t>
            </a:fld>
            <a:endParaRPr lang="en-US"/>
          </a:p>
        </p:txBody>
      </p:sp>
      <p:cxnSp>
        <p:nvCxnSpPr>
          <p:cNvPr id="9" name="Straight Connector 7">
            <a:extLst>
              <a:ext uri="{FF2B5EF4-FFF2-40B4-BE49-F238E27FC236}">
                <a16:creationId xmlns:a16="http://schemas.microsoft.com/office/drawing/2014/main" id="{7399E8E6-7CD1-B149-8A9A-F64999645DD9}"/>
              </a:ext>
            </a:extLst>
          </p:cNvPr>
          <p:cNvCxnSpPr>
            <a:cxnSpLocks/>
          </p:cNvCxnSpPr>
          <p:nvPr userDrawn="1"/>
        </p:nvCxnSpPr>
        <p:spPr>
          <a:xfrm flipV="1">
            <a:off x="8423913" y="4744995"/>
            <a:ext cx="0" cy="129758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4368E9BD-13A4-FE46-A930-630CB4A0F0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6089" y="4779253"/>
            <a:ext cx="3024911" cy="1387574"/>
          </a:xfrm>
          <a:prstGeom prst="rect">
            <a:avLst/>
          </a:prstGeom>
        </p:spPr>
      </p:pic>
      <p:sp>
        <p:nvSpPr>
          <p:cNvPr id="12" name="Tekstin paikkamerkki 11">
            <a:extLst>
              <a:ext uri="{FF2B5EF4-FFF2-40B4-BE49-F238E27FC236}">
                <a16:creationId xmlns:a16="http://schemas.microsoft.com/office/drawing/2014/main" id="{5A2B70BF-B4A7-32C0-6F70-86F9E0362027}"/>
              </a:ext>
            </a:extLst>
          </p:cNvPr>
          <p:cNvSpPr>
            <a:spLocks noGrp="1"/>
          </p:cNvSpPr>
          <p:nvPr>
            <p:ph type="body" sz="quarter" idx="13" hasCustomPrompt="1"/>
          </p:nvPr>
        </p:nvSpPr>
        <p:spPr>
          <a:xfrm>
            <a:off x="644525" y="4779963"/>
            <a:ext cx="7508875" cy="1262062"/>
          </a:xfrm>
        </p:spPr>
        <p:txBody>
          <a:bodyPr/>
          <a:lstStyle>
            <a:lvl1pPr marL="0" indent="0">
              <a:buNone/>
              <a:defRPr sz="4000" b="0">
                <a:solidFill>
                  <a:srgbClr val="2A9AB9"/>
                </a:solidFill>
                <a:latin typeface="+mj-lt"/>
              </a:defRPr>
            </a:lvl1pPr>
            <a:lvl2pPr marL="457200" indent="0">
              <a:buNone/>
              <a:defRPr sz="4000">
                <a:latin typeface="+mj-lt"/>
              </a:defRPr>
            </a:lvl2pPr>
            <a:lvl3pPr marL="914400" indent="0">
              <a:buNone/>
              <a:defRPr sz="4000">
                <a:latin typeface="+mj-lt"/>
              </a:defRPr>
            </a:lvl3pPr>
            <a:lvl4pPr marL="1371600" indent="0">
              <a:buNone/>
              <a:defRPr sz="4000">
                <a:latin typeface="+mj-lt"/>
              </a:defRPr>
            </a:lvl4pPr>
            <a:lvl5pPr marL="1828800" indent="0">
              <a:buNone/>
              <a:defRPr sz="4000">
                <a:latin typeface="+mj-lt"/>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Tree>
    <p:extLst>
      <p:ext uri="{BB962C8B-B14F-4D97-AF65-F5344CB8AC3E}">
        <p14:creationId xmlns:p14="http://schemas.microsoft.com/office/powerpoint/2010/main" val="76340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1_Tyhjä">
    <p:spTree>
      <p:nvGrpSpPr>
        <p:cNvPr id="1" name=""/>
        <p:cNvGrpSpPr/>
        <p:nvPr/>
      </p:nvGrpSpPr>
      <p:grpSpPr>
        <a:xfrm>
          <a:off x="0" y="0"/>
          <a:ext cx="0" cy="0"/>
          <a:chOff x="0" y="0"/>
          <a:chExt cx="0" cy="0"/>
        </a:xfrm>
      </p:grpSpPr>
      <p:sp>
        <p:nvSpPr>
          <p:cNvPr id="5" name="Suorakulmio 4"/>
          <p:cNvSpPr/>
          <p:nvPr userDrawn="1"/>
        </p:nvSpPr>
        <p:spPr>
          <a:xfrm>
            <a:off x="0" y="6233297"/>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r>
              <a:rPr lang="en-US"/>
              <a:t>Copyright: Toiminimi Anu Ojaranta </a:t>
            </a:r>
            <a:endParaRPr lang="en-US" dirty="0"/>
          </a:p>
        </p:txBody>
      </p:sp>
      <p:pic>
        <p:nvPicPr>
          <p:cNvPr id="9" name="Kuva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6950" y="6282352"/>
            <a:ext cx="1434437" cy="570830"/>
          </a:xfrm>
          <a:prstGeom prst="rect">
            <a:avLst/>
          </a:prstGeom>
        </p:spPr>
      </p:pic>
      <p:sp>
        <p:nvSpPr>
          <p:cNvPr id="10"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12A66A2C-6134-3743-A5FF-068EBFB0C3EF}" type="datetime1">
              <a:rPr lang="fi-FI" smtClean="0"/>
              <a:t>4.9.2022</a:t>
            </a:fld>
            <a:endParaRPr lang="en-US" dirty="0"/>
          </a:p>
        </p:txBody>
      </p:sp>
      <p:sp>
        <p:nvSpPr>
          <p:cNvPr id="11"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4357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891892"/>
          </a:xfrm>
        </p:spPr>
        <p:txBody>
          <a:bodyPr/>
          <a:lstStyle/>
          <a:p>
            <a:r>
              <a:rPr lang="fi-FI"/>
              <a:t>Muokkaa perustyylejä naps.</a:t>
            </a:r>
            <a:endParaRPr lang="en-US" dirty="0"/>
          </a:p>
        </p:txBody>
      </p:sp>
      <p:sp>
        <p:nvSpPr>
          <p:cNvPr id="3" name="Content Placeholder 2"/>
          <p:cNvSpPr>
            <a:spLocks noGrp="1"/>
          </p:cNvSpPr>
          <p:nvPr>
            <p:ph sz="half" idx="1"/>
          </p:nvPr>
        </p:nvSpPr>
        <p:spPr>
          <a:xfrm>
            <a:off x="1024128" y="1805354"/>
            <a:ext cx="4754880" cy="422514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Suorakulmio 7"/>
          <p:cNvSpPr/>
          <p:nvPr userDrawn="1"/>
        </p:nvSpPr>
        <p:spPr>
          <a:xfrm>
            <a:off x="0" y="6231664"/>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r>
              <a:rPr lang="en-US"/>
              <a:t>Copyright: Toiminimi Anu Ojaranta </a:t>
            </a:r>
            <a:endParaRPr lang="en-US" dirty="0"/>
          </a:p>
        </p:txBody>
      </p:sp>
      <p:pic>
        <p:nvPicPr>
          <p:cNvPr id="13" name="Kuva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6950" y="6272681"/>
            <a:ext cx="1434437" cy="570830"/>
          </a:xfrm>
          <a:prstGeom prst="rect">
            <a:avLst/>
          </a:prstGeom>
        </p:spPr>
      </p:pic>
      <p:sp>
        <p:nvSpPr>
          <p:cNvPr id="16" name="Kuvan paikkamerkki 15"/>
          <p:cNvSpPr>
            <a:spLocks noGrp="1"/>
          </p:cNvSpPr>
          <p:nvPr>
            <p:ph type="pic" sz="quarter" idx="13"/>
          </p:nvPr>
        </p:nvSpPr>
        <p:spPr>
          <a:xfrm>
            <a:off x="5991225" y="1805354"/>
            <a:ext cx="4752975" cy="4225559"/>
          </a:xfrm>
        </p:spPr>
        <p:txBody>
          <a:bodyPr/>
          <a:lstStyle/>
          <a:p>
            <a:endParaRPr lang="fi-FI"/>
          </a:p>
        </p:txBody>
      </p:sp>
      <p:sp>
        <p:nvSpPr>
          <p:cNvPr id="17"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117EDABE-B947-D14D-8DE2-8A3D8AA371F0}" type="datetime1">
              <a:rPr lang="fi-FI" smtClean="0"/>
              <a:t>4.9.2022</a:t>
            </a:fld>
            <a:endParaRPr lang="en-US" dirty="0"/>
          </a:p>
        </p:txBody>
      </p:sp>
      <p:sp>
        <p:nvSpPr>
          <p:cNvPr id="18"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6429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EB174-7A24-A142-B75D-588957C486DD}"/>
              </a:ext>
            </a:extLst>
          </p:cNvPr>
          <p:cNvSpPr/>
          <p:nvPr userDrawn="1"/>
        </p:nvSpPr>
        <p:spPr>
          <a:xfrm>
            <a:off x="-1" y="17729"/>
            <a:ext cx="12192000" cy="4572001"/>
          </a:xfrm>
          <a:prstGeom prst="rect">
            <a:avLst/>
          </a:prstGeom>
          <a:solidFill>
            <a:srgbClr val="00D4D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a:extLst>
              <a:ext uri="{FF2B5EF4-FFF2-40B4-BE49-F238E27FC236}">
                <a16:creationId xmlns:a16="http://schemas.microsoft.com/office/drawing/2014/main" id="{15EDD5A1-F62E-7440-955A-008E2D2B7075}"/>
              </a:ext>
            </a:extLst>
          </p:cNvPr>
          <p:cNvSpPr>
            <a:spLocks noGrp="1"/>
          </p:cNvSpPr>
          <p:nvPr>
            <p:ph type="ctrTitle"/>
          </p:nvPr>
        </p:nvSpPr>
        <p:spPr>
          <a:xfrm>
            <a:off x="1524000" y="1122363"/>
            <a:ext cx="9144000" cy="2387600"/>
          </a:xfrm>
        </p:spPr>
        <p:txBody>
          <a:bodyPr anchor="t"/>
          <a:lstStyle>
            <a:lvl1pPr algn="ctr">
              <a:defRPr sz="6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4" name="Päivämäärän paikkamerkki 3">
            <a:extLst>
              <a:ext uri="{FF2B5EF4-FFF2-40B4-BE49-F238E27FC236}">
                <a16:creationId xmlns:a16="http://schemas.microsoft.com/office/drawing/2014/main" id="{B6FF1017-2801-BB4C-B002-64237142F9D9}"/>
              </a:ext>
            </a:extLst>
          </p:cNvPr>
          <p:cNvSpPr>
            <a:spLocks noGrp="1"/>
          </p:cNvSpPr>
          <p:nvPr>
            <p:ph type="dt" sz="half" idx="10"/>
          </p:nvPr>
        </p:nvSpPr>
        <p:spPr/>
        <p:txBody>
          <a:bodyPr/>
          <a:lstStyle/>
          <a:p>
            <a:fld id="{2BB58786-144D-1246-A6FA-6400D27EDEE7}" type="datetime1">
              <a:rPr lang="fi-FI" smtClean="0"/>
              <a:t>4.9.2022</a:t>
            </a:fld>
            <a:endParaRPr lang="en-US"/>
          </a:p>
        </p:txBody>
      </p:sp>
      <p:sp>
        <p:nvSpPr>
          <p:cNvPr id="5" name="Alatunnisteen paikkamerkki 4">
            <a:extLst>
              <a:ext uri="{FF2B5EF4-FFF2-40B4-BE49-F238E27FC236}">
                <a16:creationId xmlns:a16="http://schemas.microsoft.com/office/drawing/2014/main" id="{2CD76A20-5877-E745-B74D-5D3E423BA059}"/>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6" name="Dian numeron paikkamerkki 5">
            <a:extLst>
              <a:ext uri="{FF2B5EF4-FFF2-40B4-BE49-F238E27FC236}">
                <a16:creationId xmlns:a16="http://schemas.microsoft.com/office/drawing/2014/main" id="{EBB51310-D4B0-2F4B-B2AC-D3F6D08EE8D0}"/>
              </a:ext>
            </a:extLst>
          </p:cNvPr>
          <p:cNvSpPr>
            <a:spLocks noGrp="1"/>
          </p:cNvSpPr>
          <p:nvPr>
            <p:ph type="sldNum" sz="quarter" idx="12"/>
          </p:nvPr>
        </p:nvSpPr>
        <p:spPr/>
        <p:txBody>
          <a:bodyPr/>
          <a:lstStyle/>
          <a:p>
            <a:fld id="{08FF2AD6-337E-444F-AB4E-9160C1150E78}" type="slidenum">
              <a:rPr lang="en-US" smtClean="0"/>
              <a:t>‹#›</a:t>
            </a:fld>
            <a:endParaRPr lang="en-US"/>
          </a:p>
        </p:txBody>
      </p:sp>
      <p:cxnSp>
        <p:nvCxnSpPr>
          <p:cNvPr id="9" name="Straight Connector 7">
            <a:extLst>
              <a:ext uri="{FF2B5EF4-FFF2-40B4-BE49-F238E27FC236}">
                <a16:creationId xmlns:a16="http://schemas.microsoft.com/office/drawing/2014/main" id="{7399E8E6-7CD1-B149-8A9A-F64999645DD9}"/>
              </a:ext>
            </a:extLst>
          </p:cNvPr>
          <p:cNvCxnSpPr>
            <a:cxnSpLocks/>
          </p:cNvCxnSpPr>
          <p:nvPr userDrawn="1"/>
        </p:nvCxnSpPr>
        <p:spPr>
          <a:xfrm flipV="1">
            <a:off x="8423913" y="4744995"/>
            <a:ext cx="0" cy="129758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4368E9BD-13A4-FE46-A930-630CB4A0F0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6089" y="4779253"/>
            <a:ext cx="3024911" cy="1387574"/>
          </a:xfrm>
          <a:prstGeom prst="rect">
            <a:avLst/>
          </a:prstGeom>
        </p:spPr>
      </p:pic>
      <p:sp>
        <p:nvSpPr>
          <p:cNvPr id="12" name="Tekstin paikkamerkki 11">
            <a:extLst>
              <a:ext uri="{FF2B5EF4-FFF2-40B4-BE49-F238E27FC236}">
                <a16:creationId xmlns:a16="http://schemas.microsoft.com/office/drawing/2014/main" id="{40A0D382-5F2E-2EE1-DEC9-CF58B17990F6}"/>
              </a:ext>
            </a:extLst>
          </p:cNvPr>
          <p:cNvSpPr>
            <a:spLocks noGrp="1"/>
          </p:cNvSpPr>
          <p:nvPr>
            <p:ph type="body" sz="quarter" idx="13" hasCustomPrompt="1"/>
          </p:nvPr>
        </p:nvSpPr>
        <p:spPr>
          <a:xfrm>
            <a:off x="703262" y="4779963"/>
            <a:ext cx="7450113" cy="914400"/>
          </a:xfrm>
        </p:spPr>
        <p:txBody>
          <a:bodyPr/>
          <a:lstStyle>
            <a:lvl1pPr marL="0" indent="0">
              <a:buNone/>
              <a:defRPr sz="4000" b="0">
                <a:solidFill>
                  <a:srgbClr val="2A9AB9"/>
                </a:solidFill>
                <a:latin typeface="+mj-lt"/>
              </a:defRPr>
            </a:lvl1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Tree>
    <p:extLst>
      <p:ext uri="{BB962C8B-B14F-4D97-AF65-F5344CB8AC3E}">
        <p14:creationId xmlns:p14="http://schemas.microsoft.com/office/powerpoint/2010/main" val="178764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15428D-B68C-0846-AA31-E1DA46CF5488}"/>
              </a:ext>
            </a:extLst>
          </p:cNvPr>
          <p:cNvSpPr>
            <a:spLocks noGrp="1"/>
          </p:cNvSpPr>
          <p:nvPr>
            <p:ph type="title"/>
          </p:nvPr>
        </p:nvSpPr>
        <p:spPr/>
        <p:txBody>
          <a:bodyPr/>
          <a:lstStyle/>
          <a:p>
            <a:r>
              <a:rPr lang="fi-FI"/>
              <a:t>Muokkaa ots. perustyyl. napsautt.</a:t>
            </a:r>
            <a:endParaRPr lang="en-US"/>
          </a:p>
        </p:txBody>
      </p:sp>
      <p:sp>
        <p:nvSpPr>
          <p:cNvPr id="3" name="Sisällön paikkamerkki 2">
            <a:extLst>
              <a:ext uri="{FF2B5EF4-FFF2-40B4-BE49-F238E27FC236}">
                <a16:creationId xmlns:a16="http://schemas.microsoft.com/office/drawing/2014/main" id="{2435739B-39FC-D14D-BB98-F7766CB5CDAA}"/>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D4622D9E-6C7C-7D41-8107-21A424362504}"/>
              </a:ext>
            </a:extLst>
          </p:cNvPr>
          <p:cNvSpPr>
            <a:spLocks noGrp="1"/>
          </p:cNvSpPr>
          <p:nvPr>
            <p:ph type="dt" sz="half" idx="10"/>
          </p:nvPr>
        </p:nvSpPr>
        <p:spPr/>
        <p:txBody>
          <a:bodyPr/>
          <a:lstStyle/>
          <a:p>
            <a:fld id="{7FE31D41-2B97-DB41-B332-DA213F1E1EF4}" type="datetime1">
              <a:rPr lang="fi-FI" smtClean="0"/>
              <a:t>4.9.2022</a:t>
            </a:fld>
            <a:endParaRPr lang="en-US"/>
          </a:p>
        </p:txBody>
      </p:sp>
      <p:sp>
        <p:nvSpPr>
          <p:cNvPr id="5" name="Alatunnisteen paikkamerkki 4">
            <a:extLst>
              <a:ext uri="{FF2B5EF4-FFF2-40B4-BE49-F238E27FC236}">
                <a16:creationId xmlns:a16="http://schemas.microsoft.com/office/drawing/2014/main" id="{A0BA9A8A-D46D-744B-A415-62485AEC94BE}"/>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6" name="Dian numeron paikkamerkki 5">
            <a:extLst>
              <a:ext uri="{FF2B5EF4-FFF2-40B4-BE49-F238E27FC236}">
                <a16:creationId xmlns:a16="http://schemas.microsoft.com/office/drawing/2014/main" id="{5AD32B52-2B0D-1C45-9C2A-DDE7D1C966EE}"/>
              </a:ext>
            </a:extLst>
          </p:cNvPr>
          <p:cNvSpPr>
            <a:spLocks noGrp="1"/>
          </p:cNvSpPr>
          <p:nvPr>
            <p:ph type="sldNum" sz="quarter" idx="12"/>
          </p:nvPr>
        </p:nvSpPr>
        <p:spPr/>
        <p:txBody>
          <a:bodyPr/>
          <a:lstStyle/>
          <a:p>
            <a:fld id="{08FF2AD6-337E-444F-AB4E-9160C1150E78}" type="slidenum">
              <a:rPr lang="en-US" smtClean="0"/>
              <a:t>‹#›</a:t>
            </a:fld>
            <a:endParaRPr lang="en-US"/>
          </a:p>
        </p:txBody>
      </p:sp>
      <p:cxnSp>
        <p:nvCxnSpPr>
          <p:cNvPr id="7" name="Straight Connector 6">
            <a:extLst>
              <a:ext uri="{FF2B5EF4-FFF2-40B4-BE49-F238E27FC236}">
                <a16:creationId xmlns:a16="http://schemas.microsoft.com/office/drawing/2014/main" id="{C257943A-8007-ED44-B562-326866A82D0D}"/>
              </a:ext>
            </a:extLst>
          </p:cNvPr>
          <p:cNvCxnSpPr>
            <a:cxnSpLocks/>
          </p:cNvCxnSpPr>
          <p:nvPr userDrawn="1"/>
        </p:nvCxnSpPr>
        <p:spPr>
          <a:xfrm flipV="1">
            <a:off x="674236" y="365125"/>
            <a:ext cx="0" cy="571915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25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33FD7D-5E90-6546-84DE-14EF8D44AA2C}"/>
              </a:ext>
            </a:extLst>
          </p:cNvPr>
          <p:cNvSpPr>
            <a:spLocks noGrp="1"/>
          </p:cNvSpPr>
          <p:nvPr>
            <p:ph type="title" hasCustomPrompt="1"/>
          </p:nvPr>
        </p:nvSpPr>
        <p:spPr>
          <a:xfrm>
            <a:off x="831850" y="1709738"/>
            <a:ext cx="10515600" cy="2852737"/>
          </a:xfrm>
        </p:spPr>
        <p:txBody>
          <a:bodyPr anchor="b"/>
          <a:lstStyle>
            <a:lvl1pPr>
              <a:defRPr sz="6000"/>
            </a:lvl1pPr>
          </a:lstStyle>
          <a:p>
            <a:r>
              <a:rPr lang="fi-FI" dirty="0"/>
              <a:t>MUOKKAA OTS. PERUSTYYL. NAPSAUTT.</a:t>
            </a:r>
            <a:endParaRPr lang="en-US" dirty="0"/>
          </a:p>
        </p:txBody>
      </p:sp>
      <p:sp>
        <p:nvSpPr>
          <p:cNvPr id="3" name="Tekstin paikkamerkki 2">
            <a:extLst>
              <a:ext uri="{FF2B5EF4-FFF2-40B4-BE49-F238E27FC236}">
                <a16:creationId xmlns:a16="http://schemas.microsoft.com/office/drawing/2014/main" id="{4A714F02-E8D5-6146-BA57-2F284D70F32E}"/>
              </a:ext>
            </a:extLst>
          </p:cNvPr>
          <p:cNvSpPr>
            <a:spLocks noGrp="1"/>
          </p:cNvSpPr>
          <p:nvPr>
            <p:ph type="body" idx="1"/>
          </p:nvPr>
        </p:nvSpPr>
        <p:spPr>
          <a:xfrm>
            <a:off x="838200" y="48561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
        <p:nvSpPr>
          <p:cNvPr id="4" name="Päivämäärän paikkamerkki 3">
            <a:extLst>
              <a:ext uri="{FF2B5EF4-FFF2-40B4-BE49-F238E27FC236}">
                <a16:creationId xmlns:a16="http://schemas.microsoft.com/office/drawing/2014/main" id="{123301D4-6B92-E047-B1BB-4AB5CD875B34}"/>
              </a:ext>
            </a:extLst>
          </p:cNvPr>
          <p:cNvSpPr>
            <a:spLocks noGrp="1"/>
          </p:cNvSpPr>
          <p:nvPr>
            <p:ph type="dt" sz="half" idx="10"/>
          </p:nvPr>
        </p:nvSpPr>
        <p:spPr/>
        <p:txBody>
          <a:bodyPr/>
          <a:lstStyle/>
          <a:p>
            <a:fld id="{F9E1C7EF-4589-BF46-BEB5-0CD9852BBE42}" type="datetime1">
              <a:rPr lang="fi-FI" smtClean="0"/>
              <a:t>4.9.2022</a:t>
            </a:fld>
            <a:endParaRPr lang="en-US"/>
          </a:p>
        </p:txBody>
      </p:sp>
      <p:sp>
        <p:nvSpPr>
          <p:cNvPr id="5" name="Alatunnisteen paikkamerkki 4">
            <a:extLst>
              <a:ext uri="{FF2B5EF4-FFF2-40B4-BE49-F238E27FC236}">
                <a16:creationId xmlns:a16="http://schemas.microsoft.com/office/drawing/2014/main" id="{FE3E3FC2-658C-AE4C-9EE2-5EE35B654AF6}"/>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6" name="Dian numeron paikkamerkki 5">
            <a:extLst>
              <a:ext uri="{FF2B5EF4-FFF2-40B4-BE49-F238E27FC236}">
                <a16:creationId xmlns:a16="http://schemas.microsoft.com/office/drawing/2014/main" id="{B8C99E03-F79E-EC4E-9711-8D6D38E4A26A}"/>
              </a:ext>
            </a:extLst>
          </p:cNvPr>
          <p:cNvSpPr>
            <a:spLocks noGrp="1"/>
          </p:cNvSpPr>
          <p:nvPr>
            <p:ph type="sldNum" sz="quarter" idx="12"/>
          </p:nvPr>
        </p:nvSpPr>
        <p:spPr/>
        <p:txBody>
          <a:bodyPr/>
          <a:lstStyle/>
          <a:p>
            <a:fld id="{08FF2AD6-337E-444F-AB4E-9160C1150E78}" type="slidenum">
              <a:rPr lang="en-US" smtClean="0"/>
              <a:t>‹#›</a:t>
            </a:fld>
            <a:endParaRPr lang="en-US"/>
          </a:p>
        </p:txBody>
      </p:sp>
    </p:spTree>
    <p:extLst>
      <p:ext uri="{BB962C8B-B14F-4D97-AF65-F5344CB8AC3E}">
        <p14:creationId xmlns:p14="http://schemas.microsoft.com/office/powerpoint/2010/main" val="69237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pic>
        <p:nvPicPr>
          <p:cNvPr id="8" name="Kuvan paikkamerkki 4">
            <a:extLst>
              <a:ext uri="{FF2B5EF4-FFF2-40B4-BE49-F238E27FC236}">
                <a16:creationId xmlns:a16="http://schemas.microsoft.com/office/drawing/2014/main" id="{0A7CFC73-0D5F-F747-A07A-E9B423F533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322" r="26146" b="1404"/>
          <a:stretch/>
        </p:blipFill>
        <p:spPr>
          <a:xfrm>
            <a:off x="6172200" y="-35169"/>
            <a:ext cx="6019800" cy="6260123"/>
          </a:xfrm>
          <a:prstGeom prst="rect">
            <a:avLst/>
          </a:prstGeom>
        </p:spPr>
      </p:pic>
      <p:sp>
        <p:nvSpPr>
          <p:cNvPr id="2" name="Otsikko 1">
            <a:extLst>
              <a:ext uri="{FF2B5EF4-FFF2-40B4-BE49-F238E27FC236}">
                <a16:creationId xmlns:a16="http://schemas.microsoft.com/office/drawing/2014/main" id="{43ABBC88-4A91-2840-8B42-31082B4A4786}"/>
              </a:ext>
            </a:extLst>
          </p:cNvPr>
          <p:cNvSpPr>
            <a:spLocks noGrp="1"/>
          </p:cNvSpPr>
          <p:nvPr>
            <p:ph type="title" hasCustomPrompt="1"/>
          </p:nvPr>
        </p:nvSpPr>
        <p:spPr>
          <a:xfrm>
            <a:off x="685800" y="729028"/>
            <a:ext cx="5181600" cy="1325563"/>
          </a:xfrm>
        </p:spPr>
        <p:txBody>
          <a:bodyPr/>
          <a:lstStyle>
            <a:lvl1pPr>
              <a:defRPr b="1"/>
            </a:lvl1pPr>
          </a:lstStyle>
          <a:p>
            <a:r>
              <a:rPr lang="fi-FI" dirty="0"/>
              <a:t>MUOKKAA OTS. PERUSTYYL. NAPSAUTT.</a:t>
            </a:r>
            <a:endParaRPr lang="en-US" dirty="0"/>
          </a:p>
        </p:txBody>
      </p:sp>
      <p:sp>
        <p:nvSpPr>
          <p:cNvPr id="3" name="Sisällön paikkamerkki 2">
            <a:extLst>
              <a:ext uri="{FF2B5EF4-FFF2-40B4-BE49-F238E27FC236}">
                <a16:creationId xmlns:a16="http://schemas.microsoft.com/office/drawing/2014/main" id="{8699C1D5-03F9-F343-A8BD-4504DE58BB66}"/>
              </a:ext>
            </a:extLst>
          </p:cNvPr>
          <p:cNvSpPr>
            <a:spLocks noGrp="1"/>
          </p:cNvSpPr>
          <p:nvPr>
            <p:ph sz="half" idx="1"/>
          </p:nvPr>
        </p:nvSpPr>
        <p:spPr>
          <a:xfrm>
            <a:off x="685800" y="2579077"/>
            <a:ext cx="5181600" cy="3597886"/>
          </a:xfrm>
        </p:spPr>
        <p:txBody>
          <a:bodyPr/>
          <a:lstStyle>
            <a:lvl1pPr>
              <a:defRPr sz="2400"/>
            </a:lvl1pPr>
            <a:lvl2pPr>
              <a:defRPr sz="2400"/>
            </a:lvl2pPr>
            <a:lvl3pPr>
              <a:defRPr sz="2400"/>
            </a:lvl3pPr>
            <a:lvl4pPr>
              <a:defRPr sz="2400"/>
            </a:lvl4pPr>
            <a:lvl5pPr>
              <a:defRPr sz="24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2" name="Päivämäärän paikkamerkki 11">
            <a:extLst>
              <a:ext uri="{FF2B5EF4-FFF2-40B4-BE49-F238E27FC236}">
                <a16:creationId xmlns:a16="http://schemas.microsoft.com/office/drawing/2014/main" id="{4DC7DFA5-4C5A-575D-76F9-FDF157DAE99E}"/>
              </a:ext>
            </a:extLst>
          </p:cNvPr>
          <p:cNvSpPr>
            <a:spLocks noGrp="1"/>
          </p:cNvSpPr>
          <p:nvPr>
            <p:ph type="dt" sz="half" idx="10"/>
          </p:nvPr>
        </p:nvSpPr>
        <p:spPr/>
        <p:txBody>
          <a:bodyPr/>
          <a:lstStyle/>
          <a:p>
            <a:fld id="{349E08FB-F06E-C840-BB3F-C5D35D584357}" type="datetime1">
              <a:rPr lang="fi-FI" smtClean="0"/>
              <a:t>4.9.2022</a:t>
            </a:fld>
            <a:endParaRPr lang="en-US"/>
          </a:p>
        </p:txBody>
      </p:sp>
      <p:sp>
        <p:nvSpPr>
          <p:cNvPr id="13" name="Alatunnisteen paikkamerkki 12">
            <a:extLst>
              <a:ext uri="{FF2B5EF4-FFF2-40B4-BE49-F238E27FC236}">
                <a16:creationId xmlns:a16="http://schemas.microsoft.com/office/drawing/2014/main" id="{549D93B6-2BAC-6E47-3402-2C73FEE03960}"/>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endParaRPr lang="en-US" dirty="0"/>
          </a:p>
        </p:txBody>
      </p:sp>
      <p:sp>
        <p:nvSpPr>
          <p:cNvPr id="14" name="Dian numeron paikkamerkki 13">
            <a:extLst>
              <a:ext uri="{FF2B5EF4-FFF2-40B4-BE49-F238E27FC236}">
                <a16:creationId xmlns:a16="http://schemas.microsoft.com/office/drawing/2014/main" id="{423814A0-4E48-871A-7C2A-EB0F0BD9C5E4}"/>
              </a:ext>
            </a:extLst>
          </p:cNvPr>
          <p:cNvSpPr>
            <a:spLocks noGrp="1"/>
          </p:cNvSpPr>
          <p:nvPr>
            <p:ph type="sldNum" sz="quarter" idx="12"/>
          </p:nvPr>
        </p:nvSpPr>
        <p:spPr/>
        <p:txBody>
          <a:bodyPr/>
          <a:lstStyle/>
          <a:p>
            <a:fld id="{08FF2AD6-337E-444F-AB4E-9160C1150E78}" type="slidenum">
              <a:rPr lang="en-US" smtClean="0"/>
              <a:pPr/>
              <a:t>‹#›</a:t>
            </a:fld>
            <a:endParaRPr lang="en-US"/>
          </a:p>
        </p:txBody>
      </p:sp>
    </p:spTree>
    <p:extLst>
      <p:ext uri="{BB962C8B-B14F-4D97-AF65-F5344CB8AC3E}">
        <p14:creationId xmlns:p14="http://schemas.microsoft.com/office/powerpoint/2010/main" val="56992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C6A746-4144-8744-BAEA-95DB854BE85D}"/>
              </a:ext>
            </a:extLst>
          </p:cNvPr>
          <p:cNvSpPr>
            <a:spLocks noGrp="1"/>
          </p:cNvSpPr>
          <p:nvPr>
            <p:ph type="title" hasCustomPrompt="1"/>
          </p:nvPr>
        </p:nvSpPr>
        <p:spPr>
          <a:xfrm>
            <a:off x="838200" y="668337"/>
            <a:ext cx="5157787" cy="1325563"/>
          </a:xfrm>
        </p:spPr>
        <p:txBody>
          <a:bodyPr/>
          <a:lstStyle/>
          <a:p>
            <a:r>
              <a:rPr lang="fi-FI" dirty="0"/>
              <a:t>MUOKKAA OTS. PERUSTYYL. NAPSAUTT.</a:t>
            </a:r>
            <a:endParaRPr lang="en-US" dirty="0"/>
          </a:p>
        </p:txBody>
      </p:sp>
      <p:sp>
        <p:nvSpPr>
          <p:cNvPr id="4" name="Sisällön paikkamerkki 3">
            <a:extLst>
              <a:ext uri="{FF2B5EF4-FFF2-40B4-BE49-F238E27FC236}">
                <a16:creationId xmlns:a16="http://schemas.microsoft.com/office/drawing/2014/main" id="{4CAADE14-C1D1-9446-A012-F7D3EA52D806}"/>
              </a:ext>
            </a:extLst>
          </p:cNvPr>
          <p:cNvSpPr>
            <a:spLocks noGrp="1"/>
          </p:cNvSpPr>
          <p:nvPr>
            <p:ph sz="half" idx="2"/>
          </p:nvPr>
        </p:nvSpPr>
        <p:spPr>
          <a:xfrm>
            <a:off x="839788" y="2414954"/>
            <a:ext cx="5157787" cy="3774709"/>
          </a:xfrm>
        </p:spPr>
        <p:txBody>
          <a:bodyPr/>
          <a:lstStyle>
            <a:lvl1pPr>
              <a:defRPr sz="2400"/>
            </a:lvl1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6" name="Sisällön paikkamerkki 5">
            <a:extLst>
              <a:ext uri="{FF2B5EF4-FFF2-40B4-BE49-F238E27FC236}">
                <a16:creationId xmlns:a16="http://schemas.microsoft.com/office/drawing/2014/main" id="{B264371B-BD54-C64F-86D4-1CF5FC37ED19}"/>
              </a:ext>
            </a:extLst>
          </p:cNvPr>
          <p:cNvSpPr>
            <a:spLocks noGrp="1"/>
          </p:cNvSpPr>
          <p:nvPr>
            <p:ph sz="quarter" idx="4"/>
          </p:nvPr>
        </p:nvSpPr>
        <p:spPr>
          <a:xfrm>
            <a:off x="6172200" y="0"/>
            <a:ext cx="6019800" cy="6189663"/>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Päivämäärän paikkamerkki 6">
            <a:extLst>
              <a:ext uri="{FF2B5EF4-FFF2-40B4-BE49-F238E27FC236}">
                <a16:creationId xmlns:a16="http://schemas.microsoft.com/office/drawing/2014/main" id="{5D34E869-6254-D646-BCB9-5FCDC67B2BB1}"/>
              </a:ext>
            </a:extLst>
          </p:cNvPr>
          <p:cNvSpPr>
            <a:spLocks noGrp="1"/>
          </p:cNvSpPr>
          <p:nvPr>
            <p:ph type="dt" sz="half" idx="10"/>
          </p:nvPr>
        </p:nvSpPr>
        <p:spPr/>
        <p:txBody>
          <a:bodyPr/>
          <a:lstStyle/>
          <a:p>
            <a:fld id="{A713AB09-F3F3-0343-98CE-C59590164123}" type="datetime1">
              <a:rPr lang="fi-FI" smtClean="0"/>
              <a:t>4.9.2022</a:t>
            </a:fld>
            <a:endParaRPr lang="en-US"/>
          </a:p>
        </p:txBody>
      </p:sp>
      <p:sp>
        <p:nvSpPr>
          <p:cNvPr id="8" name="Alatunnisteen paikkamerkki 7">
            <a:extLst>
              <a:ext uri="{FF2B5EF4-FFF2-40B4-BE49-F238E27FC236}">
                <a16:creationId xmlns:a16="http://schemas.microsoft.com/office/drawing/2014/main" id="{151B0E7F-0B74-6040-A828-1F7CB360F9CF}"/>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9" name="Dian numeron paikkamerkki 8">
            <a:extLst>
              <a:ext uri="{FF2B5EF4-FFF2-40B4-BE49-F238E27FC236}">
                <a16:creationId xmlns:a16="http://schemas.microsoft.com/office/drawing/2014/main" id="{6A95D058-7F62-8645-A98E-463114986C60}"/>
              </a:ext>
            </a:extLst>
          </p:cNvPr>
          <p:cNvSpPr>
            <a:spLocks noGrp="1"/>
          </p:cNvSpPr>
          <p:nvPr>
            <p:ph type="sldNum" sz="quarter" idx="12"/>
          </p:nvPr>
        </p:nvSpPr>
        <p:spPr/>
        <p:txBody>
          <a:bodyPr/>
          <a:lstStyle/>
          <a:p>
            <a:fld id="{08FF2AD6-337E-444F-AB4E-9160C1150E78}" type="slidenum">
              <a:rPr lang="en-US" smtClean="0"/>
              <a:t>‹#›</a:t>
            </a:fld>
            <a:endParaRPr lang="en-US"/>
          </a:p>
        </p:txBody>
      </p:sp>
    </p:spTree>
    <p:extLst>
      <p:ext uri="{BB962C8B-B14F-4D97-AF65-F5344CB8AC3E}">
        <p14:creationId xmlns:p14="http://schemas.microsoft.com/office/powerpoint/2010/main" val="342844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D7588FE-10BE-4345-945C-7BB5F67FEF49}"/>
              </a:ext>
            </a:extLst>
          </p:cNvPr>
          <p:cNvSpPr>
            <a:spLocks noGrp="1"/>
          </p:cNvSpPr>
          <p:nvPr>
            <p:ph type="dt" sz="half" idx="10"/>
          </p:nvPr>
        </p:nvSpPr>
        <p:spPr/>
        <p:txBody>
          <a:bodyPr/>
          <a:lstStyle/>
          <a:p>
            <a:fld id="{08E01694-5EEE-B14E-84FE-55C66048ABE0}" type="datetime1">
              <a:rPr lang="fi-FI" smtClean="0"/>
              <a:t>4.9.2022</a:t>
            </a:fld>
            <a:endParaRPr lang="en-US"/>
          </a:p>
        </p:txBody>
      </p:sp>
      <p:sp>
        <p:nvSpPr>
          <p:cNvPr id="4" name="Alatunnisteen paikkamerkki 3">
            <a:extLst>
              <a:ext uri="{FF2B5EF4-FFF2-40B4-BE49-F238E27FC236}">
                <a16:creationId xmlns:a16="http://schemas.microsoft.com/office/drawing/2014/main" id="{0ED34FEA-046F-DF49-AE2B-4021F077F58D}"/>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5" name="Dian numeron paikkamerkki 4">
            <a:extLst>
              <a:ext uri="{FF2B5EF4-FFF2-40B4-BE49-F238E27FC236}">
                <a16:creationId xmlns:a16="http://schemas.microsoft.com/office/drawing/2014/main" id="{292D326F-E578-434A-9F2D-FEB4CCE03702}"/>
              </a:ext>
            </a:extLst>
          </p:cNvPr>
          <p:cNvSpPr>
            <a:spLocks noGrp="1"/>
          </p:cNvSpPr>
          <p:nvPr>
            <p:ph type="sldNum" sz="quarter" idx="12"/>
          </p:nvPr>
        </p:nvSpPr>
        <p:spPr/>
        <p:txBody>
          <a:bodyPr/>
          <a:lstStyle/>
          <a:p>
            <a:fld id="{08FF2AD6-337E-444F-AB4E-9160C1150E78}" type="slidenum">
              <a:rPr lang="en-US" smtClean="0"/>
              <a:t>‹#›</a:t>
            </a:fld>
            <a:endParaRPr lang="en-US"/>
          </a:p>
        </p:txBody>
      </p:sp>
      <p:sp>
        <p:nvSpPr>
          <p:cNvPr id="6" name="Title 1">
            <a:extLst>
              <a:ext uri="{FF2B5EF4-FFF2-40B4-BE49-F238E27FC236}">
                <a16:creationId xmlns:a16="http://schemas.microsoft.com/office/drawing/2014/main" id="{4AF03288-3BFB-D14D-B4D2-DBBE6CD39051}"/>
              </a:ext>
            </a:extLst>
          </p:cNvPr>
          <p:cNvSpPr>
            <a:spLocks noGrp="1"/>
          </p:cNvSpPr>
          <p:nvPr>
            <p:ph type="title"/>
          </p:nvPr>
        </p:nvSpPr>
        <p:spPr>
          <a:xfrm>
            <a:off x="468923" y="4785950"/>
            <a:ext cx="7772400" cy="1463040"/>
          </a:xfrm>
        </p:spPr>
        <p:txBody>
          <a:bodyPr anchor="ctr">
            <a:normAutofit/>
          </a:bodyPr>
          <a:lstStyle>
            <a:lvl1pPr algn="l">
              <a:defRPr sz="4400" spc="200" baseline="0"/>
            </a:lvl1pPr>
          </a:lstStyle>
          <a:p>
            <a:r>
              <a:rPr lang="fi-FI" dirty="0"/>
              <a:t>Muokkaa perustyylejä naps.</a:t>
            </a:r>
            <a:endParaRPr lang="en-US" dirty="0"/>
          </a:p>
        </p:txBody>
      </p:sp>
      <p:sp>
        <p:nvSpPr>
          <p:cNvPr id="7" name="Picture Placeholder 2">
            <a:extLst>
              <a:ext uri="{FF2B5EF4-FFF2-40B4-BE49-F238E27FC236}">
                <a16:creationId xmlns:a16="http://schemas.microsoft.com/office/drawing/2014/main" id="{F8A56EE6-501C-844A-8E79-527EEDEE34D0}"/>
              </a:ext>
            </a:extLst>
          </p:cNvPr>
          <p:cNvSpPr>
            <a:spLocks noGrp="1" noChangeAspect="1"/>
          </p:cNvSpPr>
          <p:nvPr>
            <p:ph type="pic" idx="1"/>
          </p:nvPr>
        </p:nvSpPr>
        <p:spPr>
          <a:xfrm>
            <a:off x="0" y="0"/>
            <a:ext cx="12188952" cy="4572000"/>
          </a:xfrm>
          <a:solidFill>
            <a:srgbClr val="32A0BA"/>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Vedä kuva paikkamerkkiin tai lisää napsauttamalla kuvaketta</a:t>
            </a:r>
            <a:endParaRPr lang="en-US" dirty="0"/>
          </a:p>
        </p:txBody>
      </p:sp>
      <p:cxnSp>
        <p:nvCxnSpPr>
          <p:cNvPr id="8" name="Straight Connector 8">
            <a:extLst>
              <a:ext uri="{FF2B5EF4-FFF2-40B4-BE49-F238E27FC236}">
                <a16:creationId xmlns:a16="http://schemas.microsoft.com/office/drawing/2014/main" id="{44FD304B-335A-5C4D-9F4A-55CBC7560C4B}"/>
              </a:ext>
            </a:extLst>
          </p:cNvPr>
          <p:cNvCxnSpPr/>
          <p:nvPr userDrawn="1"/>
        </p:nvCxnSpPr>
        <p:spPr>
          <a:xfrm flipV="1">
            <a:off x="8375119" y="5035603"/>
            <a:ext cx="0" cy="9144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4EBB840E-62C5-BE46-AB34-354B37E6C6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9536" y="4823683"/>
            <a:ext cx="3024911" cy="1387574"/>
          </a:xfrm>
          <a:prstGeom prst="rect">
            <a:avLst/>
          </a:prstGeom>
        </p:spPr>
      </p:pic>
    </p:spTree>
    <p:extLst>
      <p:ext uri="{BB962C8B-B14F-4D97-AF65-F5344CB8AC3E}">
        <p14:creationId xmlns:p14="http://schemas.microsoft.com/office/powerpoint/2010/main" val="289133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56D064F-837D-F448-BFDD-8DFBE67D61FD}"/>
              </a:ext>
            </a:extLst>
          </p:cNvPr>
          <p:cNvSpPr>
            <a:spLocks noGrp="1"/>
          </p:cNvSpPr>
          <p:nvPr>
            <p:ph type="dt" sz="half" idx="10"/>
          </p:nvPr>
        </p:nvSpPr>
        <p:spPr/>
        <p:txBody>
          <a:bodyPr/>
          <a:lstStyle/>
          <a:p>
            <a:fld id="{F45CB850-10EB-A740-A605-30F279385738}" type="datetime1">
              <a:rPr lang="fi-FI" smtClean="0"/>
              <a:t>4.9.2022</a:t>
            </a:fld>
            <a:endParaRPr lang="en-US"/>
          </a:p>
        </p:txBody>
      </p:sp>
      <p:sp>
        <p:nvSpPr>
          <p:cNvPr id="3" name="Alatunnisteen paikkamerkki 2">
            <a:extLst>
              <a:ext uri="{FF2B5EF4-FFF2-40B4-BE49-F238E27FC236}">
                <a16:creationId xmlns:a16="http://schemas.microsoft.com/office/drawing/2014/main" id="{767F5433-B263-D54A-985C-3AD4CB65664B}"/>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4" name="Dian numeron paikkamerkki 3">
            <a:extLst>
              <a:ext uri="{FF2B5EF4-FFF2-40B4-BE49-F238E27FC236}">
                <a16:creationId xmlns:a16="http://schemas.microsoft.com/office/drawing/2014/main" id="{127C0C44-4522-E64F-80E6-44382904A4B7}"/>
              </a:ext>
            </a:extLst>
          </p:cNvPr>
          <p:cNvSpPr>
            <a:spLocks noGrp="1"/>
          </p:cNvSpPr>
          <p:nvPr>
            <p:ph type="sldNum" sz="quarter" idx="12"/>
          </p:nvPr>
        </p:nvSpPr>
        <p:spPr/>
        <p:txBody>
          <a:bodyPr/>
          <a:lstStyle/>
          <a:p>
            <a:fld id="{08FF2AD6-337E-444F-AB4E-9160C1150E78}" type="slidenum">
              <a:rPr lang="en-US" smtClean="0"/>
              <a:t>‹#›</a:t>
            </a:fld>
            <a:endParaRPr lang="en-US"/>
          </a:p>
        </p:txBody>
      </p:sp>
      <p:pic>
        <p:nvPicPr>
          <p:cNvPr id="5" name="Kuvan paikkamerkki 3">
            <a:extLst>
              <a:ext uri="{FF2B5EF4-FFF2-40B4-BE49-F238E27FC236}">
                <a16:creationId xmlns:a16="http://schemas.microsoft.com/office/drawing/2014/main" id="{3E2CDE29-4C3F-0A48-A7E3-70AD9FF6072D}"/>
              </a:ext>
            </a:extLst>
          </p:cNvPr>
          <p:cNvPicPr>
            <a:picLocks noChangeAspect="1"/>
          </p:cNvPicPr>
          <p:nvPr userDrawn="1"/>
        </p:nvPicPr>
        <p:blipFill>
          <a:blip r:embed="rId2">
            <a:extLst>
              <a:ext uri="{28A0092B-C50C-407E-A947-70E740481C1C}">
                <a14:useLocalDpi xmlns:a14="http://schemas.microsoft.com/office/drawing/2010/main" val="0"/>
              </a:ext>
            </a:extLst>
          </a:blip>
          <a:srcRect t="16822" b="16822"/>
          <a:stretch>
            <a:fillRect/>
          </a:stretch>
        </p:blipFill>
        <p:spPr>
          <a:xfrm>
            <a:off x="0" y="0"/>
            <a:ext cx="12188952" cy="4572000"/>
          </a:xfrm>
          <a:prstGeom prst="rect">
            <a:avLst/>
          </a:prstGeom>
        </p:spPr>
      </p:pic>
      <p:sp>
        <p:nvSpPr>
          <p:cNvPr id="8" name="Title 1">
            <a:extLst>
              <a:ext uri="{FF2B5EF4-FFF2-40B4-BE49-F238E27FC236}">
                <a16:creationId xmlns:a16="http://schemas.microsoft.com/office/drawing/2014/main" id="{DE63A7FC-2278-6841-900A-35D733D9988E}"/>
              </a:ext>
            </a:extLst>
          </p:cNvPr>
          <p:cNvSpPr>
            <a:spLocks noGrp="1"/>
          </p:cNvSpPr>
          <p:nvPr>
            <p:ph type="title" hasCustomPrompt="1"/>
          </p:nvPr>
        </p:nvSpPr>
        <p:spPr>
          <a:xfrm>
            <a:off x="457200" y="4960138"/>
            <a:ext cx="7772400" cy="1135862"/>
          </a:xfrm>
        </p:spPr>
        <p:txBody>
          <a:bodyPr anchor="ctr">
            <a:normAutofit/>
          </a:bodyPr>
          <a:lstStyle>
            <a:lvl1pPr algn="l">
              <a:defRPr sz="4000" spc="200" baseline="0"/>
            </a:lvl1pPr>
          </a:lstStyle>
          <a:p>
            <a:r>
              <a:rPr lang="fi-FI" dirty="0"/>
              <a:t>MUOKKAA PERUSTYYLEJÄ NAPS.</a:t>
            </a:r>
            <a:endParaRPr lang="en-US" dirty="0"/>
          </a:p>
        </p:txBody>
      </p:sp>
      <p:cxnSp>
        <p:nvCxnSpPr>
          <p:cNvPr id="9" name="Straight Connector 8">
            <a:extLst>
              <a:ext uri="{FF2B5EF4-FFF2-40B4-BE49-F238E27FC236}">
                <a16:creationId xmlns:a16="http://schemas.microsoft.com/office/drawing/2014/main" id="{C051DE21-7B49-BC4E-BA68-9AA20F5F4F70}"/>
              </a:ext>
            </a:extLst>
          </p:cNvPr>
          <p:cNvCxnSpPr>
            <a:cxnSpLocks/>
          </p:cNvCxnSpPr>
          <p:nvPr userDrawn="1"/>
        </p:nvCxnSpPr>
        <p:spPr>
          <a:xfrm flipV="1">
            <a:off x="8386842" y="4960138"/>
            <a:ext cx="0" cy="103035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452CBB15-EE0A-0346-8052-CB08CC265C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9535" y="4834282"/>
            <a:ext cx="3024911" cy="1387574"/>
          </a:xfrm>
          <a:prstGeom prst="rect">
            <a:avLst/>
          </a:prstGeom>
        </p:spPr>
      </p:pic>
    </p:spTree>
    <p:extLst>
      <p:ext uri="{BB962C8B-B14F-4D97-AF65-F5344CB8AC3E}">
        <p14:creationId xmlns:p14="http://schemas.microsoft.com/office/powerpoint/2010/main" val="1508409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46C49C-F6AC-8342-977B-F0CE2E17B7BE}"/>
              </a:ext>
            </a:extLst>
          </p:cNvPr>
          <p:cNvSpPr>
            <a:spLocks noGrp="1"/>
          </p:cNvSpPr>
          <p:nvPr>
            <p:ph type="title" hasCustomPrompt="1"/>
          </p:nvPr>
        </p:nvSpPr>
        <p:spPr>
          <a:xfrm>
            <a:off x="839788" y="457200"/>
            <a:ext cx="3932237" cy="1600200"/>
          </a:xfrm>
        </p:spPr>
        <p:txBody>
          <a:bodyPr anchor="b"/>
          <a:lstStyle>
            <a:lvl1pPr>
              <a:defRPr sz="3200"/>
            </a:lvl1pPr>
          </a:lstStyle>
          <a:p>
            <a:r>
              <a:rPr lang="fi-FI" dirty="0"/>
              <a:t>MUOKKAA OTS. PERUSTYYL. NAPSAUTT.</a:t>
            </a:r>
            <a:endParaRPr lang="en-US" dirty="0"/>
          </a:p>
        </p:txBody>
      </p:sp>
      <p:sp>
        <p:nvSpPr>
          <p:cNvPr id="3" name="Sisällön paikkamerkki 2">
            <a:extLst>
              <a:ext uri="{FF2B5EF4-FFF2-40B4-BE49-F238E27FC236}">
                <a16:creationId xmlns:a16="http://schemas.microsoft.com/office/drawing/2014/main" id="{EB0F5C2C-00A9-2348-AE46-999BC07A0AC4}"/>
              </a:ext>
            </a:extLst>
          </p:cNvPr>
          <p:cNvSpPr>
            <a:spLocks noGrp="1"/>
          </p:cNvSpPr>
          <p:nvPr>
            <p:ph idx="1"/>
          </p:nvPr>
        </p:nvSpPr>
        <p:spPr>
          <a:xfrm>
            <a:off x="5064369" y="457201"/>
            <a:ext cx="6291019"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kstin paikkamerkki 3">
            <a:extLst>
              <a:ext uri="{FF2B5EF4-FFF2-40B4-BE49-F238E27FC236}">
                <a16:creationId xmlns:a16="http://schemas.microsoft.com/office/drawing/2014/main" id="{AB5DCAD2-82BD-DE43-A6A2-632F2AFD32BB}"/>
              </a:ext>
            </a:extLst>
          </p:cNvPr>
          <p:cNvSpPr>
            <a:spLocks noGrp="1"/>
          </p:cNvSpPr>
          <p:nvPr>
            <p:ph type="body" sz="half" idx="2"/>
          </p:nvPr>
        </p:nvSpPr>
        <p:spPr>
          <a:xfrm>
            <a:off x="839788" y="2286000"/>
            <a:ext cx="3932237" cy="3582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5" name="Päivämäärän paikkamerkki 4">
            <a:extLst>
              <a:ext uri="{FF2B5EF4-FFF2-40B4-BE49-F238E27FC236}">
                <a16:creationId xmlns:a16="http://schemas.microsoft.com/office/drawing/2014/main" id="{514C58AE-085E-3E41-83DC-A05BE4BB056F}"/>
              </a:ext>
            </a:extLst>
          </p:cNvPr>
          <p:cNvSpPr>
            <a:spLocks noGrp="1"/>
          </p:cNvSpPr>
          <p:nvPr>
            <p:ph type="dt" sz="half" idx="10"/>
          </p:nvPr>
        </p:nvSpPr>
        <p:spPr/>
        <p:txBody>
          <a:bodyPr/>
          <a:lstStyle/>
          <a:p>
            <a:fld id="{341F864C-6829-734E-86C7-45D27DAA57C6}" type="datetime1">
              <a:rPr lang="fi-FI" smtClean="0"/>
              <a:t>4.9.2022</a:t>
            </a:fld>
            <a:endParaRPr lang="en-US"/>
          </a:p>
        </p:txBody>
      </p:sp>
      <p:sp>
        <p:nvSpPr>
          <p:cNvPr id="6" name="Alatunnisteen paikkamerkki 5">
            <a:extLst>
              <a:ext uri="{FF2B5EF4-FFF2-40B4-BE49-F238E27FC236}">
                <a16:creationId xmlns:a16="http://schemas.microsoft.com/office/drawing/2014/main" id="{952F6DA9-CC6C-8945-9972-1CD75ECBA73B}"/>
              </a:ext>
            </a:extLst>
          </p:cNvPr>
          <p:cNvSpPr>
            <a:spLocks noGrp="1"/>
          </p:cNvSpPr>
          <p:nvPr>
            <p:ph type="ftr" sz="quarter" idx="11"/>
          </p:nvPr>
        </p:nvSpPr>
        <p:spPr>
          <a:xfrm>
            <a:off x="4038600" y="6356350"/>
            <a:ext cx="4114800" cy="365125"/>
          </a:xfrm>
          <a:prstGeom prst="rect">
            <a:avLst/>
          </a:prstGeom>
        </p:spPr>
        <p:txBody>
          <a:bodyPr/>
          <a:lstStyle/>
          <a:p>
            <a:r>
              <a:rPr lang="en-US"/>
              <a:t>Copyright: Toiminimi Anu Ojaranta </a:t>
            </a:r>
          </a:p>
        </p:txBody>
      </p:sp>
      <p:sp>
        <p:nvSpPr>
          <p:cNvPr id="7" name="Dian numeron paikkamerkki 6">
            <a:extLst>
              <a:ext uri="{FF2B5EF4-FFF2-40B4-BE49-F238E27FC236}">
                <a16:creationId xmlns:a16="http://schemas.microsoft.com/office/drawing/2014/main" id="{D4AC2A4B-6B29-1C49-863E-8C23CA27A3C4}"/>
              </a:ext>
            </a:extLst>
          </p:cNvPr>
          <p:cNvSpPr>
            <a:spLocks noGrp="1"/>
          </p:cNvSpPr>
          <p:nvPr>
            <p:ph type="sldNum" sz="quarter" idx="12"/>
          </p:nvPr>
        </p:nvSpPr>
        <p:spPr/>
        <p:txBody>
          <a:bodyPr/>
          <a:lstStyle/>
          <a:p>
            <a:fld id="{08FF2AD6-337E-444F-AB4E-9160C1150E78}" type="slidenum">
              <a:rPr lang="en-US" smtClean="0"/>
              <a:t>‹#›</a:t>
            </a:fld>
            <a:endParaRPr lang="en-US"/>
          </a:p>
        </p:txBody>
      </p:sp>
    </p:spTree>
    <p:extLst>
      <p:ext uri="{BB962C8B-B14F-4D97-AF65-F5344CB8AC3E}">
        <p14:creationId xmlns:p14="http://schemas.microsoft.com/office/powerpoint/2010/main" val="82679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73968EF5-AE32-EA45-B2F9-E00377E7A7C8}"/>
              </a:ext>
            </a:extLst>
          </p:cNvPr>
          <p:cNvSpPr/>
          <p:nvPr userDrawn="1"/>
        </p:nvSpPr>
        <p:spPr>
          <a:xfrm>
            <a:off x="0" y="6241335"/>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on paikkamerkki 1">
            <a:extLst>
              <a:ext uri="{FF2B5EF4-FFF2-40B4-BE49-F238E27FC236}">
                <a16:creationId xmlns:a16="http://schemas.microsoft.com/office/drawing/2014/main" id="{E9229B3F-BD11-4E40-B6F3-EAA7AA743E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OTS. PERUSTYYL. NAPSAUTT.</a:t>
            </a:r>
            <a:endParaRPr lang="en-US" dirty="0"/>
          </a:p>
        </p:txBody>
      </p:sp>
      <p:sp>
        <p:nvSpPr>
          <p:cNvPr id="3" name="Tekstin paikkamerkki 2">
            <a:extLst>
              <a:ext uri="{FF2B5EF4-FFF2-40B4-BE49-F238E27FC236}">
                <a16:creationId xmlns:a16="http://schemas.microsoft.com/office/drawing/2014/main" id="{A30A8335-66EF-044D-BF87-B6291B9B3550}"/>
              </a:ext>
            </a:extLst>
          </p:cNvPr>
          <p:cNvSpPr>
            <a:spLocks noGrp="1"/>
          </p:cNvSpPr>
          <p:nvPr>
            <p:ph type="body" idx="1"/>
          </p:nvPr>
        </p:nvSpPr>
        <p:spPr>
          <a:xfrm>
            <a:off x="838200" y="1825625"/>
            <a:ext cx="10515600" cy="4351338"/>
          </a:xfrm>
          <a:prstGeom prst="rect">
            <a:avLst/>
          </a:prstGeom>
        </p:spPr>
        <p:txBody>
          <a:bodyPr vert="horz" wrap="square" lIns="108000" tIns="45720" rIns="108000" bIns="45720" spcCol="10800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Päivämäärän paikkamerkki 3">
            <a:extLst>
              <a:ext uri="{FF2B5EF4-FFF2-40B4-BE49-F238E27FC236}">
                <a16:creationId xmlns:a16="http://schemas.microsoft.com/office/drawing/2014/main" id="{A08BCE85-7FEE-DA4F-9976-5D189B4EA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75FDDC82-50B3-6748-8EF0-737D7D7C291F}" type="datetime1">
              <a:rPr lang="fi-FI" smtClean="0"/>
              <a:t>4.9.2022</a:t>
            </a:fld>
            <a:endParaRPr lang="en-US" dirty="0"/>
          </a:p>
        </p:txBody>
      </p:sp>
      <p:sp>
        <p:nvSpPr>
          <p:cNvPr id="6" name="Dian numeron paikkamerkki 5">
            <a:extLst>
              <a:ext uri="{FF2B5EF4-FFF2-40B4-BE49-F238E27FC236}">
                <a16:creationId xmlns:a16="http://schemas.microsoft.com/office/drawing/2014/main" id="{851EDB67-5CDD-EC41-A504-94C500C359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8FF2AD6-337E-444F-AB4E-9160C1150E78}" type="slidenum">
              <a:rPr lang="en-US" smtClean="0"/>
              <a:pPr/>
              <a:t>‹#›</a:t>
            </a:fld>
            <a:endParaRPr lang="en-US"/>
          </a:p>
        </p:txBody>
      </p:sp>
      <p:sp>
        <p:nvSpPr>
          <p:cNvPr id="9" name="Alatunnisteen paikkamerkki 8">
            <a:extLst>
              <a:ext uri="{FF2B5EF4-FFF2-40B4-BE49-F238E27FC236}">
                <a16:creationId xmlns:a16="http://schemas.microsoft.com/office/drawing/2014/main" id="{73D3EEDC-9511-E1A0-D89A-A93C28DB2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Toiminimi Anu Ojaranta </a:t>
            </a:r>
            <a:endParaRPr lang="en-US" dirty="0"/>
          </a:p>
        </p:txBody>
      </p:sp>
    </p:spTree>
    <p:extLst>
      <p:ext uri="{BB962C8B-B14F-4D97-AF65-F5344CB8AC3E}">
        <p14:creationId xmlns:p14="http://schemas.microsoft.com/office/powerpoint/2010/main" val="370958279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61" r:id="rId10"/>
    <p:sldLayoutId id="2147483662" r:id="rId11"/>
  </p:sldLayoutIdLst>
  <p:hf sldNum="0" hdr="0"/>
  <p:txStyles>
    <p:titleStyle>
      <a:lvl1pPr algn="l" defTabSz="914400" rtl="0" eaLnBrk="1" latinLnBrk="0" hangingPunct="1">
        <a:lnSpc>
          <a:spcPct val="90000"/>
        </a:lnSpc>
        <a:spcBef>
          <a:spcPct val="0"/>
        </a:spcBef>
        <a:buNone/>
        <a:defRPr sz="4400" b="1" kern="1200">
          <a:solidFill>
            <a:srgbClr val="2A9AB9"/>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A9AB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A9A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A9A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A9A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A9A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customXml" Target="../ink/ink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s://www.jsn.fi/journalistin_ohjeet/"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skepsis.fi/jutut/virhelista.html" TargetMode="External"/><Relationship Id="rId2" Type="http://schemas.openxmlformats.org/officeDocument/2006/relationships/hyperlink" Target="https://yle.fi/aihe/artikkeli/2017/02/28/vesitatko-keskustelun-surkeilla-vaitteilla-nain-tunnistat-laiskan"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eratauko.fi/tyokalu/rakentavan-keskustelun-pelisaannot/"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oamk.fi/amok/oppimat/LO/Opetusmenetelmat/index.html" TargetMode="External"/><Relationship Id="rId2" Type="http://schemas.openxmlformats.org/officeDocument/2006/relationships/hyperlink" Target="https://www.elakeliitto.fi/sites/default/files/2021-10/Menetelm&#228;pakki_Fasilitointi_El&#228;keliitto_11082016%20&#8211;%20kopio.pdf"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jamboard.google.com/d/1AI5OEQIfb8_6wZk9BAlOgj6fFMy7oH7UATPP4xWsmIw/edit?usp=sharing"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www.mediataitokoulu.fi/mediataitokoulu-tarjoaa-tukea-ajankohtaiseen-mediakasvatukseen/" TargetMode="External"/><Relationship Id="rId3" Type="http://schemas.openxmlformats.org/officeDocument/2006/relationships/hyperlink" Target="https://euvsdisinfo.eu/" TargetMode="External"/><Relationship Id="rId7" Type="http://schemas.openxmlformats.org/officeDocument/2006/relationships/hyperlink" Target="https://mediakasvatus.fi/materiaali/disinformaatio-ja-valeuutiset-mediassa/" TargetMode="External"/><Relationship Id="rId2" Type="http://schemas.openxmlformats.org/officeDocument/2006/relationships/hyperlink" Target="https://juhaniknuuti.wordpress.com/" TargetMode="External"/><Relationship Id="rId1" Type="http://schemas.openxmlformats.org/officeDocument/2006/relationships/slideLayout" Target="../slideLayouts/slideLayout3.xml"/><Relationship Id="rId6" Type="http://schemas.openxmlformats.org/officeDocument/2006/relationships/hyperlink" Target="https://www.koulukino.fi/ckfinder/userfiles/files/Disinformaatio_ja%20_valemedia_26_4.pdf" TargetMode="External"/><Relationship Id="rId5" Type="http://schemas.openxmlformats.org/officeDocument/2006/relationships/hyperlink" Target="https://faktabaari.fi/" TargetMode="External"/><Relationship Id="rId10" Type="http://schemas.openxmlformats.org/officeDocument/2006/relationships/hyperlink" Target="https://yle.fi/aihe/oppiminen/valheenpaljastaja" TargetMode="External"/><Relationship Id="rId4" Type="http://schemas.openxmlformats.org/officeDocument/2006/relationships/hyperlink" Target="https://evaitaopiskeluun.fi/tiedonlahteet/mis-ja-disinformaatio/" TargetMode="External"/><Relationship Id="rId9" Type="http://schemas.openxmlformats.org/officeDocument/2006/relationships/hyperlink" Target="http://www.tervettaskeptisyytta.net/"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julkaisut.valtioneuvosto.fi/handle/10024/161512"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3068B9F-B92A-4FAA-EC6A-BC3668074DBB}"/>
              </a:ext>
            </a:extLst>
          </p:cNvPr>
          <p:cNvSpPr>
            <a:spLocks noGrp="1"/>
          </p:cNvSpPr>
          <p:nvPr>
            <p:ph type="title"/>
          </p:nvPr>
        </p:nvSpPr>
        <p:spPr/>
        <p:txBody>
          <a:bodyPr>
            <a:normAutofit fontScale="90000"/>
          </a:bodyPr>
          <a:lstStyle/>
          <a:p>
            <a:r>
              <a:rPr lang="fi-FI" dirty="0"/>
              <a:t>Mediataitotyöpaja: Näin vedät faktantarkistustyöpajan / 5.9.2022</a:t>
            </a:r>
          </a:p>
        </p:txBody>
      </p:sp>
      <p:sp>
        <p:nvSpPr>
          <p:cNvPr id="5" name="Päivämäärän paikkamerkki 4">
            <a:extLst>
              <a:ext uri="{FF2B5EF4-FFF2-40B4-BE49-F238E27FC236}">
                <a16:creationId xmlns:a16="http://schemas.microsoft.com/office/drawing/2014/main" id="{8F96F61D-4B83-61A1-66A6-A45A04344C33}"/>
              </a:ext>
            </a:extLst>
          </p:cNvPr>
          <p:cNvSpPr>
            <a:spLocks noGrp="1"/>
          </p:cNvSpPr>
          <p:nvPr>
            <p:ph type="dt" sz="half" idx="10"/>
          </p:nvPr>
        </p:nvSpPr>
        <p:spPr/>
        <p:txBody>
          <a:bodyPr/>
          <a:lstStyle/>
          <a:p>
            <a:fld id="{033E0662-69AB-FA4B-AF1D-41746C27ADC6}" type="datetime1">
              <a:rPr lang="fi-FI" smtClean="0"/>
              <a:t>4.9.2022</a:t>
            </a:fld>
            <a:endParaRPr lang="en-US"/>
          </a:p>
        </p:txBody>
      </p:sp>
      <p:sp>
        <p:nvSpPr>
          <p:cNvPr id="6" name="Alatunnisteen paikkamerkki 5">
            <a:extLst>
              <a:ext uri="{FF2B5EF4-FFF2-40B4-BE49-F238E27FC236}">
                <a16:creationId xmlns:a16="http://schemas.microsoft.com/office/drawing/2014/main" id="{64AEE2C7-2158-882A-7CA7-1E0D2402D367}"/>
              </a:ext>
            </a:extLst>
          </p:cNvPr>
          <p:cNvSpPr>
            <a:spLocks noGrp="1"/>
          </p:cNvSpPr>
          <p:nvPr>
            <p:ph type="ftr" sz="quarter" idx="11"/>
          </p:nvPr>
        </p:nvSpPr>
        <p:spPr/>
        <p:txBody>
          <a:bodyPr/>
          <a:lstStyle/>
          <a:p>
            <a:r>
              <a:rPr lang="en-US"/>
              <a:t>Copyright: Toiminimi Anu Ojaranta </a:t>
            </a:r>
          </a:p>
        </p:txBody>
      </p:sp>
    </p:spTree>
    <p:extLst>
      <p:ext uri="{BB962C8B-B14F-4D97-AF65-F5344CB8AC3E}">
        <p14:creationId xmlns:p14="http://schemas.microsoft.com/office/powerpoint/2010/main" val="404388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65940B53-DB86-69A2-CEE3-44654F28B2B5}"/>
              </a:ext>
            </a:extLst>
          </p:cNvPr>
          <p:cNvSpPr>
            <a:spLocks noGrp="1"/>
          </p:cNvSpPr>
          <p:nvPr>
            <p:ph type="body" sz="quarter" idx="13"/>
          </p:nvPr>
        </p:nvSpPr>
        <p:spPr/>
        <p:txBody>
          <a:bodyPr/>
          <a:lstStyle/>
          <a:p>
            <a:r>
              <a:rPr lang="en-US" sz="5400" dirty="0"/>
              <a:t>KÄSITELTÄVIÄ AIHEPIIREJÄ</a:t>
            </a:r>
          </a:p>
        </p:txBody>
      </p:sp>
      <p:sp>
        <p:nvSpPr>
          <p:cNvPr id="2" name="Päivämäärän paikkamerkki 1">
            <a:extLst>
              <a:ext uri="{FF2B5EF4-FFF2-40B4-BE49-F238E27FC236}">
                <a16:creationId xmlns:a16="http://schemas.microsoft.com/office/drawing/2014/main" id="{0B80E98C-2B02-F940-B1A4-9ECE74B9AF82}"/>
              </a:ext>
            </a:extLst>
          </p:cNvPr>
          <p:cNvSpPr>
            <a:spLocks noGrp="1"/>
          </p:cNvSpPr>
          <p:nvPr>
            <p:ph type="dt" sz="half" idx="10"/>
          </p:nvPr>
        </p:nvSpPr>
        <p:spPr/>
        <p:txBody>
          <a:bodyPr/>
          <a:lstStyle/>
          <a:p>
            <a:fld id="{F3F2BEC2-2D4E-7842-A723-CEEDAB91BDD1}" type="datetime1">
              <a:rPr lang="fi-FI" smtClean="0"/>
              <a:t>4.9.2022</a:t>
            </a:fld>
            <a:endParaRPr lang="en-US"/>
          </a:p>
        </p:txBody>
      </p:sp>
      <p:sp>
        <p:nvSpPr>
          <p:cNvPr id="4" name="Alatunnisteen paikkamerkki 3">
            <a:extLst>
              <a:ext uri="{FF2B5EF4-FFF2-40B4-BE49-F238E27FC236}">
                <a16:creationId xmlns:a16="http://schemas.microsoft.com/office/drawing/2014/main" id="{2E6BDBD8-B253-1448-ABCB-EBB877DAED3A}"/>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75533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6F215D-F942-BA42-BD21-54CE36B7BB51}"/>
              </a:ext>
            </a:extLst>
          </p:cNvPr>
          <p:cNvSpPr>
            <a:spLocks noGrp="1"/>
          </p:cNvSpPr>
          <p:nvPr>
            <p:ph type="title"/>
          </p:nvPr>
        </p:nvSpPr>
        <p:spPr>
          <a:xfrm>
            <a:off x="838200" y="365126"/>
            <a:ext cx="10515600" cy="689952"/>
          </a:xfrm>
        </p:spPr>
        <p:txBody>
          <a:bodyPr>
            <a:normAutofit fontScale="90000"/>
          </a:bodyPr>
          <a:lstStyle/>
          <a:p>
            <a:r>
              <a:rPr lang="en-US" dirty="0"/>
              <a:t>LÄHDEKRITIIKKI JA FAKTANTARKASTUS</a:t>
            </a:r>
            <a:endParaRPr lang="fi-FI" dirty="0"/>
          </a:p>
        </p:txBody>
      </p:sp>
      <p:sp>
        <p:nvSpPr>
          <p:cNvPr id="3" name="Sisällön paikkamerkki 2">
            <a:extLst>
              <a:ext uri="{FF2B5EF4-FFF2-40B4-BE49-F238E27FC236}">
                <a16:creationId xmlns:a16="http://schemas.microsoft.com/office/drawing/2014/main" id="{047B95B0-2EB6-C049-B85F-E61CAE9A72A9}"/>
              </a:ext>
            </a:extLst>
          </p:cNvPr>
          <p:cNvSpPr>
            <a:spLocks noGrp="1"/>
          </p:cNvSpPr>
          <p:nvPr>
            <p:ph idx="1"/>
          </p:nvPr>
        </p:nvSpPr>
        <p:spPr>
          <a:xfrm>
            <a:off x="838200" y="1219200"/>
            <a:ext cx="10515600" cy="4957763"/>
          </a:xfrm>
        </p:spPr>
        <p:txBody>
          <a:bodyPr/>
          <a:lstStyle/>
          <a:p>
            <a:pPr marL="0" indent="0">
              <a:buNone/>
            </a:pPr>
            <a:r>
              <a:rPr lang="fi-FI" sz="2400" dirty="0"/>
              <a:t>Mitä on lähdekritiikki? </a:t>
            </a:r>
          </a:p>
          <a:p>
            <a:pPr marL="0" indent="0">
              <a:buNone/>
            </a:pPr>
            <a:r>
              <a:rPr lang="fi-FI" sz="2400" dirty="0"/>
              <a:t>Mitä se ei ole? Se ei ole perusteetonta kritiikkiä kohtaamaasi informaatio kohtaan.</a:t>
            </a:r>
          </a:p>
          <a:p>
            <a:pPr marL="0" indent="0">
              <a:buNone/>
            </a:pPr>
            <a:r>
              <a:rPr lang="fi-FI" sz="2400" b="1" dirty="0" err="1"/>
              <a:t>Faktantarpastuksen</a:t>
            </a:r>
            <a:r>
              <a:rPr lang="fi-FI" sz="2400" b="1" dirty="0"/>
              <a:t> perusteet</a:t>
            </a:r>
          </a:p>
          <a:p>
            <a:r>
              <a:rPr lang="fi-FI" sz="2400" dirty="0" err="1"/>
              <a:t>Paikkaansapitävyys</a:t>
            </a:r>
            <a:r>
              <a:rPr lang="fi-FI" sz="2400" dirty="0"/>
              <a:t>, ajantasaisuus, puolueettomuus!</a:t>
            </a:r>
            <a:endParaRPr lang="fi-FI" sz="2400" dirty="0">
              <a:solidFill>
                <a:srgbClr val="2D281E"/>
              </a:solidFill>
              <a:latin typeface="Calibri" panose="020F0502020204030204" pitchFamily="34" charset="0"/>
            </a:endParaRPr>
          </a:p>
          <a:p>
            <a:r>
              <a:rPr lang="fi-FI" sz="2400" dirty="0">
                <a:solidFill>
                  <a:srgbClr val="2D281E"/>
                </a:solidFill>
                <a:latin typeface="Calibri" panose="020F0502020204030204" pitchFamily="34" charset="0"/>
              </a:rPr>
              <a:t>Kuka jutun kirjoitti ja kuka oli asiantuntijana, minkä alan asiantuntija? </a:t>
            </a:r>
            <a:endParaRPr lang="fi-FI" sz="2400" dirty="0"/>
          </a:p>
          <a:p>
            <a:r>
              <a:rPr lang="fi-FI" sz="2400" dirty="0">
                <a:solidFill>
                  <a:srgbClr val="2D281E"/>
                </a:solidFill>
                <a:latin typeface="Calibri" panose="020F0502020204030204" pitchFamily="34" charset="0"/>
              </a:rPr>
              <a:t>Kenelle viesti tai teksti on suunnattu? </a:t>
            </a:r>
            <a:r>
              <a:rPr lang="fi-FI" sz="2400" dirty="0" err="1">
                <a:solidFill>
                  <a:srgbClr val="2D281E"/>
                </a:solidFill>
                <a:latin typeface="Calibri" panose="020F0502020204030204" pitchFamily="34" charset="0"/>
              </a:rPr>
              <a:t>Mita</a:t>
            </a:r>
            <a:r>
              <a:rPr lang="fi-FI" sz="2400" dirty="0">
                <a:solidFill>
                  <a:srgbClr val="2D281E"/>
                </a:solidFill>
                <a:latin typeface="Calibri" panose="020F0502020204030204" pitchFamily="34" charset="0"/>
              </a:rPr>
              <a:t>̈ tekstillä/viestillä halutaan saavuttaa? </a:t>
            </a:r>
            <a:endParaRPr lang="fi-FI" sz="2400" dirty="0"/>
          </a:p>
          <a:p>
            <a:r>
              <a:rPr lang="fi-FI" sz="2400" dirty="0">
                <a:solidFill>
                  <a:srgbClr val="2D281E"/>
                </a:solidFill>
                <a:latin typeface="Calibri" panose="020F0502020204030204" pitchFamily="34" charset="0"/>
              </a:rPr>
              <a:t>Millaisessa julkaisussa juttu on kirjoitettu tai koska se on julkaistu? </a:t>
            </a:r>
            <a:endParaRPr lang="fi-FI" sz="2400" dirty="0"/>
          </a:p>
          <a:p>
            <a:r>
              <a:rPr lang="fi-FI" sz="2400" dirty="0">
                <a:solidFill>
                  <a:srgbClr val="2D281E"/>
                </a:solidFill>
                <a:latin typeface="Calibri" panose="020F0502020204030204" pitchFamily="34" charset="0"/>
              </a:rPr>
              <a:t>Tarkista tuntemattoman verkkosivun taustat, henkilöiden taustaorganisaatio ja muut sidonnaisuudet! </a:t>
            </a:r>
            <a:endParaRPr lang="fi-FI" sz="2400" dirty="0"/>
          </a:p>
          <a:p>
            <a:r>
              <a:rPr lang="fi-FI" sz="2400" dirty="0" err="1">
                <a:solidFill>
                  <a:srgbClr val="2D281E"/>
                </a:solidFill>
                <a:latin typeface="Calibri" panose="020F0502020204030204" pitchFamily="34" charset="0"/>
              </a:rPr>
              <a:t>Mita</a:t>
            </a:r>
            <a:r>
              <a:rPr lang="fi-FI" sz="2400" dirty="0">
                <a:solidFill>
                  <a:srgbClr val="2D281E"/>
                </a:solidFill>
                <a:latin typeface="Calibri" panose="020F0502020204030204" pitchFamily="34" charset="0"/>
              </a:rPr>
              <a:t>̈ jutussa on väitetty? Onko siitä muissakin medioissa? Tee tiedonhakuja muista tiedonlähteistä!</a:t>
            </a:r>
            <a:endParaRPr lang="fi-FI" sz="2400" dirty="0"/>
          </a:p>
          <a:p>
            <a:pPr marL="0" indent="0">
              <a:buNone/>
            </a:pPr>
            <a:endParaRPr lang="fi-FI" dirty="0"/>
          </a:p>
        </p:txBody>
      </p:sp>
      <p:sp>
        <p:nvSpPr>
          <p:cNvPr id="4" name="Päivämäärän paikkamerkki 3">
            <a:extLst>
              <a:ext uri="{FF2B5EF4-FFF2-40B4-BE49-F238E27FC236}">
                <a16:creationId xmlns:a16="http://schemas.microsoft.com/office/drawing/2014/main" id="{A3BA993F-459A-5A4F-A2FD-D7C598D0A353}"/>
              </a:ext>
            </a:extLst>
          </p:cNvPr>
          <p:cNvSpPr>
            <a:spLocks noGrp="1"/>
          </p:cNvSpPr>
          <p:nvPr>
            <p:ph type="dt" sz="half" idx="10"/>
          </p:nvPr>
        </p:nvSpPr>
        <p:spPr/>
        <p:txBody>
          <a:bodyPr/>
          <a:lstStyle/>
          <a:p>
            <a:fld id="{9A45CA88-77CE-B045-A270-D6E2B47AB10E}" type="datetime1">
              <a:rPr lang="fi-FI" smtClean="0"/>
              <a:t>4.9.2022</a:t>
            </a:fld>
            <a:endParaRPr lang="en-US"/>
          </a:p>
        </p:txBody>
      </p:sp>
      <p:sp>
        <p:nvSpPr>
          <p:cNvPr id="5" name="Alatunnisteen paikkamerkki 4">
            <a:extLst>
              <a:ext uri="{FF2B5EF4-FFF2-40B4-BE49-F238E27FC236}">
                <a16:creationId xmlns:a16="http://schemas.microsoft.com/office/drawing/2014/main" id="{FA798699-B4F2-1A48-B48F-FE29919CC41B}"/>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44088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MIS- JA DISINFORMAATIO</a:t>
            </a:r>
          </a:p>
        </p:txBody>
      </p:sp>
      <p:sp>
        <p:nvSpPr>
          <p:cNvPr id="3" name="Sisällön paikkamerkki 2"/>
          <p:cNvSpPr>
            <a:spLocks noGrp="1"/>
          </p:cNvSpPr>
          <p:nvPr>
            <p:ph sz="half" idx="1"/>
          </p:nvPr>
        </p:nvSpPr>
        <p:spPr>
          <a:xfrm>
            <a:off x="1024127" y="1805354"/>
            <a:ext cx="5348097" cy="4225143"/>
          </a:xfrm>
        </p:spPr>
        <p:txBody>
          <a:bodyPr>
            <a:normAutofit lnSpcReduction="10000"/>
          </a:bodyPr>
          <a:lstStyle/>
          <a:p>
            <a:pPr marL="285750" indent="-285750">
              <a:buFont typeface="Wingdings" charset="2"/>
              <a:buChar char="§"/>
            </a:pPr>
            <a:r>
              <a:rPr lang="fi-FI" sz="2400" dirty="0">
                <a:solidFill>
                  <a:srgbClr val="000000"/>
                </a:solidFill>
              </a:rPr>
              <a:t>Disinformaatio = tietoisesti harhaanjohtavaa informaatiota</a:t>
            </a:r>
          </a:p>
          <a:p>
            <a:pPr marL="285750" indent="-285750">
              <a:buFont typeface="Wingdings" charset="2"/>
              <a:buChar char="§"/>
            </a:pPr>
            <a:r>
              <a:rPr lang="fi-FI" sz="2400" dirty="0">
                <a:solidFill>
                  <a:srgbClr val="000000"/>
                </a:solidFill>
              </a:rPr>
              <a:t>Misinformaatio = puutteellista tai väärää informaatiota, jota annetaan epähuomiossa, mutta EI tietoisesti toista harhaanjohtaen</a:t>
            </a:r>
          </a:p>
          <a:p>
            <a:pPr marL="285750" indent="-285750">
              <a:buFont typeface="Wingdings" charset="2"/>
              <a:buChar char="§"/>
            </a:pPr>
            <a:r>
              <a:rPr lang="fi-FI" sz="2400" dirty="0">
                <a:solidFill>
                  <a:srgbClr val="000000"/>
                </a:solidFill>
              </a:rPr>
              <a:t>Informaatiovaikuttaminen = </a:t>
            </a:r>
            <a:r>
              <a:rPr lang="fi-FI" sz="2400" dirty="0"/>
              <a:t>toimintaa, jolla </a:t>
            </a:r>
            <a:r>
              <a:rPr lang="fi-FI" sz="2400" dirty="0" err="1"/>
              <a:t>pyritään</a:t>
            </a:r>
            <a:r>
              <a:rPr lang="fi-FI" sz="2400" dirty="0"/>
              <a:t> </a:t>
            </a:r>
            <a:r>
              <a:rPr lang="fi-FI" sz="2400" dirty="0" err="1"/>
              <a:t>järjestelmällisesti</a:t>
            </a:r>
            <a:r>
              <a:rPr lang="fi-FI" sz="2400" dirty="0"/>
              <a:t> vaikuttamaan yleiseen mielipiteeseen, ihmisten käyttäytymiseen ja </a:t>
            </a:r>
            <a:r>
              <a:rPr lang="fi-FI" sz="2400" dirty="0" err="1"/>
              <a:t>päätöksentekijöihin</a:t>
            </a:r>
            <a:r>
              <a:rPr lang="fi-FI" sz="2400" dirty="0"/>
              <a:t> </a:t>
            </a:r>
            <a:r>
              <a:rPr lang="fi-FI" sz="2400" dirty="0" err="1"/>
              <a:t>seka</a:t>
            </a:r>
            <a:r>
              <a:rPr lang="fi-FI" sz="2400" dirty="0"/>
              <a:t>̈ </a:t>
            </a:r>
            <a:r>
              <a:rPr lang="fi-FI" sz="2400" dirty="0" err="1"/>
              <a:t>sita</a:t>
            </a:r>
            <a:r>
              <a:rPr lang="fi-FI" sz="2400" dirty="0"/>
              <a:t>̈ kautta yhteiskunnan toimintakykyyn. (VNK, 2019)</a:t>
            </a:r>
            <a:endParaRPr lang="fi-FI" sz="2400" dirty="0">
              <a:solidFill>
                <a:srgbClr val="000000"/>
              </a:solidFill>
            </a:endParaRPr>
          </a:p>
        </p:txBody>
      </p:sp>
      <p:sp>
        <p:nvSpPr>
          <p:cNvPr id="4" name="Päivämäärän paikkamerkki 3"/>
          <p:cNvSpPr>
            <a:spLocks noGrp="1"/>
          </p:cNvSpPr>
          <p:nvPr>
            <p:ph type="dt" sz="half" idx="10"/>
          </p:nvPr>
        </p:nvSpPr>
        <p:spPr/>
        <p:txBody>
          <a:bodyPr/>
          <a:lstStyle/>
          <a:p>
            <a:fld id="{5EF1F90E-AC04-424D-A97F-7ADD23003B5C}" type="datetime1">
              <a:rPr lang="fi-FI" smtClean="0"/>
              <a:t>4.9.2022</a:t>
            </a:fld>
            <a:endParaRPr lang="en-US" dirty="0"/>
          </a:p>
        </p:txBody>
      </p:sp>
      <p:pic>
        <p:nvPicPr>
          <p:cNvPr id="10" name="Kuvan paikkamerkki 9">
            <a:extLst>
              <a:ext uri="{FF2B5EF4-FFF2-40B4-BE49-F238E27FC236}">
                <a16:creationId xmlns:a16="http://schemas.microsoft.com/office/drawing/2014/main" id="{82448249-196C-C343-9191-3F18433D9960}"/>
              </a:ext>
            </a:extLst>
          </p:cNvPr>
          <p:cNvPicPr>
            <a:picLocks noGrp="1" noChangeAspect="1"/>
          </p:cNvPicPr>
          <p:nvPr>
            <p:ph type="pic" sz="quarter" idx="13"/>
          </p:nvPr>
        </p:nvPicPr>
        <p:blipFill>
          <a:blip r:embed="rId2"/>
          <a:srcRect t="14436" b="14436"/>
          <a:stretch>
            <a:fillRect/>
          </a:stretch>
        </p:blipFill>
        <p:spPr>
          <a:xfrm>
            <a:off x="7067670" y="1362219"/>
            <a:ext cx="4752975" cy="4668278"/>
          </a:xfrm>
        </p:spPr>
      </p:pic>
      <p:sp>
        <p:nvSpPr>
          <p:cNvPr id="6" name="Alatunnisteen paikkamerkki 5">
            <a:extLst>
              <a:ext uri="{FF2B5EF4-FFF2-40B4-BE49-F238E27FC236}">
                <a16:creationId xmlns:a16="http://schemas.microsoft.com/office/drawing/2014/main" id="{7287DBA6-218E-8F45-A5A7-9A18C5E67034}"/>
              </a:ext>
            </a:extLst>
          </p:cNvPr>
          <p:cNvSpPr>
            <a:spLocks noGrp="1"/>
          </p:cNvSpPr>
          <p:nvPr>
            <p:ph type="ftr" sz="quarter" idx="11"/>
          </p:nvPr>
        </p:nvSpPr>
        <p:spPr>
          <a:xfrm>
            <a:off x="3834828" y="6470704"/>
            <a:ext cx="5074791" cy="274320"/>
          </a:xfrm>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4066836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FE88BB-3156-7747-8DFD-5977971B0410}"/>
              </a:ext>
            </a:extLst>
          </p:cNvPr>
          <p:cNvSpPr>
            <a:spLocks noGrp="1"/>
          </p:cNvSpPr>
          <p:nvPr>
            <p:ph type="title"/>
          </p:nvPr>
        </p:nvSpPr>
        <p:spPr>
          <a:xfrm>
            <a:off x="838200" y="365125"/>
            <a:ext cx="10515600" cy="1085303"/>
          </a:xfrm>
        </p:spPr>
        <p:txBody>
          <a:bodyPr/>
          <a:lstStyle/>
          <a:p>
            <a:r>
              <a:rPr lang="fi-FI" dirty="0"/>
              <a:t>INFORMAATIOVAIKUTTAMINEN</a:t>
            </a:r>
          </a:p>
        </p:txBody>
      </p:sp>
      <p:sp>
        <p:nvSpPr>
          <p:cNvPr id="3" name="Sisällön paikkamerkki 2">
            <a:extLst>
              <a:ext uri="{FF2B5EF4-FFF2-40B4-BE49-F238E27FC236}">
                <a16:creationId xmlns:a16="http://schemas.microsoft.com/office/drawing/2014/main" id="{3006A40A-E1F5-EE4F-847A-DB28636E54F8}"/>
              </a:ext>
            </a:extLst>
          </p:cNvPr>
          <p:cNvSpPr>
            <a:spLocks noGrp="1"/>
          </p:cNvSpPr>
          <p:nvPr>
            <p:ph idx="1"/>
          </p:nvPr>
        </p:nvSpPr>
        <p:spPr>
          <a:xfrm>
            <a:off x="838200" y="1660634"/>
            <a:ext cx="10515600" cy="4516329"/>
          </a:xfrm>
        </p:spPr>
        <p:txBody>
          <a:bodyPr/>
          <a:lstStyle/>
          <a:p>
            <a:r>
              <a:rPr lang="fi-FI" sz="2400" dirty="0"/>
              <a:t>Keskustelussa informaatiovaikuttaminen toimii parhaiten, kun alkaa väittely yksityiskohdista ja faktoista sekä kiistely siitä, kuka on oikeassa. </a:t>
            </a:r>
          </a:p>
          <a:p>
            <a:r>
              <a:rPr lang="fi-FI" sz="2400" dirty="0"/>
              <a:t>Tällöin itse asia hämärtyy, tunnereaktio on herätetty ja tavoite saavutettu.</a:t>
            </a:r>
          </a:p>
          <a:p>
            <a:r>
              <a:rPr lang="fi-FI" sz="2400" dirty="0"/>
              <a:t>Tässä onnistuminen vaatii </a:t>
            </a:r>
            <a:r>
              <a:rPr lang="fi-FI" sz="2400" dirty="0" err="1"/>
              <a:t>disinformaatiota</a:t>
            </a:r>
            <a:r>
              <a:rPr lang="fi-FI" sz="2400" dirty="0"/>
              <a:t>, mutta myös sille sopivaksi muokatun  informaatioympäristön. (Jantunen, 2015)</a:t>
            </a:r>
          </a:p>
          <a:p>
            <a:pPr lvl="1">
              <a:buFont typeface="Wingdings" pitchFamily="2" charset="2"/>
              <a:buChar char="§"/>
            </a:pPr>
            <a:r>
              <a:rPr lang="fi-FI" sz="2000" dirty="0"/>
              <a:t> Informaatioympäristön radikaalista muokkaamisesta on nyt esimerkki itänaapurissa, jota on rakennettu jo aina 2000-luvun alkupuolelta asti.</a:t>
            </a:r>
          </a:p>
          <a:p>
            <a:pPr>
              <a:buFont typeface="Wingdings" pitchFamily="2" charset="2"/>
              <a:buChar char="§"/>
            </a:pPr>
            <a:r>
              <a:rPr lang="fi-FI" sz="2400" dirty="0" err="1"/>
              <a:t>Astroturfaus</a:t>
            </a:r>
            <a:r>
              <a:rPr lang="fi-FI" sz="2400" dirty="0"/>
              <a:t> = maksetun mielipiteen esittäminen aitona omana mielipiteenä, Wikipedia antaa seuraavia suomennoksia: valekannatus, mielipidelannoitus, valekomppaus, </a:t>
            </a:r>
            <a:r>
              <a:rPr lang="fi-FI" sz="2400" dirty="0" err="1"/>
              <a:t>palkkatrollaus</a:t>
            </a:r>
            <a:r>
              <a:rPr lang="fi-FI" sz="2400" dirty="0"/>
              <a:t> </a:t>
            </a:r>
          </a:p>
          <a:p>
            <a:pPr lvl="1">
              <a:buFont typeface="Wingdings" pitchFamily="2" charset="2"/>
              <a:buChar char="§"/>
            </a:pPr>
            <a:r>
              <a:rPr lang="fi-FI" sz="2000" dirty="0"/>
              <a:t>Oppikirjaesimerkki löytyy Kiinasta, jossa miljoonille maksetaan siitä, että </a:t>
            </a:r>
            <a:r>
              <a:rPr lang="fi-FI" sz="2000" dirty="0" err="1"/>
              <a:t>somessa</a:t>
            </a:r>
            <a:r>
              <a:rPr lang="fi-FI" sz="2000" dirty="0"/>
              <a:t> puhutaan maasta, puolueesta ja poliittisesta järjestelmästä positiivisesti. </a:t>
            </a:r>
          </a:p>
        </p:txBody>
      </p:sp>
      <p:sp>
        <p:nvSpPr>
          <p:cNvPr id="4" name="Päivämäärän paikkamerkki 3">
            <a:extLst>
              <a:ext uri="{FF2B5EF4-FFF2-40B4-BE49-F238E27FC236}">
                <a16:creationId xmlns:a16="http://schemas.microsoft.com/office/drawing/2014/main" id="{50B48F0D-05B3-2340-B9FD-F09EE5CAFB43}"/>
              </a:ext>
            </a:extLst>
          </p:cNvPr>
          <p:cNvSpPr>
            <a:spLocks noGrp="1"/>
          </p:cNvSpPr>
          <p:nvPr>
            <p:ph type="dt" sz="half" idx="10"/>
          </p:nvPr>
        </p:nvSpPr>
        <p:spPr/>
        <p:txBody>
          <a:bodyPr/>
          <a:lstStyle/>
          <a:p>
            <a:fld id="{9CF12232-7FAF-344E-89F7-A5C2A228F8DE}" type="datetime1">
              <a:rPr lang="fi-FI" smtClean="0"/>
              <a:t>4.9.2022</a:t>
            </a:fld>
            <a:endParaRPr lang="en-US"/>
          </a:p>
        </p:txBody>
      </p:sp>
      <p:sp>
        <p:nvSpPr>
          <p:cNvPr id="5" name="Alatunnisteen paikkamerkki 4">
            <a:extLst>
              <a:ext uri="{FF2B5EF4-FFF2-40B4-BE49-F238E27FC236}">
                <a16:creationId xmlns:a16="http://schemas.microsoft.com/office/drawing/2014/main" id="{FBFE5134-5AED-E048-976C-50EB12D3CD55}"/>
              </a:ext>
            </a:extLst>
          </p:cNvPr>
          <p:cNvSpPr>
            <a:spLocks noGrp="1"/>
          </p:cNvSpPr>
          <p:nvPr>
            <p:ph type="ftr" sz="quarter" idx="11"/>
          </p:nvPr>
        </p:nvSpPr>
        <p:spPr/>
        <p:txBody>
          <a:bodyPr/>
          <a:lstStyle/>
          <a:p>
            <a:r>
              <a:rPr lang="en-US">
                <a:solidFill>
                  <a:schemeClr val="tx1"/>
                </a:solidFill>
              </a:rPr>
              <a:t>Copyright: Toiminimi Anu Ojaranta </a:t>
            </a:r>
            <a:endParaRPr lang="en-US" dirty="0">
              <a:solidFill>
                <a:schemeClr val="tx1"/>
              </a:solidFill>
            </a:endParaRPr>
          </a:p>
        </p:txBody>
      </p:sp>
    </p:spTree>
    <p:extLst>
      <p:ext uri="{BB962C8B-B14F-4D97-AF65-F5344CB8AC3E}">
        <p14:creationId xmlns:p14="http://schemas.microsoft.com/office/powerpoint/2010/main" val="295523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015EF5-AB50-394F-8D8F-0A655BDBD6BD}"/>
              </a:ext>
            </a:extLst>
          </p:cNvPr>
          <p:cNvSpPr>
            <a:spLocks noGrp="1"/>
          </p:cNvSpPr>
          <p:nvPr>
            <p:ph type="title"/>
          </p:nvPr>
        </p:nvSpPr>
        <p:spPr/>
        <p:txBody>
          <a:bodyPr/>
          <a:lstStyle/>
          <a:p>
            <a:r>
              <a:rPr lang="fi-FI" dirty="0"/>
              <a:t>INFORMAATIOSODANKÄYNTI</a:t>
            </a:r>
          </a:p>
        </p:txBody>
      </p:sp>
      <p:sp>
        <p:nvSpPr>
          <p:cNvPr id="3" name="Sisällön paikkamerkki 2">
            <a:extLst>
              <a:ext uri="{FF2B5EF4-FFF2-40B4-BE49-F238E27FC236}">
                <a16:creationId xmlns:a16="http://schemas.microsoft.com/office/drawing/2014/main" id="{DD4528E3-2869-2F47-BE1D-EAB78AEFDEB0}"/>
              </a:ext>
            </a:extLst>
          </p:cNvPr>
          <p:cNvSpPr>
            <a:spLocks noGrp="1"/>
          </p:cNvSpPr>
          <p:nvPr>
            <p:ph idx="1"/>
          </p:nvPr>
        </p:nvSpPr>
        <p:spPr/>
        <p:txBody>
          <a:bodyPr/>
          <a:lstStyle/>
          <a:p>
            <a:r>
              <a:rPr lang="fi-FI" sz="1800" dirty="0" err="1">
                <a:effectLst/>
                <a:latin typeface="Calibri Light" panose="020F0302020204030204" pitchFamily="34" charset="0"/>
                <a:ea typeface="Times New Roman" panose="02020603050405020304" pitchFamily="18" charset="0"/>
                <a:cs typeface="Times New Roman" panose="02020603050405020304" pitchFamily="18" charset="0"/>
              </a:rPr>
              <a:t>Mainilan</a:t>
            </a:r>
            <a:r>
              <a:rPr lang="fi-FI" sz="1800" dirty="0">
                <a:effectLst/>
                <a:latin typeface="Calibri Light" panose="020F0302020204030204" pitchFamily="34" charset="0"/>
                <a:ea typeface="Times New Roman" panose="02020603050405020304" pitchFamily="18" charset="0"/>
                <a:cs typeface="Times New Roman" panose="02020603050405020304" pitchFamily="18" charset="0"/>
              </a:rPr>
              <a:t> laukaukset, Moskovan Tiltu</a:t>
            </a:r>
          </a:p>
          <a:p>
            <a:r>
              <a:rPr lang="fi-FI" sz="1800" dirty="0">
                <a:effectLst/>
                <a:latin typeface="Calibri Light" panose="020F0302020204030204" pitchFamily="34" charset="0"/>
                <a:ea typeface="Times New Roman" panose="02020603050405020304" pitchFamily="18" charset="0"/>
                <a:cs typeface="Times New Roman" panose="02020603050405020304" pitchFamily="18" charset="0"/>
              </a:rPr>
              <a:t>Suuret suomalaiset kirjailijat valjastettiin sodan aikana informaatiovaikuttamiseen</a:t>
            </a:r>
          </a:p>
          <a:p>
            <a:r>
              <a:rPr lang="fi-FI" sz="1800" dirty="0">
                <a:latin typeface="Calibri Light" panose="020F0302020204030204" pitchFamily="34" charset="0"/>
                <a:ea typeface="Times New Roman" panose="02020603050405020304" pitchFamily="18" charset="0"/>
                <a:cs typeface="Times New Roman" panose="02020603050405020304" pitchFamily="18" charset="0"/>
              </a:rPr>
              <a:t>Tämä ei siis ole uutta, mutta internet ja sosiaalinen media on muuttanut kaiken ja antanut aivan uudenlaisen väylän.</a:t>
            </a:r>
            <a:endParaRPr lang="fi-FI"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r>
              <a:rPr lang="fi-FI" sz="1800" dirty="0">
                <a:effectLst/>
                <a:latin typeface="Calibri Light" panose="020F0302020204030204" pitchFamily="34" charset="0"/>
                <a:ea typeface="Times New Roman" panose="02020603050405020304" pitchFamily="18" charset="0"/>
                <a:cs typeface="Times New Roman" panose="02020603050405020304" pitchFamily="18" charset="0"/>
              </a:rPr>
              <a:t>Kun vaikuttamista tehdään esim. hybridisodankäynnin kautta, kansalaiset eivät välty siltä menemällä pommisuojaan, vaan </a:t>
            </a:r>
            <a:r>
              <a:rPr lang="fi-FI" sz="1800" dirty="0">
                <a:latin typeface="Calibri Light" panose="020F0302020204030204" pitchFamily="34" charset="0"/>
                <a:ea typeface="Times New Roman" panose="02020603050405020304" pitchFamily="18" charset="0"/>
                <a:cs typeface="Times New Roman" panose="02020603050405020304" pitchFamily="18" charset="0"/>
              </a:rPr>
              <a:t>eräällä tavalla taistellaan näkymätöntä vihollista vastaan.</a:t>
            </a:r>
          </a:p>
          <a:p>
            <a:r>
              <a:rPr lang="fi-FI" sz="1800" dirty="0">
                <a:latin typeface="Calibri Light" panose="020F0302020204030204" pitchFamily="34" charset="0"/>
                <a:ea typeface="Times New Roman" panose="02020603050405020304" pitchFamily="18" charset="0"/>
                <a:cs typeface="Times New Roman" panose="02020603050405020304" pitchFamily="18" charset="0"/>
              </a:rPr>
              <a:t>I</a:t>
            </a:r>
            <a:r>
              <a:rPr lang="fi-FI" sz="1800" dirty="0">
                <a:effectLst/>
                <a:latin typeface="Calibri Light" panose="020F0302020204030204" pitchFamily="34" charset="0"/>
                <a:ea typeface="Times New Roman" panose="02020603050405020304" pitchFamily="18" charset="0"/>
                <a:cs typeface="Times New Roman" panose="02020603050405020304" pitchFamily="18" charset="0"/>
              </a:rPr>
              <a:t>nformaatioympäristöä manipuloimalla saatetaan saada aikaan sellaisia vaikutuksia, joita ennen on saatu aikaan vain voimakäytöllä. (Jantunen, 2015)</a:t>
            </a:r>
          </a:p>
          <a:p>
            <a:endParaRPr lang="fi-FI" dirty="0"/>
          </a:p>
        </p:txBody>
      </p:sp>
      <p:sp>
        <p:nvSpPr>
          <p:cNvPr id="4" name="Päivämäärän paikkamerkki 3">
            <a:extLst>
              <a:ext uri="{FF2B5EF4-FFF2-40B4-BE49-F238E27FC236}">
                <a16:creationId xmlns:a16="http://schemas.microsoft.com/office/drawing/2014/main" id="{4EA9776C-F9AF-1446-B179-63D1F5751E5D}"/>
              </a:ext>
            </a:extLst>
          </p:cNvPr>
          <p:cNvSpPr>
            <a:spLocks noGrp="1"/>
          </p:cNvSpPr>
          <p:nvPr>
            <p:ph type="dt" sz="half" idx="10"/>
          </p:nvPr>
        </p:nvSpPr>
        <p:spPr/>
        <p:txBody>
          <a:bodyPr/>
          <a:lstStyle/>
          <a:p>
            <a:fld id="{8AD099A9-FB89-304A-93F8-96D1A71D8392}" type="datetime1">
              <a:rPr lang="fi-FI" smtClean="0"/>
              <a:t>4.9.2022</a:t>
            </a:fld>
            <a:endParaRPr lang="en-US"/>
          </a:p>
        </p:txBody>
      </p:sp>
      <p:sp>
        <p:nvSpPr>
          <p:cNvPr id="5" name="Alatunnisteen paikkamerkki 4">
            <a:extLst>
              <a:ext uri="{FF2B5EF4-FFF2-40B4-BE49-F238E27FC236}">
                <a16:creationId xmlns:a16="http://schemas.microsoft.com/office/drawing/2014/main" id="{66AB56A1-829E-244B-9CC3-01E73C035EAF}"/>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157457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5213C2-E90E-8245-94AF-B470F608C929}"/>
              </a:ext>
            </a:extLst>
          </p:cNvPr>
          <p:cNvSpPr>
            <a:spLocks noGrp="1"/>
          </p:cNvSpPr>
          <p:nvPr>
            <p:ph type="title"/>
          </p:nvPr>
        </p:nvSpPr>
        <p:spPr>
          <a:xfrm>
            <a:off x="838200" y="365126"/>
            <a:ext cx="10515600" cy="865798"/>
          </a:xfrm>
        </p:spPr>
        <p:txBody>
          <a:bodyPr/>
          <a:lstStyle/>
          <a:p>
            <a:r>
              <a:rPr lang="fi-FI" dirty="0"/>
              <a:t>INFORMAATIOVAIKUTTAMINEN SODASSA</a:t>
            </a:r>
          </a:p>
        </p:txBody>
      </p:sp>
      <p:sp>
        <p:nvSpPr>
          <p:cNvPr id="3" name="Sisällön paikkamerkki 2">
            <a:extLst>
              <a:ext uri="{FF2B5EF4-FFF2-40B4-BE49-F238E27FC236}">
                <a16:creationId xmlns:a16="http://schemas.microsoft.com/office/drawing/2014/main" id="{202C5FFA-F49B-7847-9434-BD853295E927}"/>
              </a:ext>
            </a:extLst>
          </p:cNvPr>
          <p:cNvSpPr>
            <a:spLocks noGrp="1"/>
          </p:cNvSpPr>
          <p:nvPr>
            <p:ph idx="1"/>
          </p:nvPr>
        </p:nvSpPr>
        <p:spPr>
          <a:xfrm>
            <a:off x="838200" y="1383323"/>
            <a:ext cx="10515600" cy="4793640"/>
          </a:xfrm>
        </p:spPr>
        <p:txBody>
          <a:bodyPr/>
          <a:lstStyle/>
          <a:p>
            <a:r>
              <a:rPr lang="fi-FI" sz="2000" dirty="0"/>
              <a:t>Sotatilanteessa on oleellista ymmärtää, että sotapropagandaa tulee aina sodan kummaltakin osapuolelta</a:t>
            </a:r>
          </a:p>
          <a:p>
            <a:pPr lvl="1"/>
            <a:r>
              <a:rPr lang="fi-FI" sz="2000" dirty="0"/>
              <a:t>Sodan yleiset lainalaisuudet: harhautus, vääristely ja yllättäminen (Jantunen, 2015)</a:t>
            </a:r>
          </a:p>
          <a:p>
            <a:pPr lvl="2"/>
            <a:r>
              <a:rPr lang="fi-FI" dirty="0"/>
              <a:t>jos todellisuus ei miellytä, sen voi kieltää</a:t>
            </a:r>
          </a:p>
          <a:p>
            <a:pPr lvl="2"/>
            <a:r>
              <a:rPr lang="fi-FI" dirty="0"/>
              <a:t>informaatiosodassa voitetaan mielikuvilla, ei faktoilla tai todisteilla</a:t>
            </a:r>
          </a:p>
          <a:p>
            <a:pPr lvl="0"/>
            <a:r>
              <a:rPr lang="fi-FI" sz="2000" dirty="0" err="1"/>
              <a:t>Narratiivillä</a:t>
            </a:r>
            <a:r>
              <a:rPr lang="fi-FI" sz="2000" dirty="0"/>
              <a:t> rakennetaan se viitekehys ja mielipideilmasto, joka mahdollistaa omien etujen edistämien (Jantunen, 2015)</a:t>
            </a:r>
          </a:p>
          <a:p>
            <a:pPr lvl="1"/>
            <a:r>
              <a:rPr lang="fi-FI" sz="2000" dirty="0"/>
              <a:t>Venäjän informaatioympäristön raju muokkaus on tästä jälleen oppikirjaesimerkki - hybriditodellisuus</a:t>
            </a:r>
          </a:p>
          <a:p>
            <a:r>
              <a:rPr lang="fi-FI" sz="2000" dirty="0"/>
              <a:t>Aiheesta löytyy paljon asioita </a:t>
            </a:r>
            <a:r>
              <a:rPr lang="fi-FI" sz="2000" dirty="0" err="1"/>
              <a:t>Limnelliltä</a:t>
            </a:r>
            <a:r>
              <a:rPr lang="fi-FI" sz="2000" dirty="0"/>
              <a:t>, Aaltolalta, </a:t>
            </a:r>
            <a:r>
              <a:rPr lang="fi-FI" sz="2000" dirty="0" err="1"/>
              <a:t>Bellingcatilta</a:t>
            </a:r>
            <a:r>
              <a:rPr lang="fi-FI" sz="2000" dirty="0"/>
              <a:t>. </a:t>
            </a:r>
          </a:p>
          <a:p>
            <a:r>
              <a:rPr lang="fi-FI" sz="2000" u="sng" dirty="0"/>
              <a:t>Jantusen kirjalle vahva lukusuositus!</a:t>
            </a:r>
          </a:p>
        </p:txBody>
      </p:sp>
      <p:sp>
        <p:nvSpPr>
          <p:cNvPr id="4" name="Päivämäärän paikkamerkki 3">
            <a:extLst>
              <a:ext uri="{FF2B5EF4-FFF2-40B4-BE49-F238E27FC236}">
                <a16:creationId xmlns:a16="http://schemas.microsoft.com/office/drawing/2014/main" id="{0F61C59D-2409-2D4B-B94A-3FC437EA4B90}"/>
              </a:ext>
            </a:extLst>
          </p:cNvPr>
          <p:cNvSpPr>
            <a:spLocks noGrp="1"/>
          </p:cNvSpPr>
          <p:nvPr>
            <p:ph type="dt" sz="half" idx="10"/>
          </p:nvPr>
        </p:nvSpPr>
        <p:spPr/>
        <p:txBody>
          <a:bodyPr/>
          <a:lstStyle/>
          <a:p>
            <a:fld id="{46638464-3F6C-C84E-A71A-A8594F939977}" type="datetime1">
              <a:rPr lang="fi-FI" smtClean="0"/>
              <a:t>4.9.2022</a:t>
            </a:fld>
            <a:endParaRPr lang="en-US" dirty="0"/>
          </a:p>
        </p:txBody>
      </p:sp>
      <p:sp>
        <p:nvSpPr>
          <p:cNvPr id="6" name="Alatunnisteen paikkamerkki 5">
            <a:extLst>
              <a:ext uri="{FF2B5EF4-FFF2-40B4-BE49-F238E27FC236}">
                <a16:creationId xmlns:a16="http://schemas.microsoft.com/office/drawing/2014/main" id="{33086ACA-B058-A747-AF0D-F9F23296BFBF}"/>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66491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221FE50-1F5C-3441-8F3D-9C6B47996FA3}"/>
              </a:ext>
            </a:extLst>
          </p:cNvPr>
          <p:cNvSpPr>
            <a:spLocks noGrp="1"/>
          </p:cNvSpPr>
          <p:nvPr>
            <p:ph type="title"/>
          </p:nvPr>
        </p:nvSpPr>
        <p:spPr>
          <a:xfrm>
            <a:off x="1024129" y="585217"/>
            <a:ext cx="8069094" cy="633984"/>
          </a:xfrm>
        </p:spPr>
        <p:txBody>
          <a:bodyPr vert="horz" lIns="91440" tIns="45720" rIns="91440" bIns="45720" rtlCol="0" anchor="ctr">
            <a:normAutofit fontScale="90000"/>
          </a:bodyPr>
          <a:lstStyle/>
          <a:p>
            <a:r>
              <a:rPr lang="en-US" dirty="0">
                <a:solidFill>
                  <a:schemeClr val="accent5"/>
                </a:solidFill>
              </a:rPr>
              <a:t>VAIKUTTAMISEN VÄLINEITÄ JA SYITÄ</a:t>
            </a:r>
          </a:p>
        </p:txBody>
      </p:sp>
      <p:sp>
        <p:nvSpPr>
          <p:cNvPr id="8" name="Sisällön paikkamerkki 7">
            <a:extLst>
              <a:ext uri="{FF2B5EF4-FFF2-40B4-BE49-F238E27FC236}">
                <a16:creationId xmlns:a16="http://schemas.microsoft.com/office/drawing/2014/main" id="{1AAFA6B0-2D11-A34F-BB35-96579DFDA11E}"/>
              </a:ext>
            </a:extLst>
          </p:cNvPr>
          <p:cNvSpPr>
            <a:spLocks noGrp="1"/>
          </p:cNvSpPr>
          <p:nvPr>
            <p:ph sz="half" idx="1"/>
          </p:nvPr>
        </p:nvSpPr>
        <p:spPr>
          <a:xfrm>
            <a:off x="1024129" y="1453663"/>
            <a:ext cx="4882685" cy="4519462"/>
          </a:xfrm>
        </p:spPr>
        <p:txBody>
          <a:bodyPr vert="horz" lIns="45720" tIns="45720" rIns="45720" bIns="45720" rtlCol="0">
            <a:normAutofit lnSpcReduction="10000"/>
          </a:bodyPr>
          <a:lstStyle/>
          <a:p>
            <a:pPr marL="0" indent="0">
              <a:buNone/>
            </a:pPr>
            <a:r>
              <a:rPr lang="en-US" sz="1100" b="1" dirty="0"/>
              <a:t> </a:t>
            </a:r>
            <a:r>
              <a:rPr lang="en-US" sz="2000" b="1" dirty="0" err="1"/>
              <a:t>Välineitä</a:t>
            </a:r>
            <a:r>
              <a:rPr lang="en-US" sz="2000" b="1" dirty="0"/>
              <a:t>: </a:t>
            </a:r>
          </a:p>
          <a:p>
            <a:pPr>
              <a:buFont typeface="Arial" panose="020B0604020202020204" pitchFamily="34" charset="0"/>
              <a:buChar char="•"/>
            </a:pPr>
            <a:r>
              <a:rPr lang="en-US" sz="2000" dirty="0" err="1"/>
              <a:t>lentolehtiset</a:t>
            </a:r>
            <a:r>
              <a:rPr lang="en-US" sz="2000" dirty="0"/>
              <a:t>, </a:t>
            </a:r>
            <a:r>
              <a:rPr lang="en-US" sz="2000" dirty="0" err="1"/>
              <a:t>mielenosoitukset</a:t>
            </a:r>
            <a:r>
              <a:rPr lang="en-US" sz="2000" dirty="0"/>
              <a:t>, </a:t>
            </a:r>
            <a:r>
              <a:rPr lang="en-US" sz="2000" dirty="0" err="1"/>
              <a:t>käynnit</a:t>
            </a:r>
            <a:r>
              <a:rPr lang="en-US" sz="2000" dirty="0"/>
              <a:t> </a:t>
            </a:r>
            <a:r>
              <a:rPr lang="en-US" sz="2000" dirty="0" err="1"/>
              <a:t>koulujen</a:t>
            </a:r>
            <a:r>
              <a:rPr lang="en-US" sz="2000" dirty="0"/>
              <a:t> </a:t>
            </a:r>
            <a:r>
              <a:rPr lang="en-US" sz="2000" dirty="0" err="1"/>
              <a:t>pihoilla</a:t>
            </a:r>
            <a:r>
              <a:rPr lang="en-US" sz="2000" dirty="0"/>
              <a:t> </a:t>
            </a:r>
          </a:p>
          <a:p>
            <a:pPr>
              <a:buFont typeface="Arial" panose="020B0604020202020204" pitchFamily="34" charset="0"/>
              <a:buChar char="•"/>
            </a:pPr>
            <a:r>
              <a:rPr lang="en-US" sz="2000" dirty="0" err="1"/>
              <a:t>tahallisen</a:t>
            </a:r>
            <a:r>
              <a:rPr lang="en-US" sz="2000" dirty="0"/>
              <a:t> </a:t>
            </a:r>
            <a:r>
              <a:rPr lang="en-US" sz="2000" dirty="0" err="1"/>
              <a:t>virheellinen</a:t>
            </a:r>
            <a:r>
              <a:rPr lang="en-US" sz="2000" dirty="0"/>
              <a:t> </a:t>
            </a:r>
            <a:r>
              <a:rPr lang="en-US" sz="2000" dirty="0" err="1"/>
              <a:t>uutisointi</a:t>
            </a:r>
            <a:endParaRPr lang="en-US" sz="2000" dirty="0"/>
          </a:p>
          <a:p>
            <a:pPr>
              <a:buFont typeface="Arial" panose="020B0604020202020204" pitchFamily="34" charset="0"/>
              <a:buChar char="•"/>
            </a:pPr>
            <a:r>
              <a:rPr lang="en-US" sz="2000" dirty="0" err="1"/>
              <a:t>viattomalta</a:t>
            </a:r>
            <a:r>
              <a:rPr lang="en-US" sz="2000" dirty="0"/>
              <a:t> </a:t>
            </a:r>
            <a:r>
              <a:rPr lang="en-US" sz="2000" dirty="0" err="1"/>
              <a:t>vaikuttava</a:t>
            </a:r>
            <a:r>
              <a:rPr lang="en-US" sz="2000" dirty="0"/>
              <a:t> </a:t>
            </a:r>
            <a:r>
              <a:rPr lang="en-US" sz="2000" dirty="0" err="1"/>
              <a:t>meemi</a:t>
            </a:r>
            <a:r>
              <a:rPr lang="en-US" sz="2000" dirty="0"/>
              <a:t> </a:t>
            </a:r>
            <a:r>
              <a:rPr lang="en-US" sz="2000" dirty="0" err="1"/>
              <a:t>luo</a:t>
            </a:r>
            <a:r>
              <a:rPr lang="en-US" sz="2000" dirty="0"/>
              <a:t> </a:t>
            </a:r>
            <a:r>
              <a:rPr lang="en-US" sz="2000" dirty="0" err="1"/>
              <a:t>mielikuvia</a:t>
            </a:r>
            <a:endParaRPr lang="en-US" sz="2000" dirty="0"/>
          </a:p>
          <a:p>
            <a:pPr>
              <a:buFont typeface="Arial" panose="020B0604020202020204" pitchFamily="34" charset="0"/>
              <a:buChar char="•"/>
            </a:pPr>
            <a:r>
              <a:rPr lang="en-US" sz="2000" dirty="0"/>
              <a:t>deep fake </a:t>
            </a:r>
            <a:r>
              <a:rPr lang="en-US" sz="2000" dirty="0" err="1"/>
              <a:t>videot</a:t>
            </a:r>
            <a:r>
              <a:rPr lang="en-US" sz="2000" dirty="0"/>
              <a:t>, </a:t>
            </a:r>
            <a:r>
              <a:rPr lang="en-US" sz="2000" dirty="0" err="1"/>
              <a:t>trollit</a:t>
            </a:r>
            <a:r>
              <a:rPr lang="en-US" sz="2000" dirty="0"/>
              <a:t>, </a:t>
            </a:r>
            <a:r>
              <a:rPr lang="en-US" sz="2000" dirty="0" err="1"/>
              <a:t>botit</a:t>
            </a:r>
            <a:endParaRPr lang="en-US" sz="2000" dirty="0"/>
          </a:p>
          <a:p>
            <a:pPr>
              <a:buFont typeface="Arial" panose="020B0604020202020204" pitchFamily="34" charset="0"/>
              <a:buChar char="•"/>
            </a:pPr>
            <a:r>
              <a:rPr lang="en-US" sz="2000" dirty="0" err="1"/>
              <a:t>järjestetty</a:t>
            </a:r>
            <a:r>
              <a:rPr lang="en-US" sz="2000" dirty="0"/>
              <a:t> ja </a:t>
            </a:r>
            <a:r>
              <a:rPr lang="en-US" sz="2000" dirty="0" err="1"/>
              <a:t>organisoitu</a:t>
            </a:r>
            <a:r>
              <a:rPr lang="en-US" sz="2000" dirty="0"/>
              <a:t> </a:t>
            </a:r>
            <a:r>
              <a:rPr lang="en-US" sz="2000" dirty="0" err="1"/>
              <a:t>vaalivaikuttaminen</a:t>
            </a:r>
            <a:r>
              <a:rPr lang="en-US" sz="2000" dirty="0"/>
              <a:t> </a:t>
            </a:r>
            <a:r>
              <a:rPr lang="en-US" sz="2000" dirty="0" err="1"/>
              <a:t>esim</a:t>
            </a:r>
            <a:r>
              <a:rPr lang="en-US" sz="2000" dirty="0"/>
              <a:t>. </a:t>
            </a:r>
            <a:r>
              <a:rPr lang="en-US" sz="2000" dirty="0" err="1"/>
              <a:t>Yhdysvallat</a:t>
            </a:r>
            <a:r>
              <a:rPr lang="en-US" sz="2000" dirty="0"/>
              <a:t> 2015, </a:t>
            </a:r>
            <a:r>
              <a:rPr lang="en-US" sz="2000" dirty="0" err="1"/>
              <a:t>Saksa</a:t>
            </a:r>
            <a:r>
              <a:rPr lang="en-US" sz="2000" dirty="0"/>
              <a:t> ja </a:t>
            </a:r>
            <a:r>
              <a:rPr lang="en-US" sz="2000" dirty="0" err="1"/>
              <a:t>Ranska</a:t>
            </a:r>
            <a:r>
              <a:rPr lang="en-US" sz="2000" dirty="0"/>
              <a:t> 2016</a:t>
            </a:r>
          </a:p>
          <a:p>
            <a:pPr>
              <a:buFont typeface="Arial" panose="020B0604020202020204" pitchFamily="34" charset="0"/>
              <a:buChar char="•"/>
            </a:pPr>
            <a:r>
              <a:rPr lang="en-US" sz="2000" dirty="0" err="1"/>
              <a:t>valtiollisia</a:t>
            </a:r>
            <a:r>
              <a:rPr lang="en-US" sz="2000" dirty="0"/>
              <a:t> </a:t>
            </a:r>
            <a:r>
              <a:rPr lang="en-US" sz="2000" dirty="0" err="1"/>
              <a:t>massivisia</a:t>
            </a:r>
            <a:r>
              <a:rPr lang="en-US" sz="2000" dirty="0"/>
              <a:t> </a:t>
            </a:r>
            <a:r>
              <a:rPr lang="en-US" sz="2000" dirty="0" err="1"/>
              <a:t>valemediakampanjoita</a:t>
            </a:r>
            <a:r>
              <a:rPr lang="en-US" sz="2000" dirty="0"/>
              <a:t> (mm. </a:t>
            </a:r>
            <a:r>
              <a:rPr lang="en-US" sz="2000" dirty="0" err="1"/>
              <a:t>Ukrainan</a:t>
            </a:r>
            <a:r>
              <a:rPr lang="en-US" sz="2000" dirty="0"/>
              <a:t> </a:t>
            </a:r>
            <a:r>
              <a:rPr lang="en-US" sz="2000" dirty="0" err="1"/>
              <a:t>sota</a:t>
            </a:r>
            <a:r>
              <a:rPr lang="en-US" sz="2000" dirty="0"/>
              <a:t>, </a:t>
            </a:r>
            <a:r>
              <a:rPr lang="en-US" sz="2000" dirty="0" err="1"/>
              <a:t>Myanmarissa</a:t>
            </a:r>
            <a:r>
              <a:rPr lang="en-US" sz="2000" dirty="0"/>
              <a:t> </a:t>
            </a:r>
            <a:r>
              <a:rPr lang="en-US" sz="2000" dirty="0" err="1"/>
              <a:t>rohinga-kansan</a:t>
            </a:r>
            <a:r>
              <a:rPr lang="en-US" sz="2000" dirty="0"/>
              <a:t> </a:t>
            </a:r>
            <a:r>
              <a:rPr lang="en-US" sz="2000" dirty="0" err="1"/>
              <a:t>vainot</a:t>
            </a:r>
            <a:r>
              <a:rPr lang="en-US" sz="2000" dirty="0"/>
              <a:t>)</a:t>
            </a:r>
          </a:p>
          <a:p>
            <a:pPr lvl="1"/>
            <a:r>
              <a:rPr lang="en-US" sz="1600" dirty="0" err="1"/>
              <a:t>Ainakin</a:t>
            </a:r>
            <a:r>
              <a:rPr lang="en-US" sz="1600" dirty="0"/>
              <a:t> 48 </a:t>
            </a:r>
            <a:r>
              <a:rPr lang="en-US" sz="1600" dirty="0" err="1"/>
              <a:t>hallintoa</a:t>
            </a:r>
            <a:r>
              <a:rPr lang="en-US" sz="1600" dirty="0"/>
              <a:t> </a:t>
            </a:r>
            <a:r>
              <a:rPr lang="en-US" sz="1600" dirty="0" err="1"/>
              <a:t>ovat</a:t>
            </a:r>
            <a:r>
              <a:rPr lang="en-US" sz="1600" dirty="0"/>
              <a:t> </a:t>
            </a:r>
            <a:r>
              <a:rPr lang="en-US" sz="1600" dirty="0" err="1"/>
              <a:t>käyttäneet</a:t>
            </a:r>
            <a:r>
              <a:rPr lang="en-US" sz="1600" dirty="0"/>
              <a:t> </a:t>
            </a:r>
            <a:r>
              <a:rPr lang="en-US" sz="1600" dirty="0" err="1"/>
              <a:t>vaaleissa</a:t>
            </a:r>
            <a:r>
              <a:rPr lang="en-US" sz="1600" dirty="0"/>
              <a:t> </a:t>
            </a:r>
            <a:r>
              <a:rPr lang="en-US" sz="1600" dirty="0" err="1"/>
              <a:t>tätä</a:t>
            </a:r>
            <a:r>
              <a:rPr lang="en-US" sz="1600" dirty="0"/>
              <a:t> </a:t>
            </a:r>
            <a:r>
              <a:rPr lang="en-US" sz="1600" dirty="0" err="1"/>
              <a:t>reseptiä</a:t>
            </a:r>
            <a:r>
              <a:rPr lang="en-US" sz="1600" dirty="0"/>
              <a:t>: “steer public opinion, spread misinformation, and undermine critics”</a:t>
            </a:r>
          </a:p>
        </p:txBody>
      </p:sp>
      <p:sp>
        <p:nvSpPr>
          <p:cNvPr id="5" name="Päivämäärän paikkamerkki 4">
            <a:extLst>
              <a:ext uri="{FF2B5EF4-FFF2-40B4-BE49-F238E27FC236}">
                <a16:creationId xmlns:a16="http://schemas.microsoft.com/office/drawing/2014/main" id="{743E7470-7FE8-9042-B7E2-BFBE8E73A4F6}"/>
              </a:ext>
            </a:extLst>
          </p:cNvPr>
          <p:cNvSpPr>
            <a:spLocks noGrp="1"/>
          </p:cNvSpPr>
          <p:nvPr>
            <p:ph type="dt" sz="half" idx="10"/>
          </p:nvPr>
        </p:nvSpPr>
        <p:spPr>
          <a:xfrm>
            <a:off x="9583348" y="6470704"/>
            <a:ext cx="1253985" cy="274320"/>
          </a:xfrm>
        </p:spPr>
        <p:txBody>
          <a:bodyPr vert="horz" lIns="91440" tIns="45720" rIns="91440" bIns="45720" rtlCol="0" anchor="ctr">
            <a:normAutofit/>
          </a:bodyPr>
          <a:lstStyle/>
          <a:p>
            <a:pPr>
              <a:spcAft>
                <a:spcPts val="600"/>
              </a:spcAft>
            </a:pPr>
            <a:fld id="{116105D2-3DCB-5348-8E4F-24890EFA8A4D}" type="datetime1">
              <a:rPr lang="fi-FI" smtClean="0">
                <a:solidFill>
                  <a:schemeClr val="tx1">
                    <a:lumMod val="90000"/>
                    <a:lumOff val="10000"/>
                  </a:schemeClr>
                </a:solidFill>
              </a:rPr>
              <a:t>4.9.2022</a:t>
            </a:fld>
            <a:endParaRPr lang="en-US">
              <a:solidFill>
                <a:schemeClr val="tx1">
                  <a:lumMod val="90000"/>
                  <a:lumOff val="10000"/>
                </a:schemeClr>
              </a:solidFill>
            </a:endParaRPr>
          </a:p>
        </p:txBody>
      </p:sp>
      <p:sp>
        <p:nvSpPr>
          <p:cNvPr id="9" name="Sisällön paikkamerkki 7">
            <a:extLst>
              <a:ext uri="{FF2B5EF4-FFF2-40B4-BE49-F238E27FC236}">
                <a16:creationId xmlns:a16="http://schemas.microsoft.com/office/drawing/2014/main" id="{85E07C61-94CF-EB44-8C7A-52963634E4FC}"/>
              </a:ext>
            </a:extLst>
          </p:cNvPr>
          <p:cNvSpPr txBox="1">
            <a:spLocks/>
          </p:cNvSpPr>
          <p:nvPr/>
        </p:nvSpPr>
        <p:spPr>
          <a:xfrm>
            <a:off x="6450928" y="2201593"/>
            <a:ext cx="4030716" cy="377153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en-US" sz="2000" b="1" dirty="0" err="1"/>
              <a:t>Syitä</a:t>
            </a:r>
            <a:r>
              <a:rPr lang="en-US" sz="2000" b="1" dirty="0"/>
              <a:t>: </a:t>
            </a:r>
          </a:p>
          <a:p>
            <a:pPr>
              <a:buClr>
                <a:schemeClr val="accent5"/>
              </a:buClr>
              <a:buFont typeface="Arial" panose="020B0604020202020204" pitchFamily="34" charset="0"/>
              <a:buChar char="•"/>
            </a:pPr>
            <a:r>
              <a:rPr lang="en-US" sz="2000" dirty="0"/>
              <a:t> </a:t>
            </a:r>
            <a:r>
              <a:rPr lang="en-US" sz="2000" dirty="0" err="1"/>
              <a:t>hupi</a:t>
            </a:r>
            <a:r>
              <a:rPr lang="en-US" sz="2000" dirty="0"/>
              <a:t> ja </a:t>
            </a:r>
            <a:r>
              <a:rPr lang="en-US" sz="2000" dirty="0" err="1"/>
              <a:t>huumori</a:t>
            </a:r>
            <a:endParaRPr lang="en-US" sz="2000" dirty="0"/>
          </a:p>
          <a:p>
            <a:pPr>
              <a:buClr>
                <a:schemeClr val="accent5"/>
              </a:buClr>
              <a:buFont typeface="Arial" panose="020B0604020202020204" pitchFamily="34" charset="0"/>
              <a:buChar char="•"/>
            </a:pPr>
            <a:r>
              <a:rPr lang="en-US" sz="2000" dirty="0"/>
              <a:t> </a:t>
            </a:r>
            <a:r>
              <a:rPr lang="en-US" sz="2000" dirty="0" err="1"/>
              <a:t>poliittinen</a:t>
            </a:r>
            <a:r>
              <a:rPr lang="en-US" sz="2000" dirty="0"/>
              <a:t> </a:t>
            </a:r>
            <a:r>
              <a:rPr lang="en-US" sz="2000" dirty="0" err="1"/>
              <a:t>vaikuttaminen</a:t>
            </a:r>
            <a:endParaRPr lang="en-US" sz="2000" dirty="0"/>
          </a:p>
          <a:p>
            <a:pPr>
              <a:buClr>
                <a:schemeClr val="accent5"/>
              </a:buClr>
              <a:buFont typeface="Arial" panose="020B0604020202020204" pitchFamily="34" charset="0"/>
              <a:buChar char="•"/>
            </a:pPr>
            <a:r>
              <a:rPr lang="en-US" sz="2000" dirty="0"/>
              <a:t> </a:t>
            </a:r>
            <a:r>
              <a:rPr lang="en-US" sz="2000" dirty="0" err="1"/>
              <a:t>taloudellinen</a:t>
            </a:r>
            <a:r>
              <a:rPr lang="en-US" sz="2000" dirty="0"/>
              <a:t> </a:t>
            </a:r>
            <a:r>
              <a:rPr lang="en-US" sz="2000" dirty="0" err="1"/>
              <a:t>vaikutin</a:t>
            </a:r>
            <a:r>
              <a:rPr lang="en-US" sz="2000" dirty="0"/>
              <a:t> (</a:t>
            </a:r>
            <a:r>
              <a:rPr lang="en-US" sz="2000" dirty="0" err="1"/>
              <a:t>maksulliset</a:t>
            </a:r>
            <a:r>
              <a:rPr lang="en-US" sz="2000" dirty="0"/>
              <a:t> </a:t>
            </a:r>
            <a:r>
              <a:rPr lang="en-US" sz="2000" dirty="0" err="1"/>
              <a:t>kurssit</a:t>
            </a:r>
            <a:r>
              <a:rPr lang="en-US" sz="2000" dirty="0"/>
              <a:t> tai </a:t>
            </a:r>
            <a:r>
              <a:rPr lang="en-US" sz="2000" dirty="0" err="1"/>
              <a:t>tuotteet</a:t>
            </a:r>
            <a:r>
              <a:rPr lang="en-US" sz="2000" dirty="0"/>
              <a:t>)</a:t>
            </a:r>
          </a:p>
          <a:p>
            <a:pPr>
              <a:buClr>
                <a:schemeClr val="accent5"/>
              </a:buClr>
              <a:buFont typeface="Arial" panose="020B0604020202020204" pitchFamily="34" charset="0"/>
              <a:buChar char="•"/>
            </a:pPr>
            <a:r>
              <a:rPr lang="en-US" sz="2000" dirty="0"/>
              <a:t> </a:t>
            </a:r>
            <a:r>
              <a:rPr lang="en-US" sz="2000" dirty="0" err="1"/>
              <a:t>pelottelu</a:t>
            </a:r>
            <a:r>
              <a:rPr lang="en-US" sz="2000" dirty="0"/>
              <a:t>, </a:t>
            </a:r>
            <a:r>
              <a:rPr lang="en-US" sz="2000" dirty="0" err="1"/>
              <a:t>halua</a:t>
            </a:r>
            <a:r>
              <a:rPr lang="en-US" sz="2000" dirty="0"/>
              <a:t> </a:t>
            </a:r>
            <a:r>
              <a:rPr lang="en-US" sz="2000" dirty="0" err="1"/>
              <a:t>saada</a:t>
            </a:r>
            <a:r>
              <a:rPr lang="en-US" sz="2000" dirty="0"/>
              <a:t> </a:t>
            </a:r>
            <a:r>
              <a:rPr lang="en-US" sz="2000" dirty="0" err="1"/>
              <a:t>ihmiset</a:t>
            </a:r>
            <a:r>
              <a:rPr lang="en-US" sz="2000" dirty="0"/>
              <a:t> </a:t>
            </a:r>
            <a:r>
              <a:rPr lang="en-US" sz="2000" dirty="0" err="1"/>
              <a:t>toimimaan</a:t>
            </a:r>
            <a:r>
              <a:rPr lang="en-US" sz="2000" dirty="0"/>
              <a:t> </a:t>
            </a:r>
            <a:r>
              <a:rPr lang="en-US" sz="2000" dirty="0" err="1"/>
              <a:t>tietyllä</a:t>
            </a:r>
            <a:r>
              <a:rPr lang="en-US" sz="2000" dirty="0"/>
              <a:t> </a:t>
            </a:r>
            <a:r>
              <a:rPr lang="en-US" sz="2000" dirty="0" err="1"/>
              <a:t>tavalla</a:t>
            </a:r>
            <a:endParaRPr lang="en-US" sz="2000" dirty="0"/>
          </a:p>
          <a:p>
            <a:pPr>
              <a:buClr>
                <a:schemeClr val="accent5"/>
              </a:buClr>
              <a:buFont typeface="Arial" panose="020B0604020202020204" pitchFamily="34" charset="0"/>
              <a:buChar char="•"/>
            </a:pPr>
            <a:r>
              <a:rPr lang="en-US" sz="2000" dirty="0"/>
              <a:t> </a:t>
            </a:r>
            <a:r>
              <a:rPr lang="en-US" sz="2000" dirty="0" err="1"/>
              <a:t>yleisen</a:t>
            </a:r>
            <a:r>
              <a:rPr lang="en-US" sz="2000" dirty="0"/>
              <a:t> </a:t>
            </a:r>
            <a:r>
              <a:rPr lang="en-US" sz="2000" dirty="0" err="1"/>
              <a:t>sekaannuksen</a:t>
            </a:r>
            <a:r>
              <a:rPr lang="en-US" sz="2000" dirty="0"/>
              <a:t> ja/tai </a:t>
            </a:r>
            <a:r>
              <a:rPr lang="en-US" sz="2000" dirty="0" err="1"/>
              <a:t>polarisaation</a:t>
            </a:r>
            <a:r>
              <a:rPr lang="en-US" sz="2000" dirty="0"/>
              <a:t> </a:t>
            </a:r>
            <a:r>
              <a:rPr lang="en-US" sz="2000" dirty="0" err="1"/>
              <a:t>synnyttäminen</a:t>
            </a:r>
            <a:endParaRPr lang="en-US" sz="2000" dirty="0"/>
          </a:p>
        </p:txBody>
      </p:sp>
      <p:sp>
        <p:nvSpPr>
          <p:cNvPr id="2" name="Alatunnisteen paikkamerkki 1">
            <a:extLst>
              <a:ext uri="{FF2B5EF4-FFF2-40B4-BE49-F238E27FC236}">
                <a16:creationId xmlns:a16="http://schemas.microsoft.com/office/drawing/2014/main" id="{C03B5AE1-98FD-774A-AC68-501F334E2A9C}"/>
              </a:ext>
            </a:extLst>
          </p:cNvPr>
          <p:cNvSpPr>
            <a:spLocks noGrp="1"/>
          </p:cNvSpPr>
          <p:nvPr>
            <p:ph type="ftr" sz="quarter" idx="11"/>
          </p:nvPr>
        </p:nvSpPr>
        <p:spPr>
          <a:xfrm>
            <a:off x="3913532" y="6333544"/>
            <a:ext cx="5074791" cy="274320"/>
          </a:xfrm>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264517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7" y="585216"/>
            <a:ext cx="9993931" cy="891892"/>
          </a:xfrm>
        </p:spPr>
        <p:txBody>
          <a:bodyPr>
            <a:noAutofit/>
          </a:bodyPr>
          <a:lstStyle/>
          <a:p>
            <a:r>
              <a:rPr lang="fi-FI" sz="4000" dirty="0"/>
              <a:t>MIELIKUVILLA VAIKUTTAMISTA</a:t>
            </a:r>
          </a:p>
        </p:txBody>
      </p:sp>
      <p:sp>
        <p:nvSpPr>
          <p:cNvPr id="3" name="Sisällön paikkamerkki 2"/>
          <p:cNvSpPr>
            <a:spLocks noGrp="1"/>
          </p:cNvSpPr>
          <p:nvPr>
            <p:ph sz="half" idx="1"/>
          </p:nvPr>
        </p:nvSpPr>
        <p:spPr>
          <a:xfrm>
            <a:off x="1443809" y="4045079"/>
            <a:ext cx="4754880" cy="1751442"/>
          </a:xfrm>
        </p:spPr>
        <p:txBody>
          <a:bodyPr>
            <a:normAutofit/>
          </a:bodyPr>
          <a:lstStyle/>
          <a:p>
            <a:pPr marL="0" indent="0">
              <a:buNone/>
            </a:pPr>
            <a:r>
              <a:rPr lang="sv-FI" sz="2400" b="1" dirty="0">
                <a:solidFill>
                  <a:srgbClr val="000000"/>
                </a:solidFill>
                <a:latin typeface="Arial"/>
                <a:cs typeface="Arial"/>
              </a:rPr>
              <a:t>Todellinen otsikko Migriltä: </a:t>
            </a:r>
            <a:r>
              <a:rPr lang="sv-FI" sz="2400" dirty="0">
                <a:solidFill>
                  <a:srgbClr val="000000"/>
                </a:solidFill>
                <a:latin typeface="Arial"/>
                <a:cs typeface="Arial"/>
              </a:rPr>
              <a:t>Vastaanottokeskuspaikkoja </a:t>
            </a:r>
            <a:br>
              <a:rPr lang="sv-FI" sz="2400" dirty="0">
                <a:solidFill>
                  <a:srgbClr val="000000"/>
                </a:solidFill>
                <a:latin typeface="Arial"/>
                <a:cs typeface="Arial"/>
              </a:rPr>
            </a:br>
            <a:r>
              <a:rPr lang="sv-FI" sz="2400" dirty="0">
                <a:solidFill>
                  <a:srgbClr val="000000"/>
                </a:solidFill>
                <a:latin typeface="Arial"/>
                <a:cs typeface="Arial"/>
              </a:rPr>
              <a:t>vähennetään lisää</a:t>
            </a:r>
          </a:p>
          <a:p>
            <a:pPr marL="0" indent="0">
              <a:buNone/>
            </a:pPr>
            <a:endParaRPr lang="sv-FI" sz="2400" dirty="0">
              <a:latin typeface="Arial"/>
              <a:cs typeface="Arial"/>
            </a:endParaRPr>
          </a:p>
          <a:p>
            <a:pPr marL="0" indent="0">
              <a:buNone/>
            </a:pPr>
            <a:endParaRPr lang="sv-FI" sz="2400" dirty="0">
              <a:latin typeface="Arial"/>
              <a:cs typeface="Arial"/>
            </a:endParaRPr>
          </a:p>
          <a:p>
            <a:pPr marL="0" indent="0">
              <a:buNone/>
            </a:pPr>
            <a:endParaRPr lang="fi-FI" dirty="0"/>
          </a:p>
        </p:txBody>
      </p:sp>
      <p:sp>
        <p:nvSpPr>
          <p:cNvPr id="5" name="Päivämäärän paikkamerkki 4"/>
          <p:cNvSpPr>
            <a:spLocks noGrp="1"/>
          </p:cNvSpPr>
          <p:nvPr>
            <p:ph type="dt" sz="half" idx="10"/>
          </p:nvPr>
        </p:nvSpPr>
        <p:spPr/>
        <p:txBody>
          <a:bodyPr/>
          <a:lstStyle/>
          <a:p>
            <a:fld id="{D41A3162-8D02-A34C-8F20-5F6CE8218967}" type="datetime1">
              <a:rPr lang="fi-FI" smtClean="0"/>
              <a:t>4.9.2022</a:t>
            </a:fld>
            <a:endParaRPr lang="en-US" dirty="0"/>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809" y="1870163"/>
            <a:ext cx="4652191" cy="1864681"/>
          </a:xfrm>
          <a:prstGeom prst="rect">
            <a:avLst/>
          </a:prstGeom>
        </p:spPr>
      </p:pic>
      <p:pic>
        <p:nvPicPr>
          <p:cNvPr id="9" name="Kuva 8">
            <a:extLst>
              <a:ext uri="{FF2B5EF4-FFF2-40B4-BE49-F238E27FC236}">
                <a16:creationId xmlns:a16="http://schemas.microsoft.com/office/drawing/2014/main" id="{ED20FBF7-EC3D-5C47-B782-15D3E8264C0A}"/>
              </a:ext>
            </a:extLst>
          </p:cNvPr>
          <p:cNvPicPr>
            <a:picLocks noChangeAspect="1"/>
          </p:cNvPicPr>
          <p:nvPr/>
        </p:nvPicPr>
        <p:blipFill>
          <a:blip r:embed="rId3"/>
          <a:stretch>
            <a:fillRect/>
          </a:stretch>
        </p:blipFill>
        <p:spPr>
          <a:xfrm>
            <a:off x="6991540" y="1241841"/>
            <a:ext cx="4026518" cy="4565097"/>
          </a:xfrm>
          <a:prstGeom prst="rect">
            <a:avLst/>
          </a:prstGeom>
        </p:spPr>
      </p:pic>
      <p:sp>
        <p:nvSpPr>
          <p:cNvPr id="7" name="Alatunnisteen paikkamerkki 6">
            <a:extLst>
              <a:ext uri="{FF2B5EF4-FFF2-40B4-BE49-F238E27FC236}">
                <a16:creationId xmlns:a16="http://schemas.microsoft.com/office/drawing/2014/main" id="{6052BAF3-599B-764D-9851-B6323AD9BEDC}"/>
              </a:ext>
            </a:extLst>
          </p:cNvPr>
          <p:cNvSpPr>
            <a:spLocks noGrp="1"/>
          </p:cNvSpPr>
          <p:nvPr>
            <p:ph type="ftr" sz="quarter" idx="11"/>
          </p:nvPr>
        </p:nvSpPr>
        <p:spPr/>
        <p:txBody>
          <a:bodyPr/>
          <a:lstStyle/>
          <a:p>
            <a:r>
              <a:rPr lang="en-US"/>
              <a:t>Copyright: Toiminimi Anu Ojaranta </a:t>
            </a:r>
            <a:endParaRPr lang="en-US" dirty="0"/>
          </a:p>
        </p:txBody>
      </p:sp>
    </p:spTree>
    <p:extLst>
      <p:ext uri="{BB962C8B-B14F-4D97-AF65-F5344CB8AC3E}">
        <p14:creationId xmlns:p14="http://schemas.microsoft.com/office/powerpoint/2010/main" val="241940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10094196" cy="891892"/>
          </a:xfrm>
        </p:spPr>
        <p:txBody>
          <a:bodyPr>
            <a:noAutofit/>
          </a:bodyPr>
          <a:lstStyle/>
          <a:p>
            <a:r>
              <a:rPr lang="fi-FI" sz="4000" dirty="0"/>
              <a:t>KUVILLA VAIKUTTAMINEN</a:t>
            </a:r>
            <a:endParaRPr lang="fi-FI" sz="3600" dirty="0"/>
          </a:p>
        </p:txBody>
      </p:sp>
      <p:sp>
        <p:nvSpPr>
          <p:cNvPr id="3" name="Sisällön paikkamerkki 2"/>
          <p:cNvSpPr>
            <a:spLocks noGrp="1"/>
          </p:cNvSpPr>
          <p:nvPr>
            <p:ph sz="half" idx="1"/>
          </p:nvPr>
        </p:nvSpPr>
        <p:spPr/>
        <p:txBody>
          <a:bodyPr/>
          <a:lstStyle/>
          <a:p>
            <a:r>
              <a:rPr lang="sv-FI" dirty="0"/>
              <a:t>Lähteenä on Meri-Lapin rikostorjunnan tiedote, jossa poliisi varoittaa henkilöstä, joka oli puhelimessa </a:t>
            </a:r>
            <a:r>
              <a:rPr lang="sv-FI" dirty="0">
                <a:solidFill>
                  <a:srgbClr val="3D3D3D"/>
                </a:solidFill>
              </a:rPr>
              <a:t>esiintynyt </a:t>
            </a:r>
            <a:r>
              <a:rPr lang="sv-FI" dirty="0"/>
              <a:t>rikospoliisina ja pyrki urkkimaan pankkitunnuksia. Ihonväristä tai etnisyydestä ei aidossa uutisessa ollut mitään mainintaa.</a:t>
            </a:r>
          </a:p>
        </p:txBody>
      </p:sp>
      <p:sp>
        <p:nvSpPr>
          <p:cNvPr id="5" name="Päivämäärän paikkamerkki 4"/>
          <p:cNvSpPr>
            <a:spLocks noGrp="1"/>
          </p:cNvSpPr>
          <p:nvPr>
            <p:ph type="dt" sz="half" idx="10"/>
          </p:nvPr>
        </p:nvSpPr>
        <p:spPr/>
        <p:txBody>
          <a:bodyPr/>
          <a:lstStyle/>
          <a:p>
            <a:fld id="{D3D0CA62-165B-1641-9818-0C7506651086}" type="datetime1">
              <a:rPr lang="fi-FI" smtClean="0"/>
              <a:t>4.9.2022</a:t>
            </a:fld>
            <a:endParaRPr lang="en-US" dirty="0"/>
          </a:p>
        </p:txBody>
      </p:sp>
      <p:pic>
        <p:nvPicPr>
          <p:cNvPr id="10" name="Picture 6"/>
          <p:cNvPicPr>
            <a:picLocks noChangeAspect="1"/>
          </p:cNvPicPr>
          <p:nvPr/>
        </p:nvPicPr>
        <p:blipFill>
          <a:blip r:embed="rId2"/>
          <a:stretch>
            <a:fillRect/>
          </a:stretch>
        </p:blipFill>
        <p:spPr>
          <a:xfrm>
            <a:off x="6900255" y="1704324"/>
            <a:ext cx="4318335" cy="4326173"/>
          </a:xfrm>
          <a:prstGeom prst="rect">
            <a:avLst/>
          </a:prstGeom>
        </p:spPr>
      </p:pic>
      <p:sp>
        <p:nvSpPr>
          <p:cNvPr id="4" name="Alatunnisteen paikkamerkki 3">
            <a:extLst>
              <a:ext uri="{FF2B5EF4-FFF2-40B4-BE49-F238E27FC236}">
                <a16:creationId xmlns:a16="http://schemas.microsoft.com/office/drawing/2014/main" id="{DB656CA6-8B44-0142-841B-97CD197422BC}"/>
              </a:ext>
            </a:extLst>
          </p:cNvPr>
          <p:cNvSpPr>
            <a:spLocks noGrp="1"/>
          </p:cNvSpPr>
          <p:nvPr>
            <p:ph type="ftr" sz="quarter" idx="11"/>
          </p:nvPr>
        </p:nvSpPr>
        <p:spPr>
          <a:xfrm>
            <a:off x="3533830" y="6333544"/>
            <a:ext cx="5074791" cy="274320"/>
          </a:xfrm>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2826869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0A81AFB4-4B96-9B46-9CCB-E38D80DF0C1F}"/>
              </a:ext>
            </a:extLst>
          </p:cNvPr>
          <p:cNvSpPr>
            <a:spLocks noGrp="1"/>
          </p:cNvSpPr>
          <p:nvPr>
            <p:ph type="title"/>
          </p:nvPr>
        </p:nvSpPr>
        <p:spPr>
          <a:xfrm>
            <a:off x="1024127" y="585216"/>
            <a:ext cx="10328575" cy="966009"/>
          </a:xfrm>
        </p:spPr>
        <p:txBody>
          <a:bodyPr/>
          <a:lstStyle/>
          <a:p>
            <a:r>
              <a:rPr lang="fi-FI" dirty="0"/>
              <a:t>INFORMAATIOVAIKUTTAMINEN</a:t>
            </a:r>
          </a:p>
        </p:txBody>
      </p:sp>
      <p:pic>
        <p:nvPicPr>
          <p:cNvPr id="7" name="Sisällön paikkamerkki 6" descr="Kuva, joka sisältää kohteen taivas, ulko, vesi, laiva&#10;&#10;Kuvaus luotu automaattisesti">
            <a:extLst>
              <a:ext uri="{FF2B5EF4-FFF2-40B4-BE49-F238E27FC236}">
                <a16:creationId xmlns:a16="http://schemas.microsoft.com/office/drawing/2014/main" id="{D512AC27-D219-4047-8AA9-A57D13F2BF3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24127" y="2035007"/>
            <a:ext cx="5976747" cy="3978443"/>
          </a:xfrm>
        </p:spPr>
      </p:pic>
      <p:sp>
        <p:nvSpPr>
          <p:cNvPr id="4" name="Päivämäärän paikkamerkki 3">
            <a:extLst>
              <a:ext uri="{FF2B5EF4-FFF2-40B4-BE49-F238E27FC236}">
                <a16:creationId xmlns:a16="http://schemas.microsoft.com/office/drawing/2014/main" id="{5FB0D986-F998-CB47-8E7A-931B15EF938C}"/>
              </a:ext>
            </a:extLst>
          </p:cNvPr>
          <p:cNvSpPr>
            <a:spLocks noGrp="1"/>
          </p:cNvSpPr>
          <p:nvPr>
            <p:ph type="dt" sz="half" idx="10"/>
          </p:nvPr>
        </p:nvSpPr>
        <p:spPr/>
        <p:txBody>
          <a:bodyPr/>
          <a:lstStyle/>
          <a:p>
            <a:fld id="{7ED13B38-9265-994B-B622-C1804BF608D7}" type="datetime1">
              <a:rPr lang="fi-FI" smtClean="0"/>
              <a:t>4.9.2022</a:t>
            </a:fld>
            <a:endParaRPr lang="en-US" dirty="0"/>
          </a:p>
        </p:txBody>
      </p:sp>
      <p:sp>
        <p:nvSpPr>
          <p:cNvPr id="8" name="Tekstiruutu 7">
            <a:extLst>
              <a:ext uri="{FF2B5EF4-FFF2-40B4-BE49-F238E27FC236}">
                <a16:creationId xmlns:a16="http://schemas.microsoft.com/office/drawing/2014/main" id="{933F0EAD-E5F9-214F-BAF2-B44AECAA553B}"/>
              </a:ext>
            </a:extLst>
          </p:cNvPr>
          <p:cNvSpPr txBox="1"/>
          <p:nvPr/>
        </p:nvSpPr>
        <p:spPr>
          <a:xfrm>
            <a:off x="7458076" y="2826746"/>
            <a:ext cx="4257674" cy="3139321"/>
          </a:xfrm>
          <a:prstGeom prst="rect">
            <a:avLst/>
          </a:prstGeom>
          <a:noFill/>
        </p:spPr>
        <p:txBody>
          <a:bodyPr wrap="square" rtlCol="0">
            <a:spAutoFit/>
          </a:bodyPr>
          <a:lstStyle/>
          <a:p>
            <a:r>
              <a:rPr lang="en-US" dirty="0"/>
              <a:t>“Here they come. Strange how almost all the “refugees” are fit males between 15 &amp; 25. Where are the women, children &amp; elderly? Sound more like an invasion to me.”</a:t>
            </a:r>
            <a:endParaRPr lang="fi-FI" dirty="0"/>
          </a:p>
          <a:p>
            <a:r>
              <a:rPr lang="en-US" dirty="0"/>
              <a:t> </a:t>
            </a:r>
            <a:endParaRPr lang="fi-FI" dirty="0"/>
          </a:p>
          <a:p>
            <a:r>
              <a:rPr lang="en-US" dirty="0"/>
              <a:t>“These aren’t Syrians. They’re Europeans trying to get to North Africa during World War II. So next time you think of closing boarders you might want to check with your grandparents.”</a:t>
            </a:r>
            <a:endParaRPr lang="fi-FI" dirty="0"/>
          </a:p>
        </p:txBody>
      </p:sp>
      <p:sp>
        <p:nvSpPr>
          <p:cNvPr id="10" name="Tekstiruutu 9">
            <a:extLst>
              <a:ext uri="{FF2B5EF4-FFF2-40B4-BE49-F238E27FC236}">
                <a16:creationId xmlns:a16="http://schemas.microsoft.com/office/drawing/2014/main" id="{ACC1C712-9314-1541-8D9D-42184CEDE68E}"/>
              </a:ext>
            </a:extLst>
          </p:cNvPr>
          <p:cNvSpPr txBox="1"/>
          <p:nvPr/>
        </p:nvSpPr>
        <p:spPr>
          <a:xfrm>
            <a:off x="7458076" y="2084832"/>
            <a:ext cx="4257674" cy="646331"/>
          </a:xfrm>
          <a:prstGeom prst="rect">
            <a:avLst/>
          </a:prstGeom>
          <a:noFill/>
        </p:spPr>
        <p:txBody>
          <a:bodyPr wrap="square" rtlCol="0">
            <a:spAutoFit/>
          </a:bodyPr>
          <a:lstStyle/>
          <a:p>
            <a:r>
              <a:rPr lang="fi-FI" dirty="0"/>
              <a:t>KUMPI SELITYKSISTÄ ON OIKEA VAI ONKO KUMPIKAAN TOTTA?</a:t>
            </a:r>
          </a:p>
        </p:txBody>
      </p:sp>
      <mc:AlternateContent xmlns:mc="http://schemas.openxmlformats.org/markup-compatibility/2006" xmlns:p14="http://schemas.microsoft.com/office/powerpoint/2010/main">
        <mc:Choice Requires="p14">
          <p:contentPart p14:bwMode="auto" r:id="rId3">
            <p14:nvContentPartPr>
              <p14:cNvPr id="2" name="Käsinkirjoitus 1">
                <a:extLst>
                  <a:ext uri="{FF2B5EF4-FFF2-40B4-BE49-F238E27FC236}">
                    <a16:creationId xmlns:a16="http://schemas.microsoft.com/office/drawing/2014/main" id="{C8194A0F-487E-6545-9F77-8DA3DF9D1797}"/>
                  </a:ext>
                </a:extLst>
              </p14:cNvPr>
              <p14:cNvContentPartPr/>
              <p14:nvPr/>
            </p14:nvContentPartPr>
            <p14:xfrm>
              <a:off x="3757539" y="4737569"/>
              <a:ext cx="360" cy="360"/>
            </p14:xfrm>
          </p:contentPart>
        </mc:Choice>
        <mc:Fallback xmlns="">
          <p:pic>
            <p:nvPicPr>
              <p:cNvPr id="2" name="Käsinkirjoitus 1">
                <a:extLst>
                  <a:ext uri="{FF2B5EF4-FFF2-40B4-BE49-F238E27FC236}">
                    <a16:creationId xmlns:a16="http://schemas.microsoft.com/office/drawing/2014/main" id="{C8194A0F-487E-6545-9F77-8DA3DF9D1797}"/>
                  </a:ext>
                </a:extLst>
              </p:cNvPr>
              <p:cNvPicPr/>
              <p:nvPr/>
            </p:nvPicPr>
            <p:blipFill>
              <a:blip r:embed="rId4"/>
              <a:stretch>
                <a:fillRect/>
              </a:stretch>
            </p:blipFill>
            <p:spPr>
              <a:xfrm>
                <a:off x="3748899" y="472856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Käsinkirjoitus 2">
                <a:extLst>
                  <a:ext uri="{FF2B5EF4-FFF2-40B4-BE49-F238E27FC236}">
                    <a16:creationId xmlns:a16="http://schemas.microsoft.com/office/drawing/2014/main" id="{F83E6800-2FD7-CC49-AFB4-E94950B4BAFC}"/>
                  </a:ext>
                </a:extLst>
              </p14:cNvPr>
              <p14:cNvContentPartPr/>
              <p14:nvPr/>
            </p14:nvContentPartPr>
            <p14:xfrm>
              <a:off x="3995139" y="4622369"/>
              <a:ext cx="360" cy="360"/>
            </p14:xfrm>
          </p:contentPart>
        </mc:Choice>
        <mc:Fallback xmlns="">
          <p:pic>
            <p:nvPicPr>
              <p:cNvPr id="3" name="Käsinkirjoitus 2">
                <a:extLst>
                  <a:ext uri="{FF2B5EF4-FFF2-40B4-BE49-F238E27FC236}">
                    <a16:creationId xmlns:a16="http://schemas.microsoft.com/office/drawing/2014/main" id="{F83E6800-2FD7-CC49-AFB4-E94950B4BAFC}"/>
                  </a:ext>
                </a:extLst>
              </p:cNvPr>
              <p:cNvPicPr/>
              <p:nvPr/>
            </p:nvPicPr>
            <p:blipFill>
              <a:blip r:embed="rId4"/>
              <a:stretch>
                <a:fillRect/>
              </a:stretch>
            </p:blipFill>
            <p:spPr>
              <a:xfrm>
                <a:off x="3986499" y="4613729"/>
                <a:ext cx="18000" cy="18000"/>
              </a:xfrm>
              <a:prstGeom prst="rect">
                <a:avLst/>
              </a:prstGeom>
            </p:spPr>
          </p:pic>
        </mc:Fallback>
      </mc:AlternateContent>
      <p:sp>
        <p:nvSpPr>
          <p:cNvPr id="6" name="Tekstiruutu 5">
            <a:extLst>
              <a:ext uri="{FF2B5EF4-FFF2-40B4-BE49-F238E27FC236}">
                <a16:creationId xmlns:a16="http://schemas.microsoft.com/office/drawing/2014/main" id="{6443F3AA-05E5-E74E-BBD0-35E483F5B7BE}"/>
              </a:ext>
            </a:extLst>
          </p:cNvPr>
          <p:cNvSpPr txBox="1"/>
          <p:nvPr/>
        </p:nvSpPr>
        <p:spPr>
          <a:xfrm>
            <a:off x="1373703" y="2968963"/>
            <a:ext cx="5029660" cy="1754326"/>
          </a:xfrm>
          <a:prstGeom prst="rect">
            <a:avLst/>
          </a:prstGeom>
          <a:solidFill>
            <a:schemeClr val="bg1"/>
          </a:solidFill>
        </p:spPr>
        <p:txBody>
          <a:bodyPr wrap="square" rtlCol="0">
            <a:spAutoFit/>
          </a:bodyPr>
          <a:lstStyle/>
          <a:p>
            <a:r>
              <a:rPr lang="fi-FI" dirty="0">
                <a:solidFill>
                  <a:srgbClr val="000000"/>
                </a:solidFill>
                <a:latin typeface="PT Sans"/>
                <a:cs typeface="PT Sans"/>
              </a:rPr>
              <a:t>Kyseessä on rahtilaiva </a:t>
            </a:r>
            <a:r>
              <a:rPr lang="fi-FI" dirty="0" err="1">
                <a:solidFill>
                  <a:srgbClr val="000000"/>
                </a:solidFill>
                <a:latin typeface="PT Sans"/>
                <a:cs typeface="PT Sans"/>
              </a:rPr>
              <a:t>Vlora</a:t>
            </a:r>
            <a:r>
              <a:rPr lang="fi-FI" dirty="0">
                <a:solidFill>
                  <a:srgbClr val="000000"/>
                </a:solidFill>
                <a:latin typeface="PT Sans"/>
                <a:cs typeface="PT Sans"/>
              </a:rPr>
              <a:t>, joka rakennettiin Italiassa 1960, seilasi Albanian lipun alla vuoteen 1996 asti ja lopetti liikennöinnin 1997.</a:t>
            </a:r>
          </a:p>
          <a:p>
            <a:r>
              <a:rPr lang="fi-FI" dirty="0">
                <a:solidFill>
                  <a:srgbClr val="000000"/>
                </a:solidFill>
                <a:latin typeface="PT Sans"/>
                <a:cs typeface="PT Sans"/>
              </a:rPr>
              <a:t>Kuva on albanialaispakolaisista Barin satamasta, 8.8.1991.</a:t>
            </a:r>
          </a:p>
          <a:p>
            <a:endParaRPr lang="fi-FI" dirty="0"/>
          </a:p>
        </p:txBody>
      </p:sp>
      <p:sp>
        <p:nvSpPr>
          <p:cNvPr id="11" name="Alatunnisteen paikkamerkki 10">
            <a:extLst>
              <a:ext uri="{FF2B5EF4-FFF2-40B4-BE49-F238E27FC236}">
                <a16:creationId xmlns:a16="http://schemas.microsoft.com/office/drawing/2014/main" id="{9C4ED118-0785-A043-AF6D-6E0A4B541082}"/>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6260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E0CC0A0-A22A-604E-8A25-960869CC3A29}"/>
              </a:ext>
            </a:extLst>
          </p:cNvPr>
          <p:cNvPicPr>
            <a:picLocks noChangeAspect="1"/>
          </p:cNvPicPr>
          <p:nvPr/>
        </p:nvPicPr>
        <p:blipFill>
          <a:blip r:embed="rId3"/>
          <a:stretch>
            <a:fillRect/>
          </a:stretch>
        </p:blipFill>
        <p:spPr>
          <a:xfrm>
            <a:off x="379970" y="596900"/>
            <a:ext cx="4191000" cy="5092700"/>
          </a:xfrm>
          <a:prstGeom prst="rect">
            <a:avLst/>
          </a:prstGeom>
        </p:spPr>
      </p:pic>
      <p:pic>
        <p:nvPicPr>
          <p:cNvPr id="7" name="Kuva 6">
            <a:extLst>
              <a:ext uri="{FF2B5EF4-FFF2-40B4-BE49-F238E27FC236}">
                <a16:creationId xmlns:a16="http://schemas.microsoft.com/office/drawing/2014/main" id="{CCB6B3F9-B547-1341-B891-82C4EA740A76}"/>
              </a:ext>
            </a:extLst>
          </p:cNvPr>
          <p:cNvPicPr>
            <a:picLocks noChangeAspect="1"/>
          </p:cNvPicPr>
          <p:nvPr/>
        </p:nvPicPr>
        <p:blipFill>
          <a:blip r:embed="rId4"/>
          <a:stretch>
            <a:fillRect/>
          </a:stretch>
        </p:blipFill>
        <p:spPr>
          <a:xfrm>
            <a:off x="4346832" y="2514600"/>
            <a:ext cx="5080000" cy="3581400"/>
          </a:xfrm>
          <a:prstGeom prst="rect">
            <a:avLst/>
          </a:prstGeom>
        </p:spPr>
      </p:pic>
      <p:pic>
        <p:nvPicPr>
          <p:cNvPr id="9" name="Kuva 8">
            <a:extLst>
              <a:ext uri="{FF2B5EF4-FFF2-40B4-BE49-F238E27FC236}">
                <a16:creationId xmlns:a16="http://schemas.microsoft.com/office/drawing/2014/main" id="{47ECD9C4-8628-D84F-8FBC-587865E2A262}"/>
              </a:ext>
            </a:extLst>
          </p:cNvPr>
          <p:cNvPicPr>
            <a:picLocks noChangeAspect="1"/>
          </p:cNvPicPr>
          <p:nvPr/>
        </p:nvPicPr>
        <p:blipFill>
          <a:blip r:embed="rId5"/>
          <a:stretch>
            <a:fillRect/>
          </a:stretch>
        </p:blipFill>
        <p:spPr>
          <a:xfrm>
            <a:off x="7140832" y="469900"/>
            <a:ext cx="4572000" cy="3835400"/>
          </a:xfrm>
          <a:prstGeom prst="rect">
            <a:avLst/>
          </a:prstGeom>
        </p:spPr>
      </p:pic>
      <p:pic>
        <p:nvPicPr>
          <p:cNvPr id="11" name="Kuva 10">
            <a:extLst>
              <a:ext uri="{FF2B5EF4-FFF2-40B4-BE49-F238E27FC236}">
                <a16:creationId xmlns:a16="http://schemas.microsoft.com/office/drawing/2014/main" id="{E92B6FC4-4EAE-AF44-AFA6-5DF02DC07E35}"/>
              </a:ext>
            </a:extLst>
          </p:cNvPr>
          <p:cNvPicPr>
            <a:picLocks noChangeAspect="1"/>
          </p:cNvPicPr>
          <p:nvPr/>
        </p:nvPicPr>
        <p:blipFill>
          <a:blip r:embed="rId6"/>
          <a:stretch>
            <a:fillRect/>
          </a:stretch>
        </p:blipFill>
        <p:spPr>
          <a:xfrm>
            <a:off x="3230024" y="857250"/>
            <a:ext cx="6510435" cy="4345200"/>
          </a:xfrm>
          <a:prstGeom prst="rect">
            <a:avLst/>
          </a:prstGeom>
        </p:spPr>
      </p:pic>
      <p:sp>
        <p:nvSpPr>
          <p:cNvPr id="2" name="Päivämäärän paikkamerkki 1">
            <a:extLst>
              <a:ext uri="{FF2B5EF4-FFF2-40B4-BE49-F238E27FC236}">
                <a16:creationId xmlns:a16="http://schemas.microsoft.com/office/drawing/2014/main" id="{B4ADE8AA-6108-9346-8E6B-8753B2B6FBA6}"/>
              </a:ext>
            </a:extLst>
          </p:cNvPr>
          <p:cNvSpPr>
            <a:spLocks noGrp="1"/>
          </p:cNvSpPr>
          <p:nvPr>
            <p:ph type="dt" sz="half" idx="10"/>
          </p:nvPr>
        </p:nvSpPr>
        <p:spPr/>
        <p:txBody>
          <a:bodyPr/>
          <a:lstStyle/>
          <a:p>
            <a:fld id="{E75F4A97-2C53-304A-9228-D9D66F436C84}" type="datetime1">
              <a:rPr lang="fi-FI" smtClean="0"/>
              <a:t>4.9.2022</a:t>
            </a:fld>
            <a:endParaRPr lang="en-US" dirty="0"/>
          </a:p>
        </p:txBody>
      </p:sp>
      <p:sp>
        <p:nvSpPr>
          <p:cNvPr id="3" name="Alatunnisteen paikkamerkki 2">
            <a:extLst>
              <a:ext uri="{FF2B5EF4-FFF2-40B4-BE49-F238E27FC236}">
                <a16:creationId xmlns:a16="http://schemas.microsoft.com/office/drawing/2014/main" id="{CF54F754-7814-094F-9BCB-BF7761567D93}"/>
              </a:ext>
            </a:extLst>
          </p:cNvPr>
          <p:cNvSpPr>
            <a:spLocks noGrp="1"/>
          </p:cNvSpPr>
          <p:nvPr>
            <p:ph type="ftr" sz="quarter" idx="11"/>
          </p:nvPr>
        </p:nvSpPr>
        <p:spPr>
          <a:xfrm>
            <a:off x="3558604" y="6388100"/>
            <a:ext cx="5074791" cy="274320"/>
          </a:xfrm>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5644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4442C846-CB6D-E940-AAD8-2844A59E2807}"/>
              </a:ext>
            </a:extLst>
          </p:cNvPr>
          <p:cNvSpPr>
            <a:spLocks noGrp="1"/>
          </p:cNvSpPr>
          <p:nvPr>
            <p:ph type="ftr" sz="quarter" idx="11"/>
          </p:nvPr>
        </p:nvSpPr>
        <p:spPr/>
        <p:txBody>
          <a:bodyPr/>
          <a:lstStyle/>
          <a:p>
            <a:r>
              <a:rPr lang="en-US"/>
              <a:t>Copyright: Toiminimi Anu Ojaranta </a:t>
            </a:r>
            <a:endParaRPr lang="en-US" dirty="0"/>
          </a:p>
        </p:txBody>
      </p:sp>
      <p:sp>
        <p:nvSpPr>
          <p:cNvPr id="3" name="Päivämäärän paikkamerkki 2">
            <a:extLst>
              <a:ext uri="{FF2B5EF4-FFF2-40B4-BE49-F238E27FC236}">
                <a16:creationId xmlns:a16="http://schemas.microsoft.com/office/drawing/2014/main" id="{BDD233C0-97C2-344D-968D-E8D5976C3DF2}"/>
              </a:ext>
            </a:extLst>
          </p:cNvPr>
          <p:cNvSpPr>
            <a:spLocks noGrp="1"/>
          </p:cNvSpPr>
          <p:nvPr>
            <p:ph type="dt" sz="half" idx="10"/>
          </p:nvPr>
        </p:nvSpPr>
        <p:spPr/>
        <p:txBody>
          <a:bodyPr/>
          <a:lstStyle/>
          <a:p>
            <a:fld id="{B11A2C91-22E5-854B-B282-066086529130}" type="datetime1">
              <a:rPr lang="fi-FI" smtClean="0"/>
              <a:t>4.9.2022</a:t>
            </a:fld>
            <a:endParaRPr lang="en-US" dirty="0"/>
          </a:p>
        </p:txBody>
      </p:sp>
      <p:sp>
        <p:nvSpPr>
          <p:cNvPr id="5" name="Suorakulmio 4">
            <a:extLst>
              <a:ext uri="{FF2B5EF4-FFF2-40B4-BE49-F238E27FC236}">
                <a16:creationId xmlns:a16="http://schemas.microsoft.com/office/drawing/2014/main" id="{CF18DA85-3146-714A-9490-6DF78A8A3AFB}"/>
              </a:ext>
            </a:extLst>
          </p:cNvPr>
          <p:cNvSpPr/>
          <p:nvPr/>
        </p:nvSpPr>
        <p:spPr>
          <a:xfrm>
            <a:off x="1733713" y="1160585"/>
            <a:ext cx="8253046" cy="381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ln w="0"/>
                <a:solidFill>
                  <a:schemeClr val="bg1"/>
                </a:solidFill>
                <a:effectLst>
                  <a:outerShdw blurRad="38100" dist="19050" dir="2700000" algn="tl" rotWithShape="0">
                    <a:schemeClr val="dk1">
                      <a:alpha val="40000"/>
                    </a:schemeClr>
                  </a:outerShdw>
                </a:effectLst>
              </a:rPr>
              <a:t>Pieni nousu tuolilta ja pyöritelkää jäseniänne, hartioita ja ravistelkaa jalkoja! </a:t>
            </a:r>
          </a:p>
          <a:p>
            <a:pPr algn="ctr"/>
            <a:endParaRPr lang="fi-FI" sz="2400" dirty="0">
              <a:ln w="0"/>
              <a:solidFill>
                <a:schemeClr val="bg1"/>
              </a:solidFill>
              <a:effectLst>
                <a:outerShdw blurRad="38100" dist="19050" dir="2700000" algn="tl" rotWithShape="0">
                  <a:schemeClr val="dk1">
                    <a:alpha val="40000"/>
                  </a:schemeClr>
                </a:outerShdw>
              </a:effectLst>
            </a:endParaRPr>
          </a:p>
          <a:p>
            <a:pPr algn="ctr"/>
            <a:r>
              <a:rPr lang="fi-FI" sz="2400" dirty="0">
                <a:ln w="0"/>
                <a:solidFill>
                  <a:schemeClr val="bg1"/>
                </a:solidFill>
                <a:effectLst>
                  <a:outerShdw blurRad="38100" dist="19050" dir="2700000" algn="tl" rotWithShape="0">
                    <a:schemeClr val="dk1">
                      <a:alpha val="40000"/>
                    </a:schemeClr>
                  </a:outerShdw>
                </a:effectLst>
              </a:rPr>
              <a:t>Katselkaa ehkä hetki ikkunan vieressä kaukaisuuteen. </a:t>
            </a:r>
          </a:p>
          <a:p>
            <a:pPr algn="ctr"/>
            <a:endParaRPr lang="fi-FI" sz="2400" dirty="0">
              <a:ln w="0"/>
              <a:solidFill>
                <a:schemeClr val="bg1"/>
              </a:solidFill>
              <a:effectLst>
                <a:outerShdw blurRad="38100" dist="19050" dir="2700000" algn="tl" rotWithShape="0">
                  <a:schemeClr val="dk1">
                    <a:alpha val="40000"/>
                  </a:schemeClr>
                </a:outerShdw>
              </a:effectLst>
            </a:endParaRPr>
          </a:p>
          <a:p>
            <a:pPr algn="ctr"/>
            <a:r>
              <a:rPr lang="fi-FI" sz="2400" dirty="0">
                <a:ln w="0"/>
                <a:solidFill>
                  <a:schemeClr val="bg1"/>
                </a:solidFill>
                <a:effectLst>
                  <a:outerShdw blurRad="38100" dist="19050" dir="2700000" algn="tl" rotWithShape="0">
                    <a:schemeClr val="dk1">
                      <a:alpha val="40000"/>
                    </a:schemeClr>
                  </a:outerShdw>
                </a:effectLst>
              </a:rPr>
              <a:t>Siinä samalla miettikää, mitkä ovat fiilikset nyt? </a:t>
            </a:r>
          </a:p>
          <a:p>
            <a:pPr algn="ctr"/>
            <a:r>
              <a:rPr lang="fi-FI" sz="2400" dirty="0">
                <a:ln w="0"/>
                <a:solidFill>
                  <a:schemeClr val="bg1"/>
                </a:solidFill>
                <a:effectLst>
                  <a:outerShdw blurRad="38100" dist="19050" dir="2700000" algn="tl" rotWithShape="0">
                    <a:schemeClr val="dk1">
                      <a:alpha val="40000"/>
                    </a:schemeClr>
                  </a:outerShdw>
                </a:effectLst>
              </a:rPr>
              <a:t>Onko kysymyksiä tullut mieleen?</a:t>
            </a:r>
          </a:p>
          <a:p>
            <a:pPr algn="ctr"/>
            <a:endParaRPr lang="fi-FI"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57816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0915F0-16C4-E849-8815-7C00308A815F}"/>
              </a:ext>
            </a:extLst>
          </p:cNvPr>
          <p:cNvSpPr>
            <a:spLocks noGrp="1"/>
          </p:cNvSpPr>
          <p:nvPr>
            <p:ph type="title"/>
          </p:nvPr>
        </p:nvSpPr>
        <p:spPr/>
        <p:txBody>
          <a:bodyPr/>
          <a:lstStyle/>
          <a:p>
            <a:r>
              <a:rPr lang="fi-FI" dirty="0"/>
              <a:t>MEDIALUKUTAITO</a:t>
            </a:r>
          </a:p>
        </p:txBody>
      </p:sp>
      <p:sp>
        <p:nvSpPr>
          <p:cNvPr id="3" name="Sisällön paikkamerkki 2">
            <a:extLst>
              <a:ext uri="{FF2B5EF4-FFF2-40B4-BE49-F238E27FC236}">
                <a16:creationId xmlns:a16="http://schemas.microsoft.com/office/drawing/2014/main" id="{D7FBD7CD-AAEE-2348-918A-5A7E2599AEFA}"/>
              </a:ext>
            </a:extLst>
          </p:cNvPr>
          <p:cNvSpPr>
            <a:spLocks noGrp="1"/>
          </p:cNvSpPr>
          <p:nvPr>
            <p:ph idx="1"/>
          </p:nvPr>
        </p:nvSpPr>
        <p:spPr/>
        <p:txBody>
          <a:bodyPr/>
          <a:lstStyle/>
          <a:p>
            <a:r>
              <a:rPr lang="fi-FI" dirty="0"/>
              <a:t>Tähän on jo paljon aineistoa mediakasvatuksen puolella.</a:t>
            </a:r>
          </a:p>
          <a:p>
            <a:r>
              <a:rPr lang="fi-FI" dirty="0"/>
              <a:t>Tätä on kirjastoissa jo tehty paljonkin nuorten kanssa: </a:t>
            </a:r>
          </a:p>
          <a:p>
            <a:pPr lvl="1"/>
            <a:r>
              <a:rPr lang="fi-FI" dirty="0"/>
              <a:t>Mitä kuvassa on?</a:t>
            </a:r>
          </a:p>
          <a:p>
            <a:pPr lvl="1"/>
            <a:r>
              <a:rPr lang="fi-FI" dirty="0"/>
              <a:t>Minkä vaikutuksen siitä saa? </a:t>
            </a:r>
          </a:p>
          <a:p>
            <a:pPr lvl="1"/>
            <a:r>
              <a:rPr lang="fi-FI" dirty="0"/>
              <a:t>Mitä sillä halutaan saavuttaa? </a:t>
            </a:r>
          </a:p>
          <a:p>
            <a:pPr lvl="1"/>
            <a:r>
              <a:rPr lang="fi-FI" dirty="0"/>
              <a:t>Kuvanmuokkauksesta</a:t>
            </a:r>
          </a:p>
          <a:p>
            <a:pPr lvl="1"/>
            <a:r>
              <a:rPr lang="fi-FI" dirty="0"/>
              <a:t>Jne. </a:t>
            </a:r>
          </a:p>
          <a:p>
            <a:r>
              <a:rPr lang="fi-FI" dirty="0"/>
              <a:t>Teen esityksen loppuun listan kirjoista ja verkkoaineistoista, joita löytyy vapaasti verkosta. </a:t>
            </a:r>
          </a:p>
          <a:p>
            <a:endParaRPr lang="fi-FI" dirty="0"/>
          </a:p>
        </p:txBody>
      </p:sp>
      <p:sp>
        <p:nvSpPr>
          <p:cNvPr id="4" name="Päivämäärän paikkamerkki 3">
            <a:extLst>
              <a:ext uri="{FF2B5EF4-FFF2-40B4-BE49-F238E27FC236}">
                <a16:creationId xmlns:a16="http://schemas.microsoft.com/office/drawing/2014/main" id="{2EDB5D3C-5E79-0D44-A367-4A487B3444CE}"/>
              </a:ext>
            </a:extLst>
          </p:cNvPr>
          <p:cNvSpPr>
            <a:spLocks noGrp="1"/>
          </p:cNvSpPr>
          <p:nvPr>
            <p:ph type="dt" sz="half" idx="10"/>
          </p:nvPr>
        </p:nvSpPr>
        <p:spPr/>
        <p:txBody>
          <a:bodyPr/>
          <a:lstStyle/>
          <a:p>
            <a:fld id="{4783CE71-DF7A-704B-8BF0-34877FDF86A6}" type="datetime1">
              <a:rPr lang="fi-FI" smtClean="0"/>
              <a:t>4.9.2022</a:t>
            </a:fld>
            <a:endParaRPr lang="en-US"/>
          </a:p>
        </p:txBody>
      </p:sp>
      <p:sp>
        <p:nvSpPr>
          <p:cNvPr id="5" name="Alatunnisteen paikkamerkki 4">
            <a:extLst>
              <a:ext uri="{FF2B5EF4-FFF2-40B4-BE49-F238E27FC236}">
                <a16:creationId xmlns:a16="http://schemas.microsoft.com/office/drawing/2014/main" id="{0AAA8FDF-0179-664F-A7CE-5FAE6DCA58AE}"/>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1047330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34FA142-FADD-C846-BD03-D6217E619794}"/>
              </a:ext>
            </a:extLst>
          </p:cNvPr>
          <p:cNvSpPr>
            <a:spLocks noGrp="1"/>
          </p:cNvSpPr>
          <p:nvPr>
            <p:ph type="title"/>
          </p:nvPr>
        </p:nvSpPr>
        <p:spPr/>
        <p:txBody>
          <a:bodyPr/>
          <a:lstStyle/>
          <a:p>
            <a:r>
              <a:rPr lang="fi-FI" dirty="0"/>
              <a:t>PROPAGANDA</a:t>
            </a:r>
          </a:p>
        </p:txBody>
      </p:sp>
      <p:sp>
        <p:nvSpPr>
          <p:cNvPr id="9" name="Sisällön paikkamerkki 8">
            <a:extLst>
              <a:ext uri="{FF2B5EF4-FFF2-40B4-BE49-F238E27FC236}">
                <a16:creationId xmlns:a16="http://schemas.microsoft.com/office/drawing/2014/main" id="{D007CD13-8DA7-394B-A979-F24CA6A597C3}"/>
              </a:ext>
            </a:extLst>
          </p:cNvPr>
          <p:cNvSpPr>
            <a:spLocks noGrp="1"/>
          </p:cNvSpPr>
          <p:nvPr>
            <p:ph idx="1"/>
          </p:nvPr>
        </p:nvSpPr>
        <p:spPr>
          <a:xfrm>
            <a:off x="838200" y="1348154"/>
            <a:ext cx="10515600" cy="4828809"/>
          </a:xfrm>
        </p:spPr>
        <p:txBody>
          <a:bodyPr/>
          <a:lstStyle/>
          <a:p>
            <a:r>
              <a:rPr lang="fi-FI" b="1" dirty="0"/>
              <a:t>Valkoinen propaganda</a:t>
            </a:r>
            <a:r>
              <a:rPr lang="fi-FI" dirty="0"/>
              <a:t>: suoraa ja rehellistä, mutta esitellään niitä asioita, joita halutaan esitellä, kaunistellen, valikoidaan asiasta mieluisaa viestintäkulmaa jne.</a:t>
            </a:r>
          </a:p>
          <a:p>
            <a:r>
              <a:rPr lang="fi-FI" b="1" dirty="0"/>
              <a:t>Musta propaganda</a:t>
            </a:r>
            <a:r>
              <a:rPr lang="fi-FI" dirty="0"/>
              <a:t>: selvästi valheellista aineistoa, kärjistyksiä, yleistyksiä, liioittelua, keksittyjä faktoja</a:t>
            </a:r>
          </a:p>
          <a:p>
            <a:r>
              <a:rPr lang="fi-FI" b="1" dirty="0"/>
              <a:t>Harmaa propaganda</a:t>
            </a:r>
            <a:r>
              <a:rPr lang="fi-FI" dirty="0"/>
              <a:t>: kahden edellisen sekoitus: osatotuuksia</a:t>
            </a:r>
          </a:p>
          <a:p>
            <a:pPr lvl="1"/>
            <a:r>
              <a:rPr lang="fi-FI" dirty="0"/>
              <a:t>Historialliset propagandan esimerkit?</a:t>
            </a:r>
          </a:p>
          <a:p>
            <a:pPr marL="0" indent="0">
              <a:buNone/>
            </a:pPr>
            <a:r>
              <a:rPr lang="fi-FI" dirty="0"/>
              <a:t>Katsotaan asiaa kumman määritelmän kautta tahansa, kummassakin käytetään hyväksi </a:t>
            </a:r>
            <a:r>
              <a:rPr lang="fi-FI" i="1" dirty="0"/>
              <a:t>osatotuuksia</a:t>
            </a:r>
            <a:r>
              <a:rPr lang="fi-FI" dirty="0"/>
              <a:t>. Esim. Arrow-harjoitusta varten huhtikuussa siirrossa nähdyt panssarivaunut – oivallinen kohde luoda propagandaa.</a:t>
            </a:r>
          </a:p>
          <a:p>
            <a:endParaRPr lang="fi-FI" dirty="0"/>
          </a:p>
        </p:txBody>
      </p:sp>
      <p:sp>
        <p:nvSpPr>
          <p:cNvPr id="5" name="Päivämäärän paikkamerkki 4">
            <a:extLst>
              <a:ext uri="{FF2B5EF4-FFF2-40B4-BE49-F238E27FC236}">
                <a16:creationId xmlns:a16="http://schemas.microsoft.com/office/drawing/2014/main" id="{18BF8EE4-51B2-614A-95A0-342EF2CAED69}"/>
              </a:ext>
            </a:extLst>
          </p:cNvPr>
          <p:cNvSpPr>
            <a:spLocks noGrp="1"/>
          </p:cNvSpPr>
          <p:nvPr>
            <p:ph type="dt" sz="half" idx="10"/>
          </p:nvPr>
        </p:nvSpPr>
        <p:spPr/>
        <p:txBody>
          <a:bodyPr/>
          <a:lstStyle/>
          <a:p>
            <a:fld id="{8A2FB079-1FDB-0C4E-A270-60C69959840E}" type="datetime1">
              <a:rPr lang="fi-FI" smtClean="0"/>
              <a:t>4.9.2022</a:t>
            </a:fld>
            <a:endParaRPr lang="en-US"/>
          </a:p>
        </p:txBody>
      </p:sp>
      <p:sp>
        <p:nvSpPr>
          <p:cNvPr id="6" name="Alatunnisteen paikkamerkki 5">
            <a:extLst>
              <a:ext uri="{FF2B5EF4-FFF2-40B4-BE49-F238E27FC236}">
                <a16:creationId xmlns:a16="http://schemas.microsoft.com/office/drawing/2014/main" id="{5D04EE4A-D833-6248-9468-6A14498490CA}"/>
              </a:ext>
            </a:extLst>
          </p:cNvPr>
          <p:cNvSpPr>
            <a:spLocks noGrp="1"/>
          </p:cNvSpPr>
          <p:nvPr>
            <p:ph type="ftr" sz="quarter" idx="11"/>
          </p:nvPr>
        </p:nvSpPr>
        <p:spPr/>
        <p:txBody>
          <a:bodyPr/>
          <a:lstStyle/>
          <a:p>
            <a:r>
              <a:rPr lang="en-US">
                <a:solidFill>
                  <a:schemeClr val="tx1"/>
                </a:solidFill>
              </a:rPr>
              <a:t>Copyright: Toiminimi Anu Ojaranta </a:t>
            </a:r>
            <a:endParaRPr lang="en-US" dirty="0">
              <a:solidFill>
                <a:schemeClr val="tx1"/>
              </a:solidFill>
            </a:endParaRPr>
          </a:p>
        </p:txBody>
      </p:sp>
    </p:spTree>
    <p:extLst>
      <p:ext uri="{BB962C8B-B14F-4D97-AF65-F5344CB8AC3E}">
        <p14:creationId xmlns:p14="http://schemas.microsoft.com/office/powerpoint/2010/main" val="3721388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9CC3AC-51D2-A941-9F5A-30E74560FACF}"/>
              </a:ext>
            </a:extLst>
          </p:cNvPr>
          <p:cNvSpPr>
            <a:spLocks noGrp="1"/>
          </p:cNvSpPr>
          <p:nvPr>
            <p:ph type="title"/>
          </p:nvPr>
        </p:nvSpPr>
        <p:spPr>
          <a:xfrm>
            <a:off x="1024128" y="585216"/>
            <a:ext cx="9720072" cy="800239"/>
          </a:xfrm>
        </p:spPr>
        <p:txBody>
          <a:bodyPr/>
          <a:lstStyle/>
          <a:p>
            <a:r>
              <a:rPr lang="en-US" dirty="0"/>
              <a:t>KOGNITIIVISET VINOUMAT/HARHAT</a:t>
            </a:r>
            <a:endParaRPr lang="fi-FI" dirty="0"/>
          </a:p>
        </p:txBody>
      </p:sp>
      <p:sp>
        <p:nvSpPr>
          <p:cNvPr id="3" name="Sisällön paikkamerkki 2">
            <a:extLst>
              <a:ext uri="{FF2B5EF4-FFF2-40B4-BE49-F238E27FC236}">
                <a16:creationId xmlns:a16="http://schemas.microsoft.com/office/drawing/2014/main" id="{FD4EEC6F-2EE0-E046-891F-0E4393B3C3E9}"/>
              </a:ext>
            </a:extLst>
          </p:cNvPr>
          <p:cNvSpPr>
            <a:spLocks noGrp="1"/>
          </p:cNvSpPr>
          <p:nvPr>
            <p:ph idx="1"/>
          </p:nvPr>
        </p:nvSpPr>
        <p:spPr>
          <a:xfrm>
            <a:off x="1024128" y="1510146"/>
            <a:ext cx="9720071" cy="4519336"/>
          </a:xfrm>
        </p:spPr>
        <p:txBody>
          <a:bodyPr>
            <a:normAutofit lnSpcReduction="10000"/>
          </a:bodyPr>
          <a:lstStyle/>
          <a:p>
            <a:pPr marL="0" indent="0">
              <a:buNone/>
            </a:pPr>
            <a:r>
              <a:rPr lang="fi-FI" b="1" dirty="0"/>
              <a:t>Kognitiivinen auktoriteetti </a:t>
            </a:r>
            <a:r>
              <a:rPr lang="fi-FI" dirty="0"/>
              <a:t>tarkoittaa sitä, että meillä on myös henkilöitä, joita pidämme luotetumman tiedon lähteinä kuin jotain toista. </a:t>
            </a:r>
          </a:p>
          <a:p>
            <a:r>
              <a:rPr lang="fi-FI" dirty="0"/>
              <a:t>jollekin myös </a:t>
            </a:r>
            <a:r>
              <a:rPr lang="fi-FI" dirty="0" err="1"/>
              <a:t>Trump</a:t>
            </a:r>
            <a:r>
              <a:rPr lang="fi-FI" dirty="0"/>
              <a:t> on yhä kognitiivinen auktoriteetti. </a:t>
            </a:r>
          </a:p>
          <a:p>
            <a:r>
              <a:rPr lang="fi-FI" dirty="0"/>
              <a:t>mm. terveysvaikuttajat, poliitikot, </a:t>
            </a:r>
            <a:r>
              <a:rPr lang="fi-FI" dirty="0" err="1"/>
              <a:t>bloggaajat</a:t>
            </a:r>
            <a:endParaRPr lang="fi-FI" dirty="0"/>
          </a:p>
          <a:p>
            <a:pPr marL="0" indent="0">
              <a:buNone/>
            </a:pPr>
            <a:r>
              <a:rPr lang="fi-FI" b="1" dirty="0"/>
              <a:t>Vahvistusharha</a:t>
            </a:r>
            <a:r>
              <a:rPr lang="fi-FI" dirty="0"/>
              <a:t>, hankimme vain tietoa, joka vahvistaa aikaisempaa käsitystämme</a:t>
            </a:r>
          </a:p>
          <a:p>
            <a:pPr marL="0" indent="0">
              <a:buNone/>
            </a:pPr>
            <a:r>
              <a:rPr lang="fi-FI" b="1" dirty="0"/>
              <a:t>Ylivertaisuusvinouma</a:t>
            </a:r>
            <a:r>
              <a:rPr lang="fi-FI" dirty="0"/>
              <a:t> eli </a:t>
            </a:r>
            <a:r>
              <a:rPr lang="fi-FI" dirty="0" err="1"/>
              <a:t>Dunning</a:t>
            </a:r>
            <a:r>
              <a:rPr lang="fi-FI" dirty="0"/>
              <a:t>-Kruger ilmiö</a:t>
            </a:r>
          </a:p>
          <a:p>
            <a:pPr>
              <a:buFontTx/>
              <a:buChar char="-"/>
            </a:pPr>
            <a:r>
              <a:rPr lang="fi-FI" dirty="0"/>
              <a:t> Pauli Ohukaisen blogi Tervettä skeptisyyttä, ”Kaikkein vaarallisin ajatteluvinouma on luulo omasta vinoutumattomuudesta.” </a:t>
            </a:r>
          </a:p>
        </p:txBody>
      </p:sp>
      <p:sp>
        <p:nvSpPr>
          <p:cNvPr id="4" name="Päivämäärän paikkamerkki 3">
            <a:extLst>
              <a:ext uri="{FF2B5EF4-FFF2-40B4-BE49-F238E27FC236}">
                <a16:creationId xmlns:a16="http://schemas.microsoft.com/office/drawing/2014/main" id="{78267861-62AC-C247-B370-B2FAD038FDDB}"/>
              </a:ext>
            </a:extLst>
          </p:cNvPr>
          <p:cNvSpPr>
            <a:spLocks noGrp="1"/>
          </p:cNvSpPr>
          <p:nvPr>
            <p:ph type="dt" sz="half" idx="10"/>
          </p:nvPr>
        </p:nvSpPr>
        <p:spPr/>
        <p:txBody>
          <a:bodyPr/>
          <a:lstStyle/>
          <a:p>
            <a:fld id="{913BB9EE-D490-5F44-B729-8E04E93A66DE}" type="datetime1">
              <a:rPr lang="fi-FI" smtClean="0"/>
              <a:t>4.9.2022</a:t>
            </a:fld>
            <a:endParaRPr lang="en-US" dirty="0"/>
          </a:p>
        </p:txBody>
      </p:sp>
      <p:sp>
        <p:nvSpPr>
          <p:cNvPr id="6" name="Alatunnisteen paikkamerkki 5">
            <a:extLst>
              <a:ext uri="{FF2B5EF4-FFF2-40B4-BE49-F238E27FC236}">
                <a16:creationId xmlns:a16="http://schemas.microsoft.com/office/drawing/2014/main" id="{B16C1B2E-F4B1-4444-84FF-A59E30B75BA0}"/>
              </a:ext>
            </a:extLst>
          </p:cNvPr>
          <p:cNvSpPr>
            <a:spLocks noGrp="1"/>
          </p:cNvSpPr>
          <p:nvPr>
            <p:ph type="ftr" sz="quarter" idx="11"/>
          </p:nvPr>
        </p:nvSpPr>
        <p:spPr/>
        <p:txBody>
          <a:bodyPr/>
          <a:lstStyle/>
          <a:p>
            <a:r>
              <a:rPr lang="en-US">
                <a:solidFill>
                  <a:schemeClr val="tx1"/>
                </a:solidFill>
              </a:rPr>
              <a:t>Copyright: Toiminimi Anu Ojaranta </a:t>
            </a:r>
            <a:endParaRPr lang="en-US" dirty="0">
              <a:solidFill>
                <a:schemeClr val="tx1"/>
              </a:solidFill>
            </a:endParaRPr>
          </a:p>
        </p:txBody>
      </p:sp>
    </p:spTree>
    <p:extLst>
      <p:ext uri="{BB962C8B-B14F-4D97-AF65-F5344CB8AC3E}">
        <p14:creationId xmlns:p14="http://schemas.microsoft.com/office/powerpoint/2010/main" val="3274865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2A5392-8F16-544D-9364-C2DD28FAFD82}"/>
              </a:ext>
            </a:extLst>
          </p:cNvPr>
          <p:cNvSpPr>
            <a:spLocks noGrp="1"/>
          </p:cNvSpPr>
          <p:nvPr>
            <p:ph type="title"/>
          </p:nvPr>
        </p:nvSpPr>
        <p:spPr>
          <a:xfrm>
            <a:off x="1024128" y="585216"/>
            <a:ext cx="9720072" cy="746043"/>
          </a:xfrm>
        </p:spPr>
        <p:txBody>
          <a:bodyPr/>
          <a:lstStyle/>
          <a:p>
            <a:r>
              <a:rPr lang="fi-FI" dirty="0"/>
              <a:t>Miksi haksahdamme?</a:t>
            </a:r>
          </a:p>
        </p:txBody>
      </p:sp>
      <p:sp>
        <p:nvSpPr>
          <p:cNvPr id="3" name="Sisällön paikkamerkki 2">
            <a:extLst>
              <a:ext uri="{FF2B5EF4-FFF2-40B4-BE49-F238E27FC236}">
                <a16:creationId xmlns:a16="http://schemas.microsoft.com/office/drawing/2014/main" id="{3BE35975-CE16-414D-B846-2207BC4BDE73}"/>
              </a:ext>
            </a:extLst>
          </p:cNvPr>
          <p:cNvSpPr>
            <a:spLocks noGrp="1"/>
          </p:cNvSpPr>
          <p:nvPr>
            <p:ph idx="1"/>
          </p:nvPr>
        </p:nvSpPr>
        <p:spPr>
          <a:xfrm>
            <a:off x="1024128" y="1331260"/>
            <a:ext cx="9720071" cy="4698222"/>
          </a:xfrm>
        </p:spPr>
        <p:txBody>
          <a:bodyPr>
            <a:normAutofit lnSpcReduction="10000"/>
          </a:bodyPr>
          <a:lstStyle/>
          <a:p>
            <a:pPr marL="0" indent="0">
              <a:buNone/>
            </a:pPr>
            <a:r>
              <a:rPr lang="fi-FI" dirty="0"/>
              <a:t>Syitä tällaiselle tilanteelle (esim. korona-aikana): </a:t>
            </a:r>
          </a:p>
          <a:p>
            <a:pPr>
              <a:buFont typeface="Arial" panose="020B0604020202020204" pitchFamily="34" charset="0"/>
              <a:buChar char="•"/>
            </a:pPr>
            <a:r>
              <a:rPr lang="fi-FI" dirty="0"/>
              <a:t>ihan inhimillinen huoli ja murhe</a:t>
            </a:r>
          </a:p>
          <a:p>
            <a:pPr>
              <a:buFont typeface="Arial" panose="020B0604020202020204" pitchFamily="34" charset="0"/>
              <a:buChar char="•"/>
            </a:pPr>
            <a:r>
              <a:rPr lang="fi-FI" dirty="0"/>
              <a:t>toive helpoista ratkaisuista, heuristiikka</a:t>
            </a:r>
          </a:p>
          <a:p>
            <a:pPr>
              <a:buFont typeface="Arial" panose="020B0604020202020204" pitchFamily="34" charset="0"/>
              <a:buChar char="•"/>
            </a:pPr>
            <a:r>
              <a:rPr lang="fi-FI" dirty="0"/>
              <a:t>herkkyys uskoa ns. vaihtoehtouutisiin ja pieniinkin toivonkipinöihin niiden todenperäisyydestä huolehtimatta</a:t>
            </a:r>
          </a:p>
          <a:p>
            <a:pPr>
              <a:buFont typeface="Arial" panose="020B0604020202020204" pitchFamily="34" charset="0"/>
              <a:buChar char="•"/>
            </a:pPr>
            <a:r>
              <a:rPr lang="fi-FI" dirty="0"/>
              <a:t>informaatiotutkimus tunnistaa tilanteen, jossa omien käsitysten vastaiseen informaatioon ei tartuta; sellainen informaatio aiheuttaa ahdistusta – kognitiivinen dissonanssi</a:t>
            </a:r>
          </a:p>
          <a:p>
            <a:pPr>
              <a:buFont typeface="Arial" panose="020B0604020202020204" pitchFamily="34" charset="0"/>
              <a:buChar char="•"/>
            </a:pPr>
            <a:r>
              <a:rPr lang="fi-FI" dirty="0"/>
              <a:t>kieltäytyy tästä syystä kaikesta tarjotusta tutkitusta tai viranomaisinformaatiosta</a:t>
            </a:r>
          </a:p>
          <a:p>
            <a:pPr>
              <a:buFont typeface="Arial" panose="020B0604020202020204" pitchFamily="34" charset="0"/>
              <a:buChar char="•"/>
            </a:pPr>
            <a:r>
              <a:rPr lang="fi-FI" dirty="0"/>
              <a:t>suoranaiset salaliittoteoreetikot</a:t>
            </a:r>
          </a:p>
        </p:txBody>
      </p:sp>
      <p:sp>
        <p:nvSpPr>
          <p:cNvPr id="4" name="Päivämäärän paikkamerkki 3">
            <a:extLst>
              <a:ext uri="{FF2B5EF4-FFF2-40B4-BE49-F238E27FC236}">
                <a16:creationId xmlns:a16="http://schemas.microsoft.com/office/drawing/2014/main" id="{4E4C602D-7876-444F-9483-081C5724D08E}"/>
              </a:ext>
            </a:extLst>
          </p:cNvPr>
          <p:cNvSpPr>
            <a:spLocks noGrp="1"/>
          </p:cNvSpPr>
          <p:nvPr>
            <p:ph type="dt" sz="half" idx="10"/>
          </p:nvPr>
        </p:nvSpPr>
        <p:spPr/>
        <p:txBody>
          <a:bodyPr/>
          <a:lstStyle/>
          <a:p>
            <a:fld id="{8FA7A9BE-01FD-074E-BEB7-23CD68F17A85}" type="datetime1">
              <a:rPr lang="fi-FI" smtClean="0"/>
              <a:t>5.9.2022</a:t>
            </a:fld>
            <a:endParaRPr lang="en-US" dirty="0"/>
          </a:p>
        </p:txBody>
      </p:sp>
      <p:sp>
        <p:nvSpPr>
          <p:cNvPr id="5" name="Dian numeron paikkamerkki 4">
            <a:extLst>
              <a:ext uri="{FF2B5EF4-FFF2-40B4-BE49-F238E27FC236}">
                <a16:creationId xmlns:a16="http://schemas.microsoft.com/office/drawing/2014/main" id="{6D02222A-91FB-BE4D-99B9-691651FAF301}"/>
              </a:ext>
            </a:extLst>
          </p:cNvPr>
          <p:cNvSpPr>
            <a:spLocks noGrp="1"/>
          </p:cNvSpPr>
          <p:nvPr>
            <p:ph type="sldNum" sz="quarter" idx="12"/>
          </p:nvPr>
        </p:nvSpPr>
        <p:spPr/>
        <p:txBody>
          <a:bodyPr/>
          <a:lstStyle/>
          <a:p>
            <a:fld id="{4FAB73BC-B049-4115-A692-8D63A059BFB8}" type="slidenum">
              <a:rPr lang="en-US" smtClean="0"/>
              <a:pPr/>
              <a:t>24</a:t>
            </a:fld>
            <a:endParaRPr lang="en-US" dirty="0"/>
          </a:p>
        </p:txBody>
      </p:sp>
    </p:spTree>
    <p:extLst>
      <p:ext uri="{BB962C8B-B14F-4D97-AF65-F5344CB8AC3E}">
        <p14:creationId xmlns:p14="http://schemas.microsoft.com/office/powerpoint/2010/main" val="3872359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EB8C23-CCCE-8342-A757-744A62364854}"/>
              </a:ext>
            </a:extLst>
          </p:cNvPr>
          <p:cNvSpPr>
            <a:spLocks noGrp="1"/>
          </p:cNvSpPr>
          <p:nvPr>
            <p:ph type="title"/>
          </p:nvPr>
        </p:nvSpPr>
        <p:spPr>
          <a:xfrm>
            <a:off x="838200" y="365126"/>
            <a:ext cx="10515600" cy="818906"/>
          </a:xfrm>
        </p:spPr>
        <p:txBody>
          <a:bodyPr/>
          <a:lstStyle/>
          <a:p>
            <a:r>
              <a:rPr lang="en-US" dirty="0"/>
              <a:t>JOURNALISTISET OHJEET</a:t>
            </a:r>
            <a:endParaRPr lang="fi-FI" dirty="0"/>
          </a:p>
        </p:txBody>
      </p:sp>
      <p:sp>
        <p:nvSpPr>
          <p:cNvPr id="3" name="Sisällön paikkamerkki 2">
            <a:extLst>
              <a:ext uri="{FF2B5EF4-FFF2-40B4-BE49-F238E27FC236}">
                <a16:creationId xmlns:a16="http://schemas.microsoft.com/office/drawing/2014/main" id="{516129E5-EA06-E74F-85C7-C7417CE983F4}"/>
              </a:ext>
            </a:extLst>
          </p:cNvPr>
          <p:cNvSpPr>
            <a:spLocks noGrp="1"/>
          </p:cNvSpPr>
          <p:nvPr>
            <p:ph idx="1"/>
          </p:nvPr>
        </p:nvSpPr>
        <p:spPr>
          <a:xfrm>
            <a:off x="838200" y="1383324"/>
            <a:ext cx="10515600" cy="4793640"/>
          </a:xfrm>
        </p:spPr>
        <p:txBody>
          <a:bodyPr/>
          <a:lstStyle/>
          <a:p>
            <a:r>
              <a:rPr lang="fi-FI" dirty="0">
                <a:hlinkClick r:id="rId2"/>
              </a:rPr>
              <a:t>https://www.jsn.fi/journalistin_ohjeet/</a:t>
            </a:r>
            <a:endParaRPr lang="fi-FI" dirty="0"/>
          </a:p>
          <a:p>
            <a:r>
              <a:rPr lang="fi-FI" dirty="0"/>
              <a:t>Tässä voisi myös olla vierailija paikallaan.</a:t>
            </a:r>
          </a:p>
          <a:p>
            <a:r>
              <a:rPr lang="fi-FI" dirty="0"/>
              <a:t>Itse en ole käyttänyt näitä työpajoissa varsinaisina työvälineinä, mutta voin kuvitella, että tällä hetkellä suuren yleisönkin on syytä ymmärtää, mitä journalistin ohjeet ovat. </a:t>
            </a:r>
          </a:p>
          <a:p>
            <a:r>
              <a:rPr lang="fi-FI" dirty="0"/>
              <a:t>Mediaa syytetään nyt kaikenlaisesta puolueellisuudesta ja pelaamisesta koska kenenkin pussiin. </a:t>
            </a:r>
          </a:p>
          <a:p>
            <a:r>
              <a:rPr lang="fi-FI" dirty="0"/>
              <a:t>Löytyisikö tälle aiheelle jokin työpajamahdollisuus? </a:t>
            </a:r>
          </a:p>
          <a:p>
            <a:pPr lvl="1"/>
            <a:r>
              <a:rPr lang="fi-FI" dirty="0"/>
              <a:t>Ainakin koululaisille ja opiskelijoille.</a:t>
            </a:r>
          </a:p>
          <a:p>
            <a:pPr lvl="1"/>
            <a:r>
              <a:rPr lang="fi-FI" dirty="0"/>
              <a:t>Mediataitoviikolle?</a:t>
            </a:r>
          </a:p>
        </p:txBody>
      </p:sp>
      <p:sp>
        <p:nvSpPr>
          <p:cNvPr id="4" name="Päivämäärän paikkamerkki 3">
            <a:extLst>
              <a:ext uri="{FF2B5EF4-FFF2-40B4-BE49-F238E27FC236}">
                <a16:creationId xmlns:a16="http://schemas.microsoft.com/office/drawing/2014/main" id="{EAAF735B-95F2-DF48-BE55-26BBEB8BD128}"/>
              </a:ext>
            </a:extLst>
          </p:cNvPr>
          <p:cNvSpPr>
            <a:spLocks noGrp="1"/>
          </p:cNvSpPr>
          <p:nvPr>
            <p:ph type="dt" sz="half" idx="10"/>
          </p:nvPr>
        </p:nvSpPr>
        <p:spPr/>
        <p:txBody>
          <a:bodyPr/>
          <a:lstStyle/>
          <a:p>
            <a:fld id="{7F345672-7083-BE45-84AD-B57DC2A9B4AC}" type="datetime1">
              <a:rPr lang="fi-FI" smtClean="0"/>
              <a:t>4.9.2022</a:t>
            </a:fld>
            <a:endParaRPr lang="en-US"/>
          </a:p>
        </p:txBody>
      </p:sp>
      <p:sp>
        <p:nvSpPr>
          <p:cNvPr id="5" name="Alatunnisteen paikkamerkki 4">
            <a:extLst>
              <a:ext uri="{FF2B5EF4-FFF2-40B4-BE49-F238E27FC236}">
                <a16:creationId xmlns:a16="http://schemas.microsoft.com/office/drawing/2014/main" id="{02F9E74C-7798-3040-AEE9-BA74B552E8A0}"/>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564685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A06647-BA49-094E-9034-AC0474D29E62}"/>
              </a:ext>
            </a:extLst>
          </p:cNvPr>
          <p:cNvSpPr>
            <a:spLocks noGrp="1"/>
          </p:cNvSpPr>
          <p:nvPr>
            <p:ph type="title"/>
          </p:nvPr>
        </p:nvSpPr>
        <p:spPr/>
        <p:txBody>
          <a:bodyPr/>
          <a:lstStyle/>
          <a:p>
            <a:r>
              <a:rPr lang="fi-FI" dirty="0"/>
              <a:t>TUTKIMUKSEN PERUSTEET</a:t>
            </a:r>
          </a:p>
        </p:txBody>
      </p:sp>
      <p:sp>
        <p:nvSpPr>
          <p:cNvPr id="3" name="Sisällön paikkamerkki 2">
            <a:extLst>
              <a:ext uri="{FF2B5EF4-FFF2-40B4-BE49-F238E27FC236}">
                <a16:creationId xmlns:a16="http://schemas.microsoft.com/office/drawing/2014/main" id="{8BDF7B0A-DA62-A540-9123-B36DC9E6FC06}"/>
              </a:ext>
            </a:extLst>
          </p:cNvPr>
          <p:cNvSpPr>
            <a:spLocks noGrp="1"/>
          </p:cNvSpPr>
          <p:nvPr>
            <p:ph idx="1"/>
          </p:nvPr>
        </p:nvSpPr>
        <p:spPr/>
        <p:txBody>
          <a:bodyPr/>
          <a:lstStyle/>
          <a:p>
            <a:r>
              <a:rPr lang="fi-FI" dirty="0"/>
              <a:t>Tähän voitte vaikka hankkia ulkopuolisen esiintyjän alustajaksi. </a:t>
            </a:r>
          </a:p>
          <a:p>
            <a:pPr lvl="1"/>
            <a:r>
              <a:rPr lang="fi-FI" dirty="0"/>
              <a:t>Mihin perustuu peruste, että tiede korjaa itseään?</a:t>
            </a:r>
          </a:p>
          <a:p>
            <a:pPr lvl="1"/>
            <a:r>
              <a:rPr lang="fi-FI" dirty="0"/>
              <a:t>Mitä tarkoittaa vertaisarviointi?</a:t>
            </a:r>
          </a:p>
          <a:p>
            <a:pPr lvl="1"/>
            <a:r>
              <a:rPr lang="fi-FI" dirty="0"/>
              <a:t>Mistä tunnistaa hyvän tieteellisen artikkelin?</a:t>
            </a:r>
          </a:p>
          <a:p>
            <a:pPr lvl="2"/>
            <a:r>
              <a:rPr lang="fi-FI" dirty="0"/>
              <a:t>Onko tutkijalla samankaltaista tutkimusta? </a:t>
            </a:r>
          </a:p>
          <a:p>
            <a:pPr lvl="2"/>
            <a:r>
              <a:rPr lang="fi-FI" dirty="0"/>
              <a:t>Minkä yliopiston tutkija/tutkijat? </a:t>
            </a:r>
          </a:p>
          <a:p>
            <a:pPr lvl="2"/>
            <a:r>
              <a:rPr lang="fi-FI" dirty="0"/>
              <a:t>Miten paljon kyseiseen tutkimukseen on viitattu? </a:t>
            </a:r>
          </a:p>
          <a:p>
            <a:pPr lvl="2"/>
            <a:r>
              <a:rPr lang="fi-FI" dirty="0"/>
              <a:t>Millaisessa lehdessä artikkeli on julkaistu? </a:t>
            </a:r>
          </a:p>
          <a:p>
            <a:pPr lvl="2"/>
            <a:r>
              <a:rPr lang="fi-FI" dirty="0"/>
              <a:t>Onko yhteydet ja rahoituksen lähde mainittu? (tästä on tullut yleisempää)</a:t>
            </a:r>
          </a:p>
          <a:p>
            <a:pPr lvl="1"/>
            <a:r>
              <a:rPr lang="fi-FI" dirty="0"/>
              <a:t>Tehtäväksi voi vaikka ottaa muutaman tutkimuksena, pari hyvää esimerkkiä ja pari heikko, ulkomaista sekä suomenkielistä</a:t>
            </a:r>
          </a:p>
        </p:txBody>
      </p:sp>
      <p:sp>
        <p:nvSpPr>
          <p:cNvPr id="4" name="Päivämäärän paikkamerkki 3">
            <a:extLst>
              <a:ext uri="{FF2B5EF4-FFF2-40B4-BE49-F238E27FC236}">
                <a16:creationId xmlns:a16="http://schemas.microsoft.com/office/drawing/2014/main" id="{241B5FBF-AD4C-6547-8163-AEC779AA7039}"/>
              </a:ext>
            </a:extLst>
          </p:cNvPr>
          <p:cNvSpPr>
            <a:spLocks noGrp="1"/>
          </p:cNvSpPr>
          <p:nvPr>
            <p:ph type="dt" sz="half" idx="10"/>
          </p:nvPr>
        </p:nvSpPr>
        <p:spPr/>
        <p:txBody>
          <a:bodyPr/>
          <a:lstStyle/>
          <a:p>
            <a:fld id="{29C5E3DB-2076-A04B-8C8C-8A313D669BD8}" type="datetime1">
              <a:rPr lang="fi-FI" smtClean="0"/>
              <a:t>4.9.2022</a:t>
            </a:fld>
            <a:endParaRPr lang="en-US"/>
          </a:p>
        </p:txBody>
      </p:sp>
      <p:sp>
        <p:nvSpPr>
          <p:cNvPr id="5" name="Alatunnisteen paikkamerkki 4">
            <a:extLst>
              <a:ext uri="{FF2B5EF4-FFF2-40B4-BE49-F238E27FC236}">
                <a16:creationId xmlns:a16="http://schemas.microsoft.com/office/drawing/2014/main" id="{BD115A8A-12D6-174E-8CBA-D39DF8D20C72}"/>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2899754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B87B22-C75F-354B-B562-4D484CBA0F19}"/>
              </a:ext>
            </a:extLst>
          </p:cNvPr>
          <p:cNvSpPr>
            <a:spLocks noGrp="1"/>
          </p:cNvSpPr>
          <p:nvPr>
            <p:ph type="title"/>
          </p:nvPr>
        </p:nvSpPr>
        <p:spPr>
          <a:xfrm>
            <a:off x="1024128" y="585216"/>
            <a:ext cx="9720072" cy="800239"/>
          </a:xfrm>
        </p:spPr>
        <p:txBody>
          <a:bodyPr/>
          <a:lstStyle/>
          <a:p>
            <a:r>
              <a:rPr lang="fi-FI" dirty="0"/>
              <a:t>Argumentaatiovirheet</a:t>
            </a:r>
          </a:p>
        </p:txBody>
      </p:sp>
      <p:sp>
        <p:nvSpPr>
          <p:cNvPr id="3" name="Sisällön paikkamerkki 2">
            <a:extLst>
              <a:ext uri="{FF2B5EF4-FFF2-40B4-BE49-F238E27FC236}">
                <a16:creationId xmlns:a16="http://schemas.microsoft.com/office/drawing/2014/main" id="{015FC268-8048-7A44-BA43-6C9F41EC5D76}"/>
              </a:ext>
            </a:extLst>
          </p:cNvPr>
          <p:cNvSpPr>
            <a:spLocks noGrp="1"/>
          </p:cNvSpPr>
          <p:nvPr>
            <p:ph idx="1"/>
          </p:nvPr>
        </p:nvSpPr>
        <p:spPr>
          <a:xfrm>
            <a:off x="1024128" y="1551710"/>
            <a:ext cx="9720071" cy="4477772"/>
          </a:xfrm>
        </p:spPr>
        <p:txBody>
          <a:bodyPr/>
          <a:lstStyle/>
          <a:p>
            <a:pPr marL="0" indent="0">
              <a:buNone/>
            </a:pPr>
            <a:r>
              <a:rPr lang="fi-FI" sz="2000" dirty="0"/>
              <a:t>Tästä hyvä lähde mm. </a:t>
            </a:r>
            <a:r>
              <a:rPr lang="fi-FI" sz="2000" dirty="0" err="1"/>
              <a:t>YLEn</a:t>
            </a:r>
            <a:r>
              <a:rPr lang="fi-FI" sz="2000" dirty="0"/>
              <a:t> valheenpaljastajan sivusto, jossa käydään läpi yleisimmät viisi argumentointivirhettä:</a:t>
            </a:r>
          </a:p>
          <a:p>
            <a:pPr marL="457200" indent="-457200">
              <a:buFont typeface="+mj-lt"/>
              <a:buAutoNum type="arabicPeriod"/>
            </a:pPr>
            <a:r>
              <a:rPr lang="fi-FI" sz="2000" dirty="0" err="1"/>
              <a:t>Ad</a:t>
            </a:r>
            <a:r>
              <a:rPr lang="fi-FI" sz="2000" dirty="0"/>
              <a:t> </a:t>
            </a:r>
            <a:r>
              <a:rPr lang="fi-FI" sz="2000" dirty="0" err="1"/>
              <a:t>populum</a:t>
            </a:r>
            <a:r>
              <a:rPr lang="fi-FI" sz="2000" dirty="0"/>
              <a:t>, vetoaminen  yleiseen mielipiteeseen (”kaikkihan sen tietää…”)</a:t>
            </a:r>
          </a:p>
          <a:p>
            <a:pPr marL="457200" indent="-457200">
              <a:buFont typeface="+mj-lt"/>
              <a:buAutoNum type="arabicPeriod"/>
            </a:pPr>
            <a:r>
              <a:rPr lang="fi-FI" sz="2000" dirty="0"/>
              <a:t>Viedä keskustelu kaltevalle pinnalle (ilmastonmuutos: ”miksei kukaan puhu siitä, että meillä on liikaa väkeä…”)</a:t>
            </a:r>
          </a:p>
          <a:p>
            <a:pPr marL="457200" indent="-457200">
              <a:buFont typeface="+mj-lt"/>
              <a:buAutoNum type="arabicPeriod"/>
            </a:pPr>
            <a:r>
              <a:rPr lang="fi-FI" sz="2000" dirty="0"/>
              <a:t>Harhautus, vetää huomio muualle, pois keskustelun ytimestä</a:t>
            </a:r>
          </a:p>
          <a:p>
            <a:pPr marL="457200" indent="-457200">
              <a:buFont typeface="+mj-lt"/>
              <a:buAutoNum type="arabicPeriod"/>
            </a:pPr>
            <a:r>
              <a:rPr lang="fi-FI" sz="2000" dirty="0"/>
              <a:t>Vastakkainasettelu</a:t>
            </a:r>
          </a:p>
          <a:p>
            <a:pPr marL="457200" indent="-457200">
              <a:buFont typeface="+mj-lt"/>
              <a:buAutoNum type="arabicPeriod"/>
            </a:pPr>
            <a:r>
              <a:rPr lang="fi-FI" sz="2000" dirty="0"/>
              <a:t>Vetoaminen yksitätistapaukseen jonkin asian selityksenä (”en minäkään ole kertaakaan koronaan sairastunut, vaikka olen käynyt baarissa…”)</a:t>
            </a:r>
          </a:p>
          <a:p>
            <a:pPr marL="0" indent="0">
              <a:buNone/>
            </a:pPr>
            <a:r>
              <a:rPr lang="fi-FI" sz="2000" dirty="0">
                <a:hlinkClick r:id="rId2"/>
              </a:rPr>
              <a:t>https://yle.fi/aihe/artikkeli/2017/02/28/vesitatko-keskustelun-surkeilla-vaitteilla-nain-tunnistat-laiskan</a:t>
            </a:r>
            <a:endParaRPr lang="fi-FI" sz="2000" dirty="0"/>
          </a:p>
          <a:p>
            <a:pPr marL="0" indent="0">
              <a:buNone/>
            </a:pPr>
            <a:r>
              <a:rPr lang="fi-FI" sz="2000" dirty="0"/>
              <a:t>Skepsis ry:llä on kattava lista: </a:t>
            </a:r>
            <a:r>
              <a:rPr lang="fi-FI" sz="2000" dirty="0">
                <a:hlinkClick r:id="rId3"/>
              </a:rPr>
              <a:t>https://skepsis.fi/jutut/virhelista.html</a:t>
            </a:r>
            <a:endParaRPr lang="fi-FI" sz="2000" dirty="0"/>
          </a:p>
          <a:p>
            <a:pPr marL="0" indent="0">
              <a:buNone/>
            </a:pPr>
            <a:endParaRPr lang="fi-FI" sz="2000" dirty="0"/>
          </a:p>
        </p:txBody>
      </p:sp>
      <p:sp>
        <p:nvSpPr>
          <p:cNvPr id="4" name="Päivämäärän paikkamerkki 3">
            <a:extLst>
              <a:ext uri="{FF2B5EF4-FFF2-40B4-BE49-F238E27FC236}">
                <a16:creationId xmlns:a16="http://schemas.microsoft.com/office/drawing/2014/main" id="{DFDE46EB-FC0F-6949-A999-B829B9391DE0}"/>
              </a:ext>
            </a:extLst>
          </p:cNvPr>
          <p:cNvSpPr>
            <a:spLocks noGrp="1"/>
          </p:cNvSpPr>
          <p:nvPr>
            <p:ph type="dt" sz="half" idx="10"/>
          </p:nvPr>
        </p:nvSpPr>
        <p:spPr/>
        <p:txBody>
          <a:bodyPr/>
          <a:lstStyle/>
          <a:p>
            <a:fld id="{8FC514B1-79F9-A54E-BFBE-B3945C7A3256}" type="datetime1">
              <a:rPr lang="fi-FI" smtClean="0"/>
              <a:t>4.9.2022</a:t>
            </a:fld>
            <a:endParaRPr lang="en-US" dirty="0"/>
          </a:p>
        </p:txBody>
      </p:sp>
      <p:sp>
        <p:nvSpPr>
          <p:cNvPr id="6" name="Alatunnisteen paikkamerkki 5">
            <a:extLst>
              <a:ext uri="{FF2B5EF4-FFF2-40B4-BE49-F238E27FC236}">
                <a16:creationId xmlns:a16="http://schemas.microsoft.com/office/drawing/2014/main" id="{04D622DB-55E1-0643-9A97-506B2D8AD701}"/>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68662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6C49A4-DEAF-244E-9F67-89DD8B60B101}"/>
              </a:ext>
            </a:extLst>
          </p:cNvPr>
          <p:cNvSpPr>
            <a:spLocks noGrp="1"/>
          </p:cNvSpPr>
          <p:nvPr>
            <p:ph type="title"/>
          </p:nvPr>
        </p:nvSpPr>
        <p:spPr/>
        <p:txBody>
          <a:bodyPr/>
          <a:lstStyle/>
          <a:p>
            <a:r>
              <a:rPr lang="en-US" dirty="0"/>
              <a:t>UUTISMAISEMA</a:t>
            </a:r>
            <a:endParaRPr lang="fi-FI" dirty="0"/>
          </a:p>
        </p:txBody>
      </p:sp>
      <p:sp>
        <p:nvSpPr>
          <p:cNvPr id="3" name="Sisällön paikkamerkki 2">
            <a:extLst>
              <a:ext uri="{FF2B5EF4-FFF2-40B4-BE49-F238E27FC236}">
                <a16:creationId xmlns:a16="http://schemas.microsoft.com/office/drawing/2014/main" id="{A6BCCFE5-E28A-1F43-92F2-A5FA45867839}"/>
              </a:ext>
            </a:extLst>
          </p:cNvPr>
          <p:cNvSpPr>
            <a:spLocks noGrp="1"/>
          </p:cNvSpPr>
          <p:nvPr>
            <p:ph idx="1"/>
          </p:nvPr>
        </p:nvSpPr>
        <p:spPr/>
        <p:txBody>
          <a:bodyPr/>
          <a:lstStyle/>
          <a:p>
            <a:pPr marL="0" indent="0">
              <a:buNone/>
            </a:pPr>
            <a:r>
              <a:rPr lang="fi-FI" dirty="0"/>
              <a:t>Mikä on kansalaisen uutismaisema? </a:t>
            </a:r>
          </a:p>
          <a:p>
            <a:r>
              <a:rPr lang="fi-FI" dirty="0"/>
              <a:t>Mitä mediaa seuraat? </a:t>
            </a:r>
          </a:p>
          <a:p>
            <a:r>
              <a:rPr lang="fi-FI" dirty="0"/>
              <a:t>Mistä saat paikalliset uutiset?</a:t>
            </a:r>
          </a:p>
          <a:p>
            <a:r>
              <a:rPr lang="fi-FI" dirty="0"/>
              <a:t>Mistä saat valtakunnan uutiset? </a:t>
            </a:r>
          </a:p>
          <a:p>
            <a:r>
              <a:rPr lang="fi-FI" dirty="0"/>
              <a:t>Mitä tarkoittaa keltainen lehdistö? Mitä tarkoittaa klikkiotsikko?</a:t>
            </a:r>
          </a:p>
          <a:p>
            <a:r>
              <a:rPr lang="fi-FI" dirty="0"/>
              <a:t>Mistä saat kansainväliset uutiset? </a:t>
            </a:r>
          </a:p>
          <a:p>
            <a:r>
              <a:rPr lang="fi-FI" dirty="0"/>
              <a:t>Uutisten haku internetistä, tiettyyn uutissivuun kohdistetut google haut</a:t>
            </a:r>
          </a:p>
        </p:txBody>
      </p:sp>
      <p:sp>
        <p:nvSpPr>
          <p:cNvPr id="4" name="Päivämäärän paikkamerkki 3">
            <a:extLst>
              <a:ext uri="{FF2B5EF4-FFF2-40B4-BE49-F238E27FC236}">
                <a16:creationId xmlns:a16="http://schemas.microsoft.com/office/drawing/2014/main" id="{2DF13F4A-F029-D940-B7F8-99CBC95B52D0}"/>
              </a:ext>
            </a:extLst>
          </p:cNvPr>
          <p:cNvSpPr>
            <a:spLocks noGrp="1"/>
          </p:cNvSpPr>
          <p:nvPr>
            <p:ph type="dt" sz="half" idx="10"/>
          </p:nvPr>
        </p:nvSpPr>
        <p:spPr/>
        <p:txBody>
          <a:bodyPr/>
          <a:lstStyle/>
          <a:p>
            <a:fld id="{74B89AA4-71C8-3D4A-910C-390D9A0BD6DB}" type="datetime1">
              <a:rPr lang="fi-FI" smtClean="0"/>
              <a:t>4.9.2022</a:t>
            </a:fld>
            <a:endParaRPr lang="en-US"/>
          </a:p>
        </p:txBody>
      </p:sp>
      <p:sp>
        <p:nvSpPr>
          <p:cNvPr id="5" name="Alatunnisteen paikkamerkki 4">
            <a:extLst>
              <a:ext uri="{FF2B5EF4-FFF2-40B4-BE49-F238E27FC236}">
                <a16:creationId xmlns:a16="http://schemas.microsoft.com/office/drawing/2014/main" id="{BEF8A0D0-EB55-714F-83EE-EB24C2C48F90}"/>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4224817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65B50C-C02A-A24E-B3B9-D2B2EA2C45D6}"/>
              </a:ext>
            </a:extLst>
          </p:cNvPr>
          <p:cNvSpPr>
            <a:spLocks noGrp="1"/>
          </p:cNvSpPr>
          <p:nvPr>
            <p:ph type="title"/>
          </p:nvPr>
        </p:nvSpPr>
        <p:spPr/>
        <p:txBody>
          <a:bodyPr/>
          <a:lstStyle/>
          <a:p>
            <a:r>
              <a:rPr lang="fi-FI" dirty="0"/>
              <a:t>LÄÄKETIETEDE JA HUUHAA</a:t>
            </a:r>
          </a:p>
        </p:txBody>
      </p:sp>
      <p:sp>
        <p:nvSpPr>
          <p:cNvPr id="3" name="Sisällön paikkamerkki 2">
            <a:extLst>
              <a:ext uri="{FF2B5EF4-FFF2-40B4-BE49-F238E27FC236}">
                <a16:creationId xmlns:a16="http://schemas.microsoft.com/office/drawing/2014/main" id="{AA81D340-0AD3-7345-AA9E-10344F0F5CDC}"/>
              </a:ext>
            </a:extLst>
          </p:cNvPr>
          <p:cNvSpPr>
            <a:spLocks noGrp="1"/>
          </p:cNvSpPr>
          <p:nvPr>
            <p:ph idx="1"/>
          </p:nvPr>
        </p:nvSpPr>
        <p:spPr/>
        <p:txBody>
          <a:bodyPr/>
          <a:lstStyle/>
          <a:p>
            <a:r>
              <a:rPr lang="fi-FI" dirty="0"/>
              <a:t>Tähänkin on ehkä mukava ajatella vierailijaa. </a:t>
            </a:r>
          </a:p>
          <a:p>
            <a:pPr lvl="1"/>
            <a:r>
              <a:rPr lang="fi-FI" dirty="0"/>
              <a:t>Mitä on plasebo?</a:t>
            </a:r>
          </a:p>
          <a:p>
            <a:pPr lvl="1"/>
            <a:r>
              <a:rPr lang="fi-FI" dirty="0"/>
              <a:t>Mikä on </a:t>
            </a:r>
            <a:r>
              <a:rPr lang="fi-FI" dirty="0" err="1"/>
              <a:t>nosebo</a:t>
            </a:r>
            <a:r>
              <a:rPr lang="fi-FI" dirty="0"/>
              <a:t>? </a:t>
            </a:r>
          </a:p>
          <a:p>
            <a:pPr lvl="1"/>
            <a:r>
              <a:rPr lang="fi-FI" dirty="0"/>
              <a:t>Miten tämä mekaniikka toimii? </a:t>
            </a:r>
          </a:p>
        </p:txBody>
      </p:sp>
      <p:sp>
        <p:nvSpPr>
          <p:cNvPr id="4" name="Päivämäärän paikkamerkki 3">
            <a:extLst>
              <a:ext uri="{FF2B5EF4-FFF2-40B4-BE49-F238E27FC236}">
                <a16:creationId xmlns:a16="http://schemas.microsoft.com/office/drawing/2014/main" id="{FAAC50CC-8741-C34A-B64E-F95779FA38B8}"/>
              </a:ext>
            </a:extLst>
          </p:cNvPr>
          <p:cNvSpPr>
            <a:spLocks noGrp="1"/>
          </p:cNvSpPr>
          <p:nvPr>
            <p:ph type="dt" sz="half" idx="10"/>
          </p:nvPr>
        </p:nvSpPr>
        <p:spPr/>
        <p:txBody>
          <a:bodyPr/>
          <a:lstStyle/>
          <a:p>
            <a:fld id="{7FE31D41-2B97-DB41-B332-DA213F1E1EF4}" type="datetime1">
              <a:rPr lang="fi-FI" smtClean="0"/>
              <a:t>5.9.2022</a:t>
            </a:fld>
            <a:endParaRPr lang="en-US"/>
          </a:p>
        </p:txBody>
      </p:sp>
      <p:sp>
        <p:nvSpPr>
          <p:cNvPr id="5" name="Alatunnisteen paikkamerkki 4">
            <a:extLst>
              <a:ext uri="{FF2B5EF4-FFF2-40B4-BE49-F238E27FC236}">
                <a16:creationId xmlns:a16="http://schemas.microsoft.com/office/drawing/2014/main" id="{089F4827-6880-6C4F-92C6-6AD71FFBABCA}"/>
              </a:ext>
            </a:extLst>
          </p:cNvPr>
          <p:cNvSpPr>
            <a:spLocks noGrp="1"/>
          </p:cNvSpPr>
          <p:nvPr>
            <p:ph type="ftr" sz="quarter" idx="11"/>
          </p:nvPr>
        </p:nvSpPr>
        <p:spPr/>
        <p:txBody>
          <a:bodyPr/>
          <a:lstStyle/>
          <a:p>
            <a:r>
              <a:rPr lang="en-US"/>
              <a:t>Copyright: Toiminimi Anu Ojaranta </a:t>
            </a:r>
          </a:p>
        </p:txBody>
      </p:sp>
    </p:spTree>
    <p:extLst>
      <p:ext uri="{BB962C8B-B14F-4D97-AF65-F5344CB8AC3E}">
        <p14:creationId xmlns:p14="http://schemas.microsoft.com/office/powerpoint/2010/main" val="164544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CE3C08A-E249-25EB-EB6A-D819140D82AA}"/>
              </a:ext>
            </a:extLst>
          </p:cNvPr>
          <p:cNvSpPr>
            <a:spLocks noGrp="1"/>
          </p:cNvSpPr>
          <p:nvPr>
            <p:ph type="title"/>
          </p:nvPr>
        </p:nvSpPr>
        <p:spPr/>
        <p:txBody>
          <a:bodyPr/>
          <a:lstStyle/>
          <a:p>
            <a:r>
              <a:rPr lang="en-US" dirty="0"/>
              <a:t>Kuka </a:t>
            </a:r>
            <a:r>
              <a:rPr lang="en-US" dirty="0" err="1"/>
              <a:t>minä</a:t>
            </a:r>
            <a:r>
              <a:rPr lang="en-US" dirty="0"/>
              <a:t> </a:t>
            </a:r>
            <a:r>
              <a:rPr lang="en-US" dirty="0" err="1"/>
              <a:t>olen</a:t>
            </a:r>
            <a:r>
              <a:rPr lang="en-US" dirty="0"/>
              <a:t> ja </a:t>
            </a:r>
            <a:r>
              <a:rPr lang="en-US" dirty="0" err="1"/>
              <a:t>mikä</a:t>
            </a:r>
            <a:r>
              <a:rPr lang="en-US" dirty="0"/>
              <a:t> on </a:t>
            </a:r>
            <a:r>
              <a:rPr lang="en-US" dirty="0" err="1"/>
              <a:t>päivän</a:t>
            </a:r>
            <a:r>
              <a:rPr lang="en-US" dirty="0"/>
              <a:t> </a:t>
            </a:r>
            <a:r>
              <a:rPr lang="en-US" dirty="0" err="1"/>
              <a:t>aihe</a:t>
            </a:r>
            <a:r>
              <a:rPr lang="en-US" dirty="0"/>
              <a:t>?</a:t>
            </a:r>
          </a:p>
        </p:txBody>
      </p:sp>
      <p:sp>
        <p:nvSpPr>
          <p:cNvPr id="6" name="Sisällön paikkamerkki 5">
            <a:extLst>
              <a:ext uri="{FF2B5EF4-FFF2-40B4-BE49-F238E27FC236}">
                <a16:creationId xmlns:a16="http://schemas.microsoft.com/office/drawing/2014/main" id="{5A1C6CAF-089B-D8C8-8CAA-8C247790C4D2}"/>
              </a:ext>
            </a:extLst>
          </p:cNvPr>
          <p:cNvSpPr>
            <a:spLocks noGrp="1"/>
          </p:cNvSpPr>
          <p:nvPr>
            <p:ph sz="half" idx="1"/>
          </p:nvPr>
        </p:nvSpPr>
        <p:spPr>
          <a:xfrm>
            <a:off x="685800" y="2185538"/>
            <a:ext cx="5181600" cy="3597886"/>
          </a:xfrm>
        </p:spPr>
        <p:txBody>
          <a:bodyPr/>
          <a:lstStyle/>
          <a:p>
            <a:r>
              <a:rPr lang="en-US" dirty="0" err="1"/>
              <a:t>Kirjastoalan</a:t>
            </a:r>
            <a:r>
              <a:rPr lang="en-US" dirty="0"/>
              <a:t> </a:t>
            </a:r>
            <a:r>
              <a:rPr lang="en-US" dirty="0" err="1"/>
              <a:t>moniottelija</a:t>
            </a:r>
            <a:endParaRPr lang="en-US" dirty="0"/>
          </a:p>
          <a:p>
            <a:r>
              <a:rPr lang="en-US" dirty="0" err="1"/>
              <a:t>Päivän</a:t>
            </a:r>
            <a:r>
              <a:rPr lang="en-US" dirty="0"/>
              <a:t> </a:t>
            </a:r>
            <a:r>
              <a:rPr lang="en-US" dirty="0" err="1"/>
              <a:t>aihe</a:t>
            </a:r>
            <a:r>
              <a:rPr lang="en-US" dirty="0"/>
              <a:t> on </a:t>
            </a:r>
            <a:r>
              <a:rPr lang="en-US" dirty="0" err="1"/>
              <a:t>tärkeä</a:t>
            </a:r>
            <a:r>
              <a:rPr lang="en-US" dirty="0"/>
              <a:t> ja </a:t>
            </a:r>
            <a:r>
              <a:rPr lang="en-US" dirty="0" err="1"/>
              <a:t>toivon</a:t>
            </a:r>
            <a:r>
              <a:rPr lang="en-US" dirty="0"/>
              <a:t>, </a:t>
            </a:r>
            <a:r>
              <a:rPr lang="en-US" dirty="0" err="1"/>
              <a:t>että</a:t>
            </a:r>
            <a:r>
              <a:rPr lang="en-US" dirty="0"/>
              <a:t> </a:t>
            </a:r>
            <a:r>
              <a:rPr lang="en-US" dirty="0" err="1"/>
              <a:t>voin</a:t>
            </a:r>
            <a:r>
              <a:rPr lang="en-US" dirty="0"/>
              <a:t> </a:t>
            </a:r>
            <a:r>
              <a:rPr lang="en-US" dirty="0" err="1"/>
              <a:t>antaa</a:t>
            </a:r>
            <a:r>
              <a:rPr lang="en-US" dirty="0"/>
              <a:t> </a:t>
            </a:r>
            <a:r>
              <a:rPr lang="en-US" dirty="0" err="1"/>
              <a:t>teille</a:t>
            </a:r>
            <a:r>
              <a:rPr lang="en-US" dirty="0"/>
              <a:t> </a:t>
            </a:r>
            <a:r>
              <a:rPr lang="en-US" dirty="0" err="1"/>
              <a:t>eväitä</a:t>
            </a:r>
            <a:r>
              <a:rPr lang="en-US" dirty="0"/>
              <a:t> </a:t>
            </a:r>
            <a:r>
              <a:rPr lang="en-US" dirty="0" err="1"/>
              <a:t>kirjastonne</a:t>
            </a:r>
            <a:r>
              <a:rPr lang="en-US" dirty="0"/>
              <a:t> </a:t>
            </a:r>
            <a:r>
              <a:rPr lang="en-US" dirty="0" err="1"/>
              <a:t>omaan</a:t>
            </a:r>
            <a:r>
              <a:rPr lang="en-US" dirty="0"/>
              <a:t> </a:t>
            </a:r>
            <a:r>
              <a:rPr lang="en-US" dirty="0" err="1"/>
              <a:t>valemediapajaan</a:t>
            </a:r>
            <a:r>
              <a:rPr lang="en-US" dirty="0"/>
              <a:t>. </a:t>
            </a:r>
          </a:p>
          <a:p>
            <a:r>
              <a:rPr lang="en-US" dirty="0" err="1"/>
              <a:t>Odotukset</a:t>
            </a:r>
            <a:r>
              <a:rPr lang="en-US" dirty="0"/>
              <a:t> </a:t>
            </a:r>
            <a:r>
              <a:rPr lang="en-US" dirty="0" err="1"/>
              <a:t>tälle</a:t>
            </a:r>
            <a:r>
              <a:rPr lang="en-US" dirty="0"/>
              <a:t> </a:t>
            </a:r>
            <a:r>
              <a:rPr lang="en-US" dirty="0" err="1"/>
              <a:t>iltapäivälle</a:t>
            </a:r>
            <a:r>
              <a:rPr lang="en-US" dirty="0"/>
              <a:t>? </a:t>
            </a:r>
          </a:p>
          <a:p>
            <a:pPr lvl="1"/>
            <a:r>
              <a:rPr lang="en-US" dirty="0" err="1"/>
              <a:t>Kerro</a:t>
            </a:r>
            <a:r>
              <a:rPr lang="en-US" dirty="0"/>
              <a:t> </a:t>
            </a:r>
            <a:r>
              <a:rPr lang="en-US" dirty="0" err="1"/>
              <a:t>chatissa</a:t>
            </a:r>
            <a:r>
              <a:rPr lang="en-US" dirty="0"/>
              <a:t> tai </a:t>
            </a:r>
            <a:r>
              <a:rPr lang="en-US" dirty="0" err="1"/>
              <a:t>nosta</a:t>
            </a:r>
            <a:r>
              <a:rPr lang="en-US" dirty="0"/>
              <a:t> </a:t>
            </a:r>
            <a:r>
              <a:rPr lang="en-US" dirty="0" err="1"/>
              <a:t>käsi</a:t>
            </a:r>
            <a:r>
              <a:rPr lang="en-US" dirty="0"/>
              <a:t> </a:t>
            </a:r>
            <a:r>
              <a:rPr lang="en-US" dirty="0" err="1"/>
              <a:t>kommenttia</a:t>
            </a:r>
            <a:r>
              <a:rPr lang="en-US" dirty="0"/>
              <a:t> </a:t>
            </a:r>
            <a:r>
              <a:rPr lang="en-US" dirty="0" err="1"/>
              <a:t>varten</a:t>
            </a:r>
            <a:r>
              <a:rPr lang="en-US" dirty="0"/>
              <a:t>!</a:t>
            </a:r>
          </a:p>
          <a:p>
            <a:endParaRPr lang="en-US" dirty="0"/>
          </a:p>
        </p:txBody>
      </p:sp>
      <p:sp>
        <p:nvSpPr>
          <p:cNvPr id="7" name="Päivämäärän paikkamerkki 6">
            <a:extLst>
              <a:ext uri="{FF2B5EF4-FFF2-40B4-BE49-F238E27FC236}">
                <a16:creationId xmlns:a16="http://schemas.microsoft.com/office/drawing/2014/main" id="{CED24408-CC47-7FCF-B71A-052B9D702452}"/>
              </a:ext>
            </a:extLst>
          </p:cNvPr>
          <p:cNvSpPr>
            <a:spLocks noGrp="1"/>
          </p:cNvSpPr>
          <p:nvPr>
            <p:ph type="dt" sz="half" idx="10"/>
          </p:nvPr>
        </p:nvSpPr>
        <p:spPr/>
        <p:txBody>
          <a:bodyPr/>
          <a:lstStyle/>
          <a:p>
            <a:fld id="{8B28D655-48AD-BE41-9463-1176F7EA9862}" type="datetime1">
              <a:rPr lang="fi-FI" smtClean="0"/>
              <a:t>4.9.2022</a:t>
            </a:fld>
            <a:endParaRPr lang="en-US"/>
          </a:p>
        </p:txBody>
      </p:sp>
      <p:sp>
        <p:nvSpPr>
          <p:cNvPr id="8" name="Alatunnisteen paikkamerkki 7">
            <a:extLst>
              <a:ext uri="{FF2B5EF4-FFF2-40B4-BE49-F238E27FC236}">
                <a16:creationId xmlns:a16="http://schemas.microsoft.com/office/drawing/2014/main" id="{16F8DE69-CC63-AAF2-F989-8EFCEC14C7AA}"/>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1407705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672B93-3838-6A41-9119-67274E23D4C1}"/>
              </a:ext>
            </a:extLst>
          </p:cNvPr>
          <p:cNvSpPr>
            <a:spLocks noGrp="1"/>
          </p:cNvSpPr>
          <p:nvPr>
            <p:ph type="title"/>
          </p:nvPr>
        </p:nvSpPr>
        <p:spPr>
          <a:xfrm>
            <a:off x="838200" y="365125"/>
            <a:ext cx="10515600" cy="900967"/>
          </a:xfrm>
        </p:spPr>
        <p:txBody>
          <a:bodyPr/>
          <a:lstStyle/>
          <a:p>
            <a:r>
              <a:rPr lang="en-US" dirty="0"/>
              <a:t>BOTIT, TROLLIT JA DEEP FAKE</a:t>
            </a:r>
            <a:endParaRPr lang="fi-FI" dirty="0"/>
          </a:p>
        </p:txBody>
      </p:sp>
      <p:sp>
        <p:nvSpPr>
          <p:cNvPr id="3" name="Sisällön paikkamerkki 2">
            <a:extLst>
              <a:ext uri="{FF2B5EF4-FFF2-40B4-BE49-F238E27FC236}">
                <a16:creationId xmlns:a16="http://schemas.microsoft.com/office/drawing/2014/main" id="{9AFC10A7-53E3-A24F-9C76-67B5E3BEAC29}"/>
              </a:ext>
            </a:extLst>
          </p:cNvPr>
          <p:cNvSpPr>
            <a:spLocks noGrp="1"/>
          </p:cNvSpPr>
          <p:nvPr>
            <p:ph idx="1"/>
          </p:nvPr>
        </p:nvSpPr>
        <p:spPr>
          <a:xfrm>
            <a:off x="838200" y="1266092"/>
            <a:ext cx="10515600" cy="4910871"/>
          </a:xfrm>
        </p:spPr>
        <p:txBody>
          <a:bodyPr/>
          <a:lstStyle/>
          <a:p>
            <a:r>
              <a:rPr lang="fi-FI" sz="2400" dirty="0"/>
              <a:t>Ilmiöiden esittely ja syyt</a:t>
            </a:r>
          </a:p>
          <a:p>
            <a:r>
              <a:rPr lang="fi-FI" sz="2400" dirty="0"/>
              <a:t>Miten se tapahtuu? </a:t>
            </a:r>
          </a:p>
          <a:p>
            <a:r>
              <a:rPr lang="fi-FI" sz="2400" dirty="0"/>
              <a:t>niiden vaikutusten avaaminen – missä tapauksissa näillä on ollut merkitystä? (</a:t>
            </a:r>
            <a:r>
              <a:rPr lang="fi-FI" sz="2400" dirty="0" err="1"/>
              <a:t>Trollitehtaiden</a:t>
            </a:r>
            <a:r>
              <a:rPr lang="fi-FI" sz="2400" dirty="0"/>
              <a:t> </a:t>
            </a:r>
            <a:r>
              <a:rPr lang="fi-FI" sz="2400" dirty="0" err="1"/>
              <a:t>tehtaily</a:t>
            </a:r>
            <a:r>
              <a:rPr lang="fi-FI" sz="2400" dirty="0"/>
              <a:t>, </a:t>
            </a:r>
            <a:r>
              <a:rPr lang="fi-FI" sz="2400" dirty="0" err="1"/>
              <a:t>botit</a:t>
            </a:r>
            <a:r>
              <a:rPr lang="fi-FI" sz="2400" dirty="0"/>
              <a:t> Twitterissä, </a:t>
            </a:r>
          </a:p>
          <a:p>
            <a:r>
              <a:rPr lang="fi-FI" sz="2400" dirty="0"/>
              <a:t>Miten </a:t>
            </a:r>
            <a:r>
              <a:rPr lang="fi-FI" sz="2400" dirty="0" err="1"/>
              <a:t>deep</a:t>
            </a:r>
            <a:r>
              <a:rPr lang="fi-FI" sz="2400" dirty="0"/>
              <a:t> </a:t>
            </a:r>
            <a:r>
              <a:rPr lang="fi-FI" sz="2400" dirty="0" err="1"/>
              <a:t>fake</a:t>
            </a:r>
            <a:r>
              <a:rPr lang="fi-FI" sz="2400" dirty="0"/>
              <a:t> toimii, miten ne tehdään ja minkä uhan ne sisältävät?</a:t>
            </a:r>
          </a:p>
          <a:p>
            <a:r>
              <a:rPr lang="fi-FI" sz="2400" dirty="0"/>
              <a:t>Mitä tarkoittaa </a:t>
            </a:r>
            <a:r>
              <a:rPr lang="fi-FI" sz="2400" dirty="0" err="1"/>
              <a:t>trendaaminen</a:t>
            </a:r>
            <a:r>
              <a:rPr lang="fi-FI" sz="2400" dirty="0"/>
              <a:t> ja miten se tapahtuu?</a:t>
            </a:r>
          </a:p>
          <a:p>
            <a:r>
              <a:rPr lang="fi-FI" sz="2400" dirty="0"/>
              <a:t>Perusteet näiden tunnistamiseen</a:t>
            </a:r>
          </a:p>
          <a:p>
            <a:pPr lvl="1"/>
            <a:r>
              <a:rPr lang="fi-FI" dirty="0" err="1"/>
              <a:t>Botin</a:t>
            </a:r>
            <a:r>
              <a:rPr lang="fi-FI" dirty="0"/>
              <a:t> tunnistaminen (uusi tili, </a:t>
            </a:r>
            <a:r>
              <a:rPr lang="fi-FI" dirty="0" err="1"/>
              <a:t>massoittainen</a:t>
            </a:r>
            <a:r>
              <a:rPr lang="fi-FI" dirty="0"/>
              <a:t> </a:t>
            </a:r>
            <a:r>
              <a:rPr lang="fi-FI" dirty="0" err="1"/>
              <a:t>twiittien</a:t>
            </a:r>
            <a:r>
              <a:rPr lang="fi-FI" dirty="0"/>
              <a:t> tuottaminen, keinotekoinen verkosto, jne.)</a:t>
            </a:r>
          </a:p>
          <a:p>
            <a:pPr lvl="1"/>
            <a:r>
              <a:rPr lang="fi-FI" dirty="0" err="1"/>
              <a:t>Trollien</a:t>
            </a:r>
            <a:r>
              <a:rPr lang="fi-FI" dirty="0"/>
              <a:t> tunnistaminen (uusi tili, vain yhdenlaista viestintää, verkoston tutkiminen)</a:t>
            </a:r>
          </a:p>
        </p:txBody>
      </p:sp>
      <p:sp>
        <p:nvSpPr>
          <p:cNvPr id="4" name="Päivämäärän paikkamerkki 3">
            <a:extLst>
              <a:ext uri="{FF2B5EF4-FFF2-40B4-BE49-F238E27FC236}">
                <a16:creationId xmlns:a16="http://schemas.microsoft.com/office/drawing/2014/main" id="{EC78FD41-CAE1-2E45-95AC-D2F75CD2E06B}"/>
              </a:ext>
            </a:extLst>
          </p:cNvPr>
          <p:cNvSpPr>
            <a:spLocks noGrp="1"/>
          </p:cNvSpPr>
          <p:nvPr>
            <p:ph type="dt" sz="half" idx="10"/>
          </p:nvPr>
        </p:nvSpPr>
        <p:spPr/>
        <p:txBody>
          <a:bodyPr/>
          <a:lstStyle/>
          <a:p>
            <a:fld id="{5A5A6920-39BE-A04B-A942-ED1240B4462F}" type="datetime1">
              <a:rPr lang="fi-FI" smtClean="0"/>
              <a:t>4.9.2022</a:t>
            </a:fld>
            <a:endParaRPr lang="en-US"/>
          </a:p>
        </p:txBody>
      </p:sp>
      <p:sp>
        <p:nvSpPr>
          <p:cNvPr id="5" name="Alatunnisteen paikkamerkki 4">
            <a:extLst>
              <a:ext uri="{FF2B5EF4-FFF2-40B4-BE49-F238E27FC236}">
                <a16:creationId xmlns:a16="http://schemas.microsoft.com/office/drawing/2014/main" id="{9906AB2C-56C0-7546-A826-9AB8140B796B}"/>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440429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DD523233-1BF7-0444-9F87-C70F55D2D236}"/>
              </a:ext>
            </a:extLst>
          </p:cNvPr>
          <p:cNvSpPr>
            <a:spLocks noGrp="1"/>
          </p:cNvSpPr>
          <p:nvPr>
            <p:ph type="dt" sz="half" idx="10"/>
          </p:nvPr>
        </p:nvSpPr>
        <p:spPr/>
        <p:txBody>
          <a:bodyPr/>
          <a:lstStyle/>
          <a:p>
            <a:fld id="{DE2308C8-4960-764D-B120-E21834E23D34}" type="datetime1">
              <a:rPr lang="fi-FI" smtClean="0"/>
              <a:t>4.9.2022</a:t>
            </a:fld>
            <a:endParaRPr lang="en-US"/>
          </a:p>
        </p:txBody>
      </p:sp>
      <p:sp>
        <p:nvSpPr>
          <p:cNvPr id="4" name="Alatunnisteen paikkamerkki 3">
            <a:extLst>
              <a:ext uri="{FF2B5EF4-FFF2-40B4-BE49-F238E27FC236}">
                <a16:creationId xmlns:a16="http://schemas.microsoft.com/office/drawing/2014/main" id="{E43BC804-61C6-0047-8276-80F2BFF3283A}"/>
              </a:ext>
            </a:extLst>
          </p:cNvPr>
          <p:cNvSpPr>
            <a:spLocks noGrp="1"/>
          </p:cNvSpPr>
          <p:nvPr>
            <p:ph type="ftr" sz="quarter" idx="11"/>
          </p:nvPr>
        </p:nvSpPr>
        <p:spPr/>
        <p:txBody>
          <a:bodyPr/>
          <a:lstStyle/>
          <a:p>
            <a:r>
              <a:rPr lang="en-US"/>
              <a:t>Copyright: Toiminimi Anu Ojaranta </a:t>
            </a:r>
          </a:p>
        </p:txBody>
      </p:sp>
      <p:sp>
        <p:nvSpPr>
          <p:cNvPr id="6" name="Tekstin paikkamerkki 5">
            <a:extLst>
              <a:ext uri="{FF2B5EF4-FFF2-40B4-BE49-F238E27FC236}">
                <a16:creationId xmlns:a16="http://schemas.microsoft.com/office/drawing/2014/main" id="{C1EE53DB-6ACD-3949-8D3A-3D09EA6360F3}"/>
              </a:ext>
            </a:extLst>
          </p:cNvPr>
          <p:cNvSpPr>
            <a:spLocks noGrp="1"/>
          </p:cNvSpPr>
          <p:nvPr>
            <p:ph type="body" sz="quarter" idx="13"/>
          </p:nvPr>
        </p:nvSpPr>
        <p:spPr/>
        <p:txBody>
          <a:bodyPr/>
          <a:lstStyle/>
          <a:p>
            <a:r>
              <a:rPr lang="fi-FI" dirty="0"/>
              <a:t>TYÖPAJAN VETÄMISESTÄ</a:t>
            </a:r>
          </a:p>
        </p:txBody>
      </p:sp>
    </p:spTree>
    <p:extLst>
      <p:ext uri="{BB962C8B-B14F-4D97-AF65-F5344CB8AC3E}">
        <p14:creationId xmlns:p14="http://schemas.microsoft.com/office/powerpoint/2010/main" val="2006394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D4B698-6C0B-EB45-9AD6-06C1C9D39FC3}"/>
              </a:ext>
            </a:extLst>
          </p:cNvPr>
          <p:cNvSpPr>
            <a:spLocks noGrp="1"/>
          </p:cNvSpPr>
          <p:nvPr>
            <p:ph type="title"/>
          </p:nvPr>
        </p:nvSpPr>
        <p:spPr>
          <a:xfrm>
            <a:off x="838200" y="365126"/>
            <a:ext cx="10515600" cy="865798"/>
          </a:xfrm>
        </p:spPr>
        <p:txBody>
          <a:bodyPr>
            <a:normAutofit/>
          </a:bodyPr>
          <a:lstStyle/>
          <a:p>
            <a:r>
              <a:rPr lang="fi-FI" sz="4000" dirty="0"/>
              <a:t>KOHDEYLEISÖN HUOMIOINTI JA ENNAKOINTI</a:t>
            </a:r>
          </a:p>
        </p:txBody>
      </p:sp>
      <p:sp>
        <p:nvSpPr>
          <p:cNvPr id="3" name="Sisällön paikkamerkki 2">
            <a:extLst>
              <a:ext uri="{FF2B5EF4-FFF2-40B4-BE49-F238E27FC236}">
                <a16:creationId xmlns:a16="http://schemas.microsoft.com/office/drawing/2014/main" id="{CBC65E5A-2FAE-864A-A08A-47B251B03918}"/>
              </a:ext>
            </a:extLst>
          </p:cNvPr>
          <p:cNvSpPr>
            <a:spLocks noGrp="1"/>
          </p:cNvSpPr>
          <p:nvPr>
            <p:ph idx="1"/>
          </p:nvPr>
        </p:nvSpPr>
        <p:spPr>
          <a:xfrm>
            <a:off x="838200" y="1430215"/>
            <a:ext cx="10515600" cy="4746748"/>
          </a:xfrm>
        </p:spPr>
        <p:txBody>
          <a:bodyPr/>
          <a:lstStyle/>
          <a:p>
            <a:r>
              <a:rPr lang="fi-FI" b="1" dirty="0"/>
              <a:t>Työpaja on tarpeen suunnitella kohdeyleisöön sopivaksi</a:t>
            </a:r>
          </a:p>
          <a:p>
            <a:pPr lvl="1"/>
            <a:r>
              <a:rPr lang="fi-FI" dirty="0"/>
              <a:t>Koululaisten tai opiskelijoiden kohdalla ensisijainen yhteistyö tehdään opettajan kanssa</a:t>
            </a:r>
          </a:p>
          <a:p>
            <a:pPr lvl="2"/>
            <a:r>
              <a:rPr lang="fi-FI" dirty="0"/>
              <a:t>Esim. aiheen suunnittelu, ryhmän ominaisuuksien tiedustelu, lukemisen tason tiedustelu.</a:t>
            </a:r>
          </a:p>
          <a:p>
            <a:pPr lvl="2"/>
            <a:r>
              <a:rPr lang="fi-FI" dirty="0"/>
              <a:t>Onko jokin aihepiiri, joka halutaan jostain syystä jättää ulkopuolelle?</a:t>
            </a:r>
          </a:p>
          <a:p>
            <a:pPr lvl="2"/>
            <a:r>
              <a:rPr lang="fi-FI" dirty="0"/>
              <a:t>Opettaja myös mukaan tilaisuuteen! </a:t>
            </a:r>
            <a:r>
              <a:rPr lang="fi-FI" u="sng" dirty="0"/>
              <a:t>Opettaja ei voi jättää ryhmää teidän vastuulle!</a:t>
            </a:r>
          </a:p>
          <a:p>
            <a:pPr lvl="1"/>
            <a:r>
              <a:rPr lang="fi-FI" dirty="0"/>
              <a:t>Ryhmä on hiljainen, kukaan ei puhu -&gt; kehittele rinnalle sähköisen osallistumisen menetelmä</a:t>
            </a:r>
          </a:p>
          <a:p>
            <a:pPr lvl="1"/>
            <a:r>
              <a:rPr lang="fi-FI" dirty="0"/>
              <a:t>Käytä vaikkapa sähköistä kyselyä, tms. aktivointiin.</a:t>
            </a:r>
          </a:p>
          <a:p>
            <a:pPr lvl="1"/>
            <a:r>
              <a:rPr lang="fi-FI" dirty="0"/>
              <a:t>Ryhmä on hyvin puhelias ja puheenvuorojen hallinta ei tunnu onnistuvan-&gt; puheenvuorojen jakaminen esinettä vaihtamalla (puhekapula/käpy/kivi/pehmolelu)</a:t>
            </a:r>
          </a:p>
          <a:p>
            <a:pPr lvl="2"/>
            <a:endParaRPr lang="fi-FI" dirty="0"/>
          </a:p>
          <a:p>
            <a:pPr lvl="2"/>
            <a:endParaRPr lang="fi-FI" dirty="0"/>
          </a:p>
        </p:txBody>
      </p:sp>
      <p:sp>
        <p:nvSpPr>
          <p:cNvPr id="4" name="Päivämäärän paikkamerkki 3">
            <a:extLst>
              <a:ext uri="{FF2B5EF4-FFF2-40B4-BE49-F238E27FC236}">
                <a16:creationId xmlns:a16="http://schemas.microsoft.com/office/drawing/2014/main" id="{87385CAD-EFED-9347-9872-1272C5A140EF}"/>
              </a:ext>
            </a:extLst>
          </p:cNvPr>
          <p:cNvSpPr>
            <a:spLocks noGrp="1"/>
          </p:cNvSpPr>
          <p:nvPr>
            <p:ph type="dt" sz="half" idx="10"/>
          </p:nvPr>
        </p:nvSpPr>
        <p:spPr/>
        <p:txBody>
          <a:bodyPr/>
          <a:lstStyle/>
          <a:p>
            <a:fld id="{18B072EB-B17E-B74B-8086-C84D552E384E}" type="datetime1">
              <a:rPr lang="fi-FI" smtClean="0"/>
              <a:t>4.9.2022</a:t>
            </a:fld>
            <a:endParaRPr lang="en-US"/>
          </a:p>
        </p:txBody>
      </p:sp>
      <p:sp>
        <p:nvSpPr>
          <p:cNvPr id="5" name="Alatunnisteen paikkamerkki 4">
            <a:extLst>
              <a:ext uri="{FF2B5EF4-FFF2-40B4-BE49-F238E27FC236}">
                <a16:creationId xmlns:a16="http://schemas.microsoft.com/office/drawing/2014/main" id="{A803D856-F36A-8147-8E31-D7814BB20838}"/>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2813437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BC97B92-4D39-3D47-B65C-0097B2C02BF6}"/>
              </a:ext>
            </a:extLst>
          </p:cNvPr>
          <p:cNvSpPr>
            <a:spLocks noGrp="1"/>
          </p:cNvSpPr>
          <p:nvPr>
            <p:ph idx="1"/>
          </p:nvPr>
        </p:nvSpPr>
        <p:spPr>
          <a:xfrm>
            <a:off x="838200" y="1066799"/>
            <a:ext cx="10515600" cy="5110163"/>
          </a:xfrm>
        </p:spPr>
        <p:txBody>
          <a:bodyPr/>
          <a:lstStyle/>
          <a:p>
            <a:pPr lvl="1"/>
            <a:r>
              <a:rPr lang="fi-FI" dirty="0"/>
              <a:t>Suuri yleisö, avoin työpaja</a:t>
            </a:r>
          </a:p>
          <a:p>
            <a:pPr lvl="2"/>
            <a:r>
              <a:rPr lang="fi-FI" dirty="0"/>
              <a:t>Miettiä ottaako päivänpolttavan teeman tai jonkun, joka ei enää herätä niin paljon tunteita</a:t>
            </a:r>
          </a:p>
          <a:p>
            <a:pPr lvl="2"/>
            <a:r>
              <a:rPr lang="fi-FI" dirty="0"/>
              <a:t>Varautua pieneen väittelyyn tai inttämiseen</a:t>
            </a:r>
          </a:p>
          <a:p>
            <a:pPr lvl="2"/>
            <a:r>
              <a:rPr lang="fi-FI" dirty="0"/>
              <a:t>Hankala tyyppi? Jos aihe on hankala ja voi odottaa avautumisia, niin voi olla paikallaan esitellä turvallisen alueen säännöt (esim. mukaillen Erätauko-pelisääntöjä) </a:t>
            </a:r>
            <a:r>
              <a:rPr lang="fi-FI" dirty="0">
                <a:hlinkClick r:id="rId2"/>
              </a:rPr>
              <a:t>https://www.eratauko.fi/tyokalu/rakentavan-keskustelun-pelisaannot/</a:t>
            </a:r>
            <a:endParaRPr lang="fi-FI" dirty="0"/>
          </a:p>
          <a:p>
            <a:pPr lvl="1"/>
            <a:r>
              <a:rPr lang="fi-FI" dirty="0"/>
              <a:t>Senioriasiakkaat	</a:t>
            </a:r>
          </a:p>
          <a:p>
            <a:pPr lvl="2"/>
            <a:r>
              <a:rPr lang="fi-FI" dirty="0"/>
              <a:t>Peruselementtejä: kriittinen ajattelu, uutiset ja </a:t>
            </a:r>
            <a:r>
              <a:rPr lang="fi-FI" dirty="0" err="1"/>
              <a:t>journalistiinen</a:t>
            </a:r>
            <a:r>
              <a:rPr lang="fi-FI" dirty="0"/>
              <a:t> </a:t>
            </a:r>
            <a:r>
              <a:rPr lang="fi-FI" dirty="0" err="1"/>
              <a:t>etiiikka</a:t>
            </a:r>
            <a:r>
              <a:rPr lang="fi-FI" dirty="0"/>
              <a:t>, uutishorisontti,</a:t>
            </a:r>
          </a:p>
          <a:p>
            <a:pPr lvl="2"/>
            <a:r>
              <a:rPr lang="fi-FI" dirty="0"/>
              <a:t>Nykyajan termien avaamista tyyliin: ”</a:t>
            </a:r>
            <a:r>
              <a:rPr lang="fi-FI" dirty="0" err="1"/>
              <a:t>Trollit</a:t>
            </a:r>
            <a:r>
              <a:rPr lang="fi-FI" dirty="0"/>
              <a:t>, </a:t>
            </a:r>
            <a:r>
              <a:rPr lang="fi-FI" dirty="0" err="1"/>
              <a:t>botit</a:t>
            </a:r>
            <a:r>
              <a:rPr lang="fi-FI" dirty="0"/>
              <a:t> ja </a:t>
            </a:r>
            <a:r>
              <a:rPr lang="fi-FI" dirty="0" err="1"/>
              <a:t>trendaaminen</a:t>
            </a:r>
            <a:r>
              <a:rPr lang="fi-FI" dirty="0"/>
              <a:t>?”</a:t>
            </a:r>
          </a:p>
          <a:p>
            <a:pPr lvl="2"/>
            <a:r>
              <a:rPr lang="fi-FI" dirty="0"/>
              <a:t>Mahdollisesti huijauksista, mistä ne tunnistaa? Rakkaushuijarit, </a:t>
            </a:r>
            <a:r>
              <a:rPr lang="fi-FI" dirty="0" err="1"/>
              <a:t>feikit</a:t>
            </a:r>
            <a:r>
              <a:rPr lang="fi-FI" dirty="0"/>
              <a:t> seuraajat ja ystäväpyynnöt</a:t>
            </a:r>
          </a:p>
          <a:p>
            <a:pPr lvl="1"/>
            <a:r>
              <a:rPr lang="fi-FI" b="1" dirty="0"/>
              <a:t>Muita tilanteita? </a:t>
            </a:r>
          </a:p>
          <a:p>
            <a:pPr lvl="2"/>
            <a:r>
              <a:rPr lang="fi-FI" b="1" dirty="0"/>
              <a:t>Sana on vapaa? Mitä voi tulla eteen?</a:t>
            </a:r>
          </a:p>
          <a:p>
            <a:pPr lvl="2"/>
            <a:endParaRPr lang="fi-FI" dirty="0"/>
          </a:p>
          <a:p>
            <a:endParaRPr lang="fi-FI" dirty="0"/>
          </a:p>
        </p:txBody>
      </p:sp>
      <p:sp>
        <p:nvSpPr>
          <p:cNvPr id="4" name="Päivämäärän paikkamerkki 3">
            <a:extLst>
              <a:ext uri="{FF2B5EF4-FFF2-40B4-BE49-F238E27FC236}">
                <a16:creationId xmlns:a16="http://schemas.microsoft.com/office/drawing/2014/main" id="{5B27DE0F-5D1F-3B4F-8F5A-CAFF93F480CE}"/>
              </a:ext>
            </a:extLst>
          </p:cNvPr>
          <p:cNvSpPr>
            <a:spLocks noGrp="1"/>
          </p:cNvSpPr>
          <p:nvPr>
            <p:ph type="dt" sz="half" idx="10"/>
          </p:nvPr>
        </p:nvSpPr>
        <p:spPr/>
        <p:txBody>
          <a:bodyPr/>
          <a:lstStyle/>
          <a:p>
            <a:fld id="{9B0750AC-FC10-E14F-B590-58FEAB1BA4E5}" type="datetime1">
              <a:rPr lang="fi-FI" smtClean="0"/>
              <a:t>4.9.2022</a:t>
            </a:fld>
            <a:endParaRPr lang="en-US"/>
          </a:p>
        </p:txBody>
      </p:sp>
      <p:sp>
        <p:nvSpPr>
          <p:cNvPr id="5" name="Alatunnisteen paikkamerkki 4">
            <a:extLst>
              <a:ext uri="{FF2B5EF4-FFF2-40B4-BE49-F238E27FC236}">
                <a16:creationId xmlns:a16="http://schemas.microsoft.com/office/drawing/2014/main" id="{3414A0D7-9626-0E46-88B4-679DF509BA4A}"/>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2898824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6F936-8C3D-FC48-B72B-189B5E5DC278}"/>
              </a:ext>
            </a:extLst>
          </p:cNvPr>
          <p:cNvSpPr>
            <a:spLocks noGrp="1"/>
          </p:cNvSpPr>
          <p:nvPr>
            <p:ph type="title"/>
          </p:nvPr>
        </p:nvSpPr>
        <p:spPr/>
        <p:txBody>
          <a:bodyPr/>
          <a:lstStyle/>
          <a:p>
            <a:r>
              <a:rPr lang="en-US" dirty="0"/>
              <a:t>DIDAKTINEN PUOLI</a:t>
            </a:r>
            <a:endParaRPr lang="fi-FI" dirty="0"/>
          </a:p>
        </p:txBody>
      </p:sp>
      <p:sp>
        <p:nvSpPr>
          <p:cNvPr id="3" name="Sisällön paikkamerkki 2">
            <a:extLst>
              <a:ext uri="{FF2B5EF4-FFF2-40B4-BE49-F238E27FC236}">
                <a16:creationId xmlns:a16="http://schemas.microsoft.com/office/drawing/2014/main" id="{F3D88F23-9C23-7646-BA8B-983F9CD18D3A}"/>
              </a:ext>
            </a:extLst>
          </p:cNvPr>
          <p:cNvSpPr>
            <a:spLocks noGrp="1"/>
          </p:cNvSpPr>
          <p:nvPr>
            <p:ph sz="half" idx="2"/>
          </p:nvPr>
        </p:nvSpPr>
        <p:spPr>
          <a:xfrm>
            <a:off x="839788" y="1993900"/>
            <a:ext cx="5157787" cy="4195763"/>
          </a:xfrm>
        </p:spPr>
        <p:txBody>
          <a:bodyPr/>
          <a:lstStyle/>
          <a:p>
            <a:r>
              <a:rPr lang="fi-FI" sz="2200" dirty="0" err="1"/>
              <a:t>Ideapakka.fi</a:t>
            </a:r>
            <a:endParaRPr lang="fi-FI" sz="2200" dirty="0"/>
          </a:p>
          <a:p>
            <a:r>
              <a:rPr lang="fi-FI" sz="2200" dirty="0">
                <a:hlinkClick r:id="rId2"/>
              </a:rPr>
              <a:t>https://www.elakeliitto.fi/sites/default/files/2021-10/Menetelmäpakki_Fasilitointi_Eläkeliitto_11082016%20–%20kopio.pdf</a:t>
            </a:r>
            <a:endParaRPr lang="fi-FI" sz="2200" dirty="0"/>
          </a:p>
          <a:p>
            <a:r>
              <a:rPr lang="fi-FI" sz="2200" dirty="0">
                <a:hlinkClick r:id="rId3"/>
              </a:rPr>
              <a:t>https://www.oamk.fi/amok/oppimat/LO/Opetusmenetelmat/index.html</a:t>
            </a:r>
            <a:endParaRPr lang="fi-FI" sz="2200" dirty="0"/>
          </a:p>
          <a:p>
            <a:r>
              <a:rPr lang="fi-FI" sz="2200" dirty="0"/>
              <a:t>Menetelmäoppaita on paljon ja niitä löytyy verkosta lisää. Pitää vaan valita ne menetelmät, mitkä tuntuvat sopivan kulloiseenkin aiheeseen ja tilanteeseen.</a:t>
            </a:r>
          </a:p>
        </p:txBody>
      </p:sp>
      <p:sp>
        <p:nvSpPr>
          <p:cNvPr id="4" name="Sisällön paikkamerkki 3">
            <a:extLst>
              <a:ext uri="{FF2B5EF4-FFF2-40B4-BE49-F238E27FC236}">
                <a16:creationId xmlns:a16="http://schemas.microsoft.com/office/drawing/2014/main" id="{B79D6E09-A62D-974C-9FE6-247CF466B85E}"/>
              </a:ext>
            </a:extLst>
          </p:cNvPr>
          <p:cNvSpPr>
            <a:spLocks noGrp="1"/>
          </p:cNvSpPr>
          <p:nvPr>
            <p:ph sz="quarter" idx="4"/>
          </p:nvPr>
        </p:nvSpPr>
        <p:spPr>
          <a:xfrm>
            <a:off x="6172200" y="668337"/>
            <a:ext cx="5564529" cy="5521326"/>
          </a:xfrm>
        </p:spPr>
        <p:txBody>
          <a:bodyPr/>
          <a:lstStyle/>
          <a:p>
            <a:r>
              <a:rPr lang="fi-FI" sz="2200" dirty="0"/>
              <a:t>Pedagogiikka antaa ymmärryksen oppimisesta ja opettamisesta.</a:t>
            </a:r>
          </a:p>
          <a:p>
            <a:r>
              <a:rPr lang="fi-FI" sz="2200" dirty="0"/>
              <a:t>Didaktiikka tarkoittaa pedagogiikan opetusmenetelmällistä osuutta.</a:t>
            </a:r>
          </a:p>
          <a:p>
            <a:r>
              <a:rPr lang="fi-FI" sz="2200" dirty="0"/>
              <a:t>Opetusmenetelmien joukossa on paljon menetelmiä, joita kannattaa myös käyttää ryhmien kanssa ja työpajoissa.</a:t>
            </a:r>
          </a:p>
          <a:p>
            <a:r>
              <a:rPr lang="fi-FI" sz="2200" dirty="0"/>
              <a:t>Monipuolisuus on kaiken A ja O.</a:t>
            </a:r>
          </a:p>
          <a:p>
            <a:r>
              <a:rPr lang="fi-FI" sz="2200" dirty="0"/>
              <a:t>Tauotus, välikysymykset, pariporinat katkaisevat liian pitkät luento-osuudet.</a:t>
            </a:r>
          </a:p>
          <a:p>
            <a:r>
              <a:rPr lang="fi-FI" sz="2200" dirty="0"/>
              <a:t>Tähän ei vaadita opettajan pätevyyttä, mutta tietty pedagoginen myötä syntynyt taito on aina eduksi. </a:t>
            </a:r>
          </a:p>
          <a:p>
            <a:r>
              <a:rPr lang="fi-FI" sz="2200" dirty="0"/>
              <a:t>Mutta kannustan kuitenkin hankkimaan pedagogisen pätevyyden. </a:t>
            </a:r>
            <a:r>
              <a:rPr lang="fi-FI" sz="2200" dirty="0">
                <a:sym typeface="Wingdings" pitchFamily="2" charset="2"/>
              </a:rPr>
              <a:t> </a:t>
            </a:r>
            <a:endParaRPr lang="fi-FI" sz="2200" dirty="0"/>
          </a:p>
        </p:txBody>
      </p:sp>
      <p:sp>
        <p:nvSpPr>
          <p:cNvPr id="5" name="Päivämäärän paikkamerkki 4">
            <a:extLst>
              <a:ext uri="{FF2B5EF4-FFF2-40B4-BE49-F238E27FC236}">
                <a16:creationId xmlns:a16="http://schemas.microsoft.com/office/drawing/2014/main" id="{3D871ABC-F8EF-114E-A886-6AFBF82BD0DB}"/>
              </a:ext>
            </a:extLst>
          </p:cNvPr>
          <p:cNvSpPr>
            <a:spLocks noGrp="1"/>
          </p:cNvSpPr>
          <p:nvPr>
            <p:ph type="dt" sz="half" idx="10"/>
          </p:nvPr>
        </p:nvSpPr>
        <p:spPr/>
        <p:txBody>
          <a:bodyPr/>
          <a:lstStyle/>
          <a:p>
            <a:fld id="{1C7E2776-47AE-A842-98F9-5FFF0876EA73}" type="datetime1">
              <a:rPr lang="fi-FI" smtClean="0"/>
              <a:t>4.9.2022</a:t>
            </a:fld>
            <a:endParaRPr lang="en-US"/>
          </a:p>
        </p:txBody>
      </p:sp>
      <p:sp>
        <p:nvSpPr>
          <p:cNvPr id="6" name="Alatunnisteen paikkamerkki 5">
            <a:extLst>
              <a:ext uri="{FF2B5EF4-FFF2-40B4-BE49-F238E27FC236}">
                <a16:creationId xmlns:a16="http://schemas.microsoft.com/office/drawing/2014/main" id="{760A2E95-4528-7740-BACD-92112C72767D}"/>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24456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EC7AFD-45CE-5941-9579-1459AF89D028}"/>
              </a:ext>
            </a:extLst>
          </p:cNvPr>
          <p:cNvSpPr>
            <a:spLocks noGrp="1"/>
          </p:cNvSpPr>
          <p:nvPr>
            <p:ph type="title"/>
          </p:nvPr>
        </p:nvSpPr>
        <p:spPr>
          <a:xfrm>
            <a:off x="838200" y="365125"/>
            <a:ext cx="10515600" cy="772013"/>
          </a:xfrm>
        </p:spPr>
        <p:txBody>
          <a:bodyPr/>
          <a:lstStyle/>
          <a:p>
            <a:r>
              <a:rPr lang="en-US" dirty="0"/>
              <a:t>B- JA C-SUUNNITELMAT</a:t>
            </a:r>
            <a:endParaRPr lang="fi-FI" dirty="0"/>
          </a:p>
        </p:txBody>
      </p:sp>
      <p:sp>
        <p:nvSpPr>
          <p:cNvPr id="3" name="Sisällön paikkamerkki 2">
            <a:extLst>
              <a:ext uri="{FF2B5EF4-FFF2-40B4-BE49-F238E27FC236}">
                <a16:creationId xmlns:a16="http://schemas.microsoft.com/office/drawing/2014/main" id="{D914F309-1579-1F4C-80C3-644577E1759D}"/>
              </a:ext>
            </a:extLst>
          </p:cNvPr>
          <p:cNvSpPr>
            <a:spLocks noGrp="1"/>
          </p:cNvSpPr>
          <p:nvPr>
            <p:ph idx="1"/>
          </p:nvPr>
        </p:nvSpPr>
        <p:spPr>
          <a:xfrm>
            <a:off x="838200" y="1336431"/>
            <a:ext cx="10515600" cy="4840532"/>
          </a:xfrm>
        </p:spPr>
        <p:txBody>
          <a:bodyPr/>
          <a:lstStyle/>
          <a:p>
            <a:r>
              <a:rPr lang="fi-FI" dirty="0"/>
              <a:t>Kannattaa aina varautua siihen, että asiat eivät mene niin kuin olet suunnitellut! </a:t>
            </a:r>
            <a:r>
              <a:rPr lang="fi-FI" dirty="0">
                <a:sym typeface="Wingdings" pitchFamily="2" charset="2"/>
              </a:rPr>
              <a:t>  nyt myös sähkökatkot voivat tulla kysymykseen.</a:t>
            </a:r>
          </a:p>
          <a:p>
            <a:r>
              <a:rPr lang="fi-FI" dirty="0">
                <a:sym typeface="Wingdings" pitchFamily="2" charset="2"/>
              </a:rPr>
              <a:t>Suunnittele toteutukselle varasuunnitelma</a:t>
            </a:r>
          </a:p>
          <a:p>
            <a:pPr lvl="1"/>
            <a:r>
              <a:rPr lang="fi-FI" dirty="0">
                <a:sym typeface="Wingdings" pitchFamily="2" charset="2"/>
              </a:rPr>
              <a:t>Tietokoneongelmat – varaa jotain muuta esitysmateriaalia? </a:t>
            </a:r>
          </a:p>
          <a:p>
            <a:pPr lvl="2"/>
            <a:r>
              <a:rPr lang="fi-FI" dirty="0">
                <a:sym typeface="Wingdings" pitchFamily="2" charset="2"/>
              </a:rPr>
              <a:t>Suuria paperiarkkeja, sinitarraa ja tusseja varalle – otsalamput, </a:t>
            </a:r>
            <a:r>
              <a:rPr lang="fi-FI" dirty="0" err="1">
                <a:sym typeface="Wingdings" pitchFamily="2" charset="2"/>
              </a:rPr>
              <a:t>too</a:t>
            </a:r>
            <a:r>
              <a:rPr lang="fi-FI" dirty="0">
                <a:sym typeface="Wingdings" pitchFamily="2" charset="2"/>
              </a:rPr>
              <a:t> </a:t>
            </a:r>
            <a:r>
              <a:rPr lang="fi-FI" dirty="0" err="1">
                <a:sym typeface="Wingdings" pitchFamily="2" charset="2"/>
              </a:rPr>
              <a:t>much</a:t>
            </a:r>
            <a:r>
              <a:rPr lang="fi-FI" dirty="0">
                <a:sym typeface="Wingdings" pitchFamily="2" charset="2"/>
              </a:rPr>
              <a:t>?  </a:t>
            </a:r>
          </a:p>
          <a:p>
            <a:pPr lvl="1"/>
            <a:r>
              <a:rPr lang="fi-FI" dirty="0">
                <a:sym typeface="Wingdings" pitchFamily="2" charset="2"/>
              </a:rPr>
              <a:t>Tilattu henkilö ei pääsekään paikalle – miten nopeasti saatte jonkun paikkaamaan tai miten muuten asian voisi hoitaa?</a:t>
            </a:r>
          </a:p>
          <a:p>
            <a:pPr lvl="1"/>
            <a:r>
              <a:rPr lang="fi-FI" dirty="0">
                <a:sym typeface="Wingdings" pitchFamily="2" charset="2"/>
              </a:rPr>
              <a:t>Huomaatte aivan tilaisuuden alussa, että suunnittelemanne menetelmä ei tule tälle ryhmälle toimimaan – pitäkää jotain aivan muuta varalla – ”ovenkahvapedagogiikka”</a:t>
            </a:r>
          </a:p>
          <a:p>
            <a:pPr lvl="1"/>
            <a:r>
              <a:rPr lang="fi-FI" dirty="0">
                <a:sym typeface="Wingdings" pitchFamily="2" charset="2"/>
              </a:rPr>
              <a:t>Paikalle tuleekin paljon vähemmän tai enemmän väkeä kuin oli oletus – pitäkää erilaisia suunnitelmia varalla, pitää osata supistaa ja laventaa sopivasti</a:t>
            </a:r>
            <a:endParaRPr lang="fi-FI" dirty="0"/>
          </a:p>
        </p:txBody>
      </p:sp>
      <p:sp>
        <p:nvSpPr>
          <p:cNvPr id="4" name="Päivämäärän paikkamerkki 3">
            <a:extLst>
              <a:ext uri="{FF2B5EF4-FFF2-40B4-BE49-F238E27FC236}">
                <a16:creationId xmlns:a16="http://schemas.microsoft.com/office/drawing/2014/main" id="{20D45EF7-BA52-BE45-A52C-1DC1F6A565AF}"/>
              </a:ext>
            </a:extLst>
          </p:cNvPr>
          <p:cNvSpPr>
            <a:spLocks noGrp="1"/>
          </p:cNvSpPr>
          <p:nvPr>
            <p:ph type="dt" sz="half" idx="10"/>
          </p:nvPr>
        </p:nvSpPr>
        <p:spPr/>
        <p:txBody>
          <a:bodyPr/>
          <a:lstStyle/>
          <a:p>
            <a:fld id="{651D11E3-E3B0-0B46-8C55-F1262B5A0669}" type="datetime1">
              <a:rPr lang="fi-FI" smtClean="0"/>
              <a:t>4.9.2022</a:t>
            </a:fld>
            <a:endParaRPr lang="en-US"/>
          </a:p>
        </p:txBody>
      </p:sp>
      <p:sp>
        <p:nvSpPr>
          <p:cNvPr id="5" name="Alatunnisteen paikkamerkki 4">
            <a:extLst>
              <a:ext uri="{FF2B5EF4-FFF2-40B4-BE49-F238E27FC236}">
                <a16:creationId xmlns:a16="http://schemas.microsoft.com/office/drawing/2014/main" id="{BE50C1B8-5F25-7744-9FFB-5057B7E82A3C}"/>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2905005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6FB8E931-748F-0A42-BB29-4B9428D1E78C}"/>
              </a:ext>
            </a:extLst>
          </p:cNvPr>
          <p:cNvSpPr>
            <a:spLocks noGrp="1"/>
          </p:cNvSpPr>
          <p:nvPr>
            <p:ph type="dt" sz="half" idx="10"/>
          </p:nvPr>
        </p:nvSpPr>
        <p:spPr/>
        <p:txBody>
          <a:bodyPr/>
          <a:lstStyle/>
          <a:p>
            <a:fld id="{92F79298-F0A5-534B-83EA-4B71DB162F5F}" type="datetime1">
              <a:rPr lang="fi-FI" smtClean="0"/>
              <a:t>4.9.2022</a:t>
            </a:fld>
            <a:endParaRPr lang="en-US"/>
          </a:p>
        </p:txBody>
      </p:sp>
      <p:sp>
        <p:nvSpPr>
          <p:cNvPr id="5" name="Alatunnisteen paikkamerkki 4">
            <a:extLst>
              <a:ext uri="{FF2B5EF4-FFF2-40B4-BE49-F238E27FC236}">
                <a16:creationId xmlns:a16="http://schemas.microsoft.com/office/drawing/2014/main" id="{F8F8A88D-E46E-164E-9D0B-1162095EBA44}"/>
              </a:ext>
            </a:extLst>
          </p:cNvPr>
          <p:cNvSpPr>
            <a:spLocks noGrp="1"/>
          </p:cNvSpPr>
          <p:nvPr>
            <p:ph type="ftr" sz="quarter" idx="11"/>
          </p:nvPr>
        </p:nvSpPr>
        <p:spPr/>
        <p:txBody>
          <a:bodyPr/>
          <a:lstStyle/>
          <a:p>
            <a:r>
              <a:rPr lang="en-US"/>
              <a:t>Copyright: Toiminimi Anu Ojaranta </a:t>
            </a:r>
          </a:p>
        </p:txBody>
      </p:sp>
      <p:sp>
        <p:nvSpPr>
          <p:cNvPr id="8" name="Tekstin paikkamerkki 7">
            <a:extLst>
              <a:ext uri="{FF2B5EF4-FFF2-40B4-BE49-F238E27FC236}">
                <a16:creationId xmlns:a16="http://schemas.microsoft.com/office/drawing/2014/main" id="{4289D33C-8E3A-CC4B-9907-834F170874EF}"/>
              </a:ext>
            </a:extLst>
          </p:cNvPr>
          <p:cNvSpPr>
            <a:spLocks noGrp="1"/>
          </p:cNvSpPr>
          <p:nvPr>
            <p:ph type="body" sz="quarter" idx="13"/>
          </p:nvPr>
        </p:nvSpPr>
        <p:spPr/>
        <p:txBody>
          <a:bodyPr/>
          <a:lstStyle/>
          <a:p>
            <a:r>
              <a:rPr lang="fi-FI" dirty="0"/>
              <a:t>TYÖPAJAOSUUS</a:t>
            </a:r>
          </a:p>
        </p:txBody>
      </p:sp>
    </p:spTree>
    <p:extLst>
      <p:ext uri="{BB962C8B-B14F-4D97-AF65-F5344CB8AC3E}">
        <p14:creationId xmlns:p14="http://schemas.microsoft.com/office/powerpoint/2010/main" val="2984310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F6AA5DC-84B8-3C41-AAA4-A414A871AF6C}"/>
              </a:ext>
            </a:extLst>
          </p:cNvPr>
          <p:cNvSpPr>
            <a:spLocks noGrp="1"/>
          </p:cNvSpPr>
          <p:nvPr>
            <p:ph idx="1"/>
          </p:nvPr>
        </p:nvSpPr>
        <p:spPr>
          <a:xfrm>
            <a:off x="826477" y="375138"/>
            <a:ext cx="10515600" cy="5801825"/>
          </a:xfrm>
        </p:spPr>
        <p:txBody>
          <a:bodyPr/>
          <a:lstStyle/>
          <a:p>
            <a:r>
              <a:rPr lang="fi-FI" sz="2000" dirty="0"/>
              <a:t>Marjut jakaa teidät n. 4 hengen ryhmiin, riippuen siitä montako nyt on linjoilla. </a:t>
            </a:r>
            <a:r>
              <a:rPr lang="fi-FI" sz="2000" b="1" dirty="0"/>
              <a:t>Aikaa on 45 minuuttia, mutta pitäkää lopussa sopivan mittainen paussi 5-10 min, jaksamisesta riippuen. </a:t>
            </a:r>
          </a:p>
          <a:p>
            <a:r>
              <a:rPr lang="fi-FI" sz="2000" dirty="0"/>
              <a:t>Olen sähköpostin äärellä (</a:t>
            </a:r>
            <a:r>
              <a:rPr lang="fi-FI" sz="2000" dirty="0" err="1"/>
              <a:t>anu.ojaranta@gmail.com</a:t>
            </a:r>
            <a:r>
              <a:rPr lang="fi-FI" sz="2000" dirty="0"/>
              <a:t>), jos tulee jotain kysyttävää! Ja pysyn päähuoneessa. </a:t>
            </a:r>
          </a:p>
          <a:p>
            <a:r>
              <a:rPr lang="fi-FI" sz="2000" dirty="0"/>
              <a:t>En lähde surffaamaan ryhmissä, tulee liikaa teknistä kaaosta näin monen ryhmän kanssa. </a:t>
            </a:r>
          </a:p>
          <a:p>
            <a:r>
              <a:rPr lang="fi-FI" sz="2000" dirty="0"/>
              <a:t>Voin antaa ohjeita Marjutille ja hän kykenee heittämään teille ryhmiin viestejä.</a:t>
            </a:r>
          </a:p>
          <a:p>
            <a:pPr marL="0" indent="0">
              <a:buNone/>
            </a:pPr>
            <a:endParaRPr lang="fi-FI" sz="2000" dirty="0"/>
          </a:p>
          <a:p>
            <a:r>
              <a:rPr lang="fi-FI" sz="2000" b="1" dirty="0"/>
              <a:t>Tämän työpajan tehtävänä on kehitellä aihioita todellisille valemediatyöpajoille, joita voitte omalle asiakaskunnalle vetää omatoimisesti. Jokaiselle ryhmälle on sivu, jolle voitte aihiota rakennella.</a:t>
            </a:r>
          </a:p>
          <a:p>
            <a:pPr marL="0" indent="0">
              <a:buNone/>
            </a:pPr>
            <a:endParaRPr lang="fi-FI" sz="2000" b="1" dirty="0"/>
          </a:p>
          <a:p>
            <a:r>
              <a:rPr lang="fi-FI" sz="2000" dirty="0"/>
              <a:t>Merkitse jokaiseen aihioon: kohdeyleisö, aihepiiri/aihepiirit, työpajan pituus, mahdollisesti muutama metodi, mahdolliset syyt B-suunnitelmille. Ja mitä muuta mieleenne tulee.</a:t>
            </a:r>
          </a:p>
          <a:p>
            <a:r>
              <a:rPr lang="fi-FI" sz="2000" b="1" dirty="0"/>
              <a:t>Ohjeistus on myös </a:t>
            </a:r>
            <a:r>
              <a:rPr lang="fi-FI" sz="2000" b="1" dirty="0" err="1"/>
              <a:t>Jamboardin</a:t>
            </a:r>
            <a:r>
              <a:rPr lang="fi-FI" sz="2000" b="1" dirty="0"/>
              <a:t> </a:t>
            </a:r>
            <a:r>
              <a:rPr lang="fi-FI" sz="2000" b="1" dirty="0" err="1"/>
              <a:t>ekalla</a:t>
            </a:r>
            <a:r>
              <a:rPr lang="fi-FI" sz="2000" b="1" dirty="0"/>
              <a:t> sivulla. </a:t>
            </a:r>
          </a:p>
          <a:p>
            <a:r>
              <a:rPr lang="fi-FI" sz="2000" dirty="0">
                <a:hlinkClick r:id="rId2"/>
              </a:rPr>
              <a:t>https://jamboard.google.com/d/1AI5OEQIfb8_6wZk9BAlOgj6fFMy7oH7UATPP4xWsmIw/edit?usp=sharing</a:t>
            </a:r>
            <a:endParaRPr lang="fi-FI" sz="2000" dirty="0"/>
          </a:p>
        </p:txBody>
      </p:sp>
      <p:sp>
        <p:nvSpPr>
          <p:cNvPr id="4" name="Päivämäärän paikkamerkki 3">
            <a:extLst>
              <a:ext uri="{FF2B5EF4-FFF2-40B4-BE49-F238E27FC236}">
                <a16:creationId xmlns:a16="http://schemas.microsoft.com/office/drawing/2014/main" id="{DD2FCC34-2DE4-C146-8321-999385CC2C73}"/>
              </a:ext>
            </a:extLst>
          </p:cNvPr>
          <p:cNvSpPr>
            <a:spLocks noGrp="1"/>
          </p:cNvSpPr>
          <p:nvPr>
            <p:ph type="dt" sz="half" idx="10"/>
          </p:nvPr>
        </p:nvSpPr>
        <p:spPr/>
        <p:txBody>
          <a:bodyPr/>
          <a:lstStyle/>
          <a:p>
            <a:fld id="{616E9A94-8852-9644-8DDE-9A1CD674AF6D}" type="datetime1">
              <a:rPr lang="fi-FI" smtClean="0"/>
              <a:t>4.9.2022</a:t>
            </a:fld>
            <a:endParaRPr lang="en-US"/>
          </a:p>
        </p:txBody>
      </p:sp>
      <p:sp>
        <p:nvSpPr>
          <p:cNvPr id="5" name="Alatunnisteen paikkamerkki 4">
            <a:extLst>
              <a:ext uri="{FF2B5EF4-FFF2-40B4-BE49-F238E27FC236}">
                <a16:creationId xmlns:a16="http://schemas.microsoft.com/office/drawing/2014/main" id="{2315BBFD-5FEA-8349-8CA9-A41EDF80F200}"/>
              </a:ext>
            </a:extLst>
          </p:cNvPr>
          <p:cNvSpPr>
            <a:spLocks noGrp="1"/>
          </p:cNvSpPr>
          <p:nvPr>
            <p:ph type="ftr" sz="quarter" idx="11"/>
          </p:nvPr>
        </p:nvSpPr>
        <p:spPr/>
        <p:txBody>
          <a:bodyPr/>
          <a:lstStyle/>
          <a:p>
            <a:r>
              <a:rPr lang="en-US"/>
              <a:t>Copyright: Toiminimi Anu Ojaranta </a:t>
            </a:r>
          </a:p>
        </p:txBody>
      </p:sp>
    </p:spTree>
    <p:extLst>
      <p:ext uri="{BB962C8B-B14F-4D97-AF65-F5344CB8AC3E}">
        <p14:creationId xmlns:p14="http://schemas.microsoft.com/office/powerpoint/2010/main" val="527729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6680B85-C495-8446-9AED-F28953AE99FE}"/>
              </a:ext>
            </a:extLst>
          </p:cNvPr>
          <p:cNvSpPr>
            <a:spLocks noGrp="1"/>
          </p:cNvSpPr>
          <p:nvPr>
            <p:ph type="dt" sz="half" idx="10"/>
          </p:nvPr>
        </p:nvSpPr>
        <p:spPr/>
        <p:txBody>
          <a:bodyPr/>
          <a:lstStyle/>
          <a:p>
            <a:fld id="{25521E52-080A-F942-8CDB-9548BD98FDFC}" type="datetime1">
              <a:rPr lang="fi-FI" smtClean="0"/>
              <a:t>4.9.2022</a:t>
            </a:fld>
            <a:endParaRPr lang="en-US"/>
          </a:p>
        </p:txBody>
      </p:sp>
      <p:sp>
        <p:nvSpPr>
          <p:cNvPr id="3" name="Alatunnisteen paikkamerkki 2">
            <a:extLst>
              <a:ext uri="{FF2B5EF4-FFF2-40B4-BE49-F238E27FC236}">
                <a16:creationId xmlns:a16="http://schemas.microsoft.com/office/drawing/2014/main" id="{8E180FC8-BE0C-674B-A25A-AD479F05977D}"/>
              </a:ext>
            </a:extLst>
          </p:cNvPr>
          <p:cNvSpPr>
            <a:spLocks noGrp="1"/>
          </p:cNvSpPr>
          <p:nvPr>
            <p:ph type="ftr" sz="quarter" idx="11"/>
          </p:nvPr>
        </p:nvSpPr>
        <p:spPr/>
        <p:txBody>
          <a:bodyPr/>
          <a:lstStyle/>
          <a:p>
            <a:r>
              <a:rPr lang="en-US"/>
              <a:t>Copyright: Toiminimi Anu Ojaranta </a:t>
            </a:r>
          </a:p>
        </p:txBody>
      </p:sp>
      <p:sp>
        <p:nvSpPr>
          <p:cNvPr id="5" name="Otsikko 4">
            <a:extLst>
              <a:ext uri="{FF2B5EF4-FFF2-40B4-BE49-F238E27FC236}">
                <a16:creationId xmlns:a16="http://schemas.microsoft.com/office/drawing/2014/main" id="{C3DD22C1-7C69-B34B-A6C3-9A8FD1C878E4}"/>
              </a:ext>
            </a:extLst>
          </p:cNvPr>
          <p:cNvSpPr>
            <a:spLocks noGrp="1"/>
          </p:cNvSpPr>
          <p:nvPr>
            <p:ph type="title"/>
          </p:nvPr>
        </p:nvSpPr>
        <p:spPr/>
        <p:txBody>
          <a:bodyPr/>
          <a:lstStyle/>
          <a:p>
            <a:r>
              <a:rPr lang="fi-FI" dirty="0"/>
              <a:t>MITEN TÄSTÄ ETEENPÄIN?</a:t>
            </a:r>
          </a:p>
        </p:txBody>
      </p:sp>
    </p:spTree>
    <p:extLst>
      <p:ext uri="{BB962C8B-B14F-4D97-AF65-F5344CB8AC3E}">
        <p14:creationId xmlns:p14="http://schemas.microsoft.com/office/powerpoint/2010/main" val="2099650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80BECE-CDB2-5B43-9FEE-1230E893E4B9}"/>
              </a:ext>
            </a:extLst>
          </p:cNvPr>
          <p:cNvSpPr>
            <a:spLocks noGrp="1"/>
          </p:cNvSpPr>
          <p:nvPr>
            <p:ph type="title"/>
          </p:nvPr>
        </p:nvSpPr>
        <p:spPr/>
        <p:txBody>
          <a:bodyPr/>
          <a:lstStyle/>
          <a:p>
            <a:r>
              <a:rPr lang="fi-FI" dirty="0"/>
              <a:t>Valitut 2-3 aihiota tässä ja nyt kehitettäväksi</a:t>
            </a:r>
          </a:p>
        </p:txBody>
      </p:sp>
      <p:sp>
        <p:nvSpPr>
          <p:cNvPr id="3" name="Sisällön paikkamerkki 2">
            <a:extLst>
              <a:ext uri="{FF2B5EF4-FFF2-40B4-BE49-F238E27FC236}">
                <a16:creationId xmlns:a16="http://schemas.microsoft.com/office/drawing/2014/main" id="{73418E6F-0B47-BC48-8E8A-01ECF7784358}"/>
              </a:ext>
            </a:extLst>
          </p:cNvPr>
          <p:cNvSpPr>
            <a:spLocks noGrp="1"/>
          </p:cNvSpPr>
          <p:nvPr>
            <p:ph idx="1"/>
          </p:nvPr>
        </p:nvSpPr>
        <p:spPr/>
        <p:txBody>
          <a:bodyPr/>
          <a:lstStyle/>
          <a:p>
            <a:r>
              <a:rPr lang="fi-FI" dirty="0"/>
              <a:t>Mikä on ns. kuumin tai tarpeellisin kehittelemänne aihio? </a:t>
            </a:r>
          </a:p>
        </p:txBody>
      </p:sp>
      <p:sp>
        <p:nvSpPr>
          <p:cNvPr id="4" name="Päivämäärän paikkamerkki 3">
            <a:extLst>
              <a:ext uri="{FF2B5EF4-FFF2-40B4-BE49-F238E27FC236}">
                <a16:creationId xmlns:a16="http://schemas.microsoft.com/office/drawing/2014/main" id="{E2DF7CBC-963D-EA43-9F95-5C862FA779A4}"/>
              </a:ext>
            </a:extLst>
          </p:cNvPr>
          <p:cNvSpPr>
            <a:spLocks noGrp="1"/>
          </p:cNvSpPr>
          <p:nvPr>
            <p:ph type="dt" sz="half" idx="10"/>
          </p:nvPr>
        </p:nvSpPr>
        <p:spPr/>
        <p:txBody>
          <a:bodyPr/>
          <a:lstStyle/>
          <a:p>
            <a:fld id="{7FE31D41-2B97-DB41-B332-DA213F1E1EF4}" type="datetime1">
              <a:rPr lang="fi-FI" smtClean="0"/>
              <a:t>4.9.2022</a:t>
            </a:fld>
            <a:endParaRPr lang="en-US"/>
          </a:p>
        </p:txBody>
      </p:sp>
      <p:sp>
        <p:nvSpPr>
          <p:cNvPr id="5" name="Alatunnisteen paikkamerkki 4">
            <a:extLst>
              <a:ext uri="{FF2B5EF4-FFF2-40B4-BE49-F238E27FC236}">
                <a16:creationId xmlns:a16="http://schemas.microsoft.com/office/drawing/2014/main" id="{D952D1A1-2647-E047-BCB9-0B570C06D6B1}"/>
              </a:ext>
            </a:extLst>
          </p:cNvPr>
          <p:cNvSpPr>
            <a:spLocks noGrp="1"/>
          </p:cNvSpPr>
          <p:nvPr>
            <p:ph type="ftr" sz="quarter" idx="11"/>
          </p:nvPr>
        </p:nvSpPr>
        <p:spPr/>
        <p:txBody>
          <a:bodyPr/>
          <a:lstStyle/>
          <a:p>
            <a:r>
              <a:rPr lang="en-US"/>
              <a:t>Copyright: Toiminimi Anu Ojaranta </a:t>
            </a:r>
          </a:p>
        </p:txBody>
      </p:sp>
    </p:spTree>
    <p:extLst>
      <p:ext uri="{BB962C8B-B14F-4D97-AF65-F5344CB8AC3E}">
        <p14:creationId xmlns:p14="http://schemas.microsoft.com/office/powerpoint/2010/main" val="1486762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43BD11C-AD9D-6645-BA45-4E0752433291}"/>
              </a:ext>
            </a:extLst>
          </p:cNvPr>
          <p:cNvSpPr>
            <a:spLocks noGrp="1"/>
          </p:cNvSpPr>
          <p:nvPr>
            <p:ph type="title"/>
          </p:nvPr>
        </p:nvSpPr>
        <p:spPr>
          <a:xfrm>
            <a:off x="686834" y="1153572"/>
            <a:ext cx="3480438" cy="4461163"/>
          </a:xfrm>
        </p:spPr>
        <p:txBody>
          <a:bodyPr vert="horz" lIns="91440" tIns="45720" rIns="91440" bIns="45720" rtlCol="0" anchor="ctr">
            <a:normAutofit/>
          </a:bodyPr>
          <a:lstStyle/>
          <a:p>
            <a:r>
              <a:rPr lang="en-US" sz="4400" kern="1200" dirty="0" err="1">
                <a:solidFill>
                  <a:schemeClr val="accent5"/>
                </a:solidFill>
                <a:latin typeface="+mj-lt"/>
                <a:ea typeface="+mj-ea"/>
                <a:cs typeface="+mj-cs"/>
              </a:rPr>
              <a:t>Työpajan</a:t>
            </a:r>
            <a:r>
              <a:rPr lang="en-US" sz="4400" kern="1200" dirty="0">
                <a:solidFill>
                  <a:schemeClr val="accent5"/>
                </a:solidFill>
                <a:latin typeface="+mj-lt"/>
                <a:ea typeface="+mj-ea"/>
                <a:cs typeface="+mj-cs"/>
              </a:rPr>
              <a:t> </a:t>
            </a:r>
            <a:r>
              <a:rPr lang="en-US" sz="4400" kern="1200" dirty="0" err="1">
                <a:solidFill>
                  <a:schemeClr val="accent5"/>
                </a:solidFill>
                <a:latin typeface="+mj-lt"/>
                <a:ea typeface="+mj-ea"/>
                <a:cs typeface="+mj-cs"/>
              </a:rPr>
              <a:t>edetessä</a:t>
            </a:r>
            <a:r>
              <a:rPr lang="en-US" sz="4400" kern="1200" dirty="0">
                <a:solidFill>
                  <a:schemeClr val="accent5"/>
                </a:solidFill>
                <a:latin typeface="+mj-lt"/>
                <a:ea typeface="+mj-ea"/>
                <a:cs typeface="+mj-cs"/>
              </a:rPr>
              <a:t> on </a:t>
            </a:r>
            <a:r>
              <a:rPr lang="en-US" sz="4400" kern="1200" dirty="0" err="1">
                <a:solidFill>
                  <a:schemeClr val="accent5"/>
                </a:solidFill>
                <a:latin typeface="+mj-lt"/>
                <a:ea typeface="+mj-ea"/>
                <a:cs typeface="+mj-cs"/>
              </a:rPr>
              <a:t>muistettava</a:t>
            </a:r>
            <a:r>
              <a:rPr lang="en-US" sz="4400" kern="1200" dirty="0">
                <a:solidFill>
                  <a:schemeClr val="accent5"/>
                </a:solidFill>
                <a:latin typeface="+mj-lt"/>
                <a:ea typeface="+mj-ea"/>
                <a:cs typeface="+mj-cs"/>
              </a:rPr>
              <a:t>…</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BE4240D6-4237-A44F-A4DB-CA813745446D}"/>
              </a:ext>
            </a:extLst>
          </p:cNvPr>
          <p:cNvSpPr>
            <a:spLocks noGrp="1"/>
          </p:cNvSpPr>
          <p:nvPr>
            <p:ph sz="half" idx="1"/>
          </p:nvPr>
        </p:nvSpPr>
        <p:spPr>
          <a:xfrm>
            <a:off x="4851058" y="591344"/>
            <a:ext cx="6502741" cy="5585619"/>
          </a:xfrm>
        </p:spPr>
        <p:txBody>
          <a:bodyPr vert="horz" lIns="91440" tIns="45720" rIns="91440" bIns="45720" rtlCol="0" anchor="ctr">
            <a:normAutofit/>
          </a:bodyPr>
          <a:lstStyle/>
          <a:p>
            <a:r>
              <a:rPr lang="en-US" b="1" dirty="0"/>
              <a:t>On </a:t>
            </a:r>
            <a:r>
              <a:rPr lang="en-US" b="1" dirty="0" err="1"/>
              <a:t>muistettava</a:t>
            </a:r>
            <a:r>
              <a:rPr lang="en-US" b="1" dirty="0"/>
              <a:t> ja </a:t>
            </a:r>
            <a:r>
              <a:rPr lang="en-US" b="1" dirty="0" err="1"/>
              <a:t>ymmärrettävä</a:t>
            </a:r>
            <a:r>
              <a:rPr lang="en-US" b="1" dirty="0"/>
              <a:t>, </a:t>
            </a:r>
            <a:r>
              <a:rPr lang="en-US" b="1" dirty="0" err="1"/>
              <a:t>että</a:t>
            </a:r>
            <a:r>
              <a:rPr lang="en-US" b="1" dirty="0"/>
              <a:t> </a:t>
            </a:r>
            <a:r>
              <a:rPr lang="en-US" b="1" dirty="0" err="1"/>
              <a:t>te</a:t>
            </a:r>
            <a:r>
              <a:rPr lang="en-US" b="1" dirty="0"/>
              <a:t> </a:t>
            </a:r>
            <a:r>
              <a:rPr lang="en-US" b="1" dirty="0" err="1"/>
              <a:t>luotte</a:t>
            </a:r>
            <a:r>
              <a:rPr lang="en-US" b="1" dirty="0"/>
              <a:t> </a:t>
            </a:r>
            <a:r>
              <a:rPr lang="en-US" b="1" dirty="0" err="1"/>
              <a:t>oman</a:t>
            </a:r>
            <a:r>
              <a:rPr lang="en-US" b="1" dirty="0"/>
              <a:t> </a:t>
            </a:r>
            <a:r>
              <a:rPr lang="en-US" b="1" dirty="0" err="1"/>
              <a:t>työpajanne</a:t>
            </a:r>
            <a:r>
              <a:rPr lang="en-US" dirty="0"/>
              <a:t>.</a:t>
            </a:r>
          </a:p>
          <a:p>
            <a:r>
              <a:rPr lang="en-US" dirty="0" err="1"/>
              <a:t>Minä</a:t>
            </a:r>
            <a:r>
              <a:rPr lang="en-US" dirty="0"/>
              <a:t> </a:t>
            </a:r>
            <a:r>
              <a:rPr lang="en-US" dirty="0" err="1"/>
              <a:t>annan</a:t>
            </a:r>
            <a:r>
              <a:rPr lang="en-US" dirty="0"/>
              <a:t> </a:t>
            </a:r>
            <a:r>
              <a:rPr lang="en-US" dirty="0" err="1"/>
              <a:t>teille</a:t>
            </a:r>
            <a:r>
              <a:rPr lang="en-US" dirty="0"/>
              <a:t> </a:t>
            </a:r>
            <a:r>
              <a:rPr lang="en-US" dirty="0" err="1"/>
              <a:t>ideoita</a:t>
            </a:r>
            <a:r>
              <a:rPr lang="en-US" dirty="0"/>
              <a:t> ja </a:t>
            </a:r>
            <a:r>
              <a:rPr lang="en-US" dirty="0" err="1"/>
              <a:t>suuntaa</a:t>
            </a:r>
            <a:r>
              <a:rPr lang="en-US" dirty="0"/>
              <a:t>, </a:t>
            </a:r>
            <a:r>
              <a:rPr lang="en-US" dirty="0" err="1"/>
              <a:t>te</a:t>
            </a:r>
            <a:r>
              <a:rPr lang="en-US" dirty="0"/>
              <a:t> </a:t>
            </a:r>
            <a:r>
              <a:rPr lang="en-US" dirty="0" err="1"/>
              <a:t>toteutatte</a:t>
            </a:r>
            <a:r>
              <a:rPr lang="en-US" dirty="0"/>
              <a:t> </a:t>
            </a:r>
            <a:r>
              <a:rPr lang="en-US" dirty="0" err="1"/>
              <a:t>sen</a:t>
            </a:r>
            <a:r>
              <a:rPr lang="en-US" dirty="0"/>
              <a:t> </a:t>
            </a:r>
            <a:r>
              <a:rPr lang="en-US" dirty="0" err="1"/>
              <a:t>omalla</a:t>
            </a:r>
            <a:r>
              <a:rPr lang="en-US" dirty="0"/>
              <a:t> </a:t>
            </a:r>
            <a:r>
              <a:rPr lang="en-US" dirty="0" err="1"/>
              <a:t>tavallanne</a:t>
            </a:r>
            <a:r>
              <a:rPr lang="en-US" dirty="0"/>
              <a:t> ja </a:t>
            </a:r>
            <a:r>
              <a:rPr lang="en-US" dirty="0" err="1"/>
              <a:t>siitä</a:t>
            </a:r>
            <a:r>
              <a:rPr lang="en-US" dirty="0"/>
              <a:t> </a:t>
            </a:r>
            <a:r>
              <a:rPr lang="en-US" dirty="0" err="1"/>
              <a:t>aiheesta</a:t>
            </a:r>
            <a:r>
              <a:rPr lang="en-US" dirty="0"/>
              <a:t> </a:t>
            </a:r>
            <a:r>
              <a:rPr lang="en-US" dirty="0" err="1"/>
              <a:t>kun</a:t>
            </a:r>
            <a:r>
              <a:rPr lang="en-US" dirty="0"/>
              <a:t> </a:t>
            </a:r>
            <a:r>
              <a:rPr lang="en-US" dirty="0" err="1"/>
              <a:t>parhaaksi</a:t>
            </a:r>
            <a:r>
              <a:rPr lang="en-US" dirty="0"/>
              <a:t> </a:t>
            </a:r>
            <a:r>
              <a:rPr lang="en-US" dirty="0" err="1"/>
              <a:t>näette</a:t>
            </a:r>
            <a:r>
              <a:rPr lang="en-US" dirty="0"/>
              <a:t>.</a:t>
            </a:r>
          </a:p>
          <a:p>
            <a:r>
              <a:rPr lang="en-US" dirty="0" err="1"/>
              <a:t>Työpajojen</a:t>
            </a:r>
            <a:r>
              <a:rPr lang="en-US" dirty="0"/>
              <a:t> </a:t>
            </a:r>
            <a:r>
              <a:rPr lang="en-US" dirty="0" err="1"/>
              <a:t>pitäminen</a:t>
            </a:r>
            <a:r>
              <a:rPr lang="en-US" dirty="0"/>
              <a:t> </a:t>
            </a:r>
            <a:r>
              <a:rPr lang="en-US" dirty="0" err="1"/>
              <a:t>saattaa</a:t>
            </a:r>
            <a:r>
              <a:rPr lang="en-US" dirty="0"/>
              <a:t> </a:t>
            </a:r>
            <a:r>
              <a:rPr lang="en-US" dirty="0" err="1"/>
              <a:t>myös</a:t>
            </a:r>
            <a:r>
              <a:rPr lang="en-US" dirty="0"/>
              <a:t> </a:t>
            </a:r>
            <a:r>
              <a:rPr lang="en-US" dirty="0" err="1"/>
              <a:t>vaatia</a:t>
            </a:r>
            <a:r>
              <a:rPr lang="en-US" dirty="0"/>
              <a:t> </a:t>
            </a:r>
            <a:r>
              <a:rPr lang="en-US" dirty="0" err="1"/>
              <a:t>perehtymistä</a:t>
            </a:r>
            <a:r>
              <a:rPr lang="en-US" dirty="0"/>
              <a:t> </a:t>
            </a:r>
            <a:r>
              <a:rPr lang="en-US" dirty="0" err="1"/>
              <a:t>laajaan</a:t>
            </a:r>
            <a:r>
              <a:rPr lang="en-US" dirty="0"/>
              <a:t> </a:t>
            </a:r>
            <a:r>
              <a:rPr lang="en-US" dirty="0" err="1"/>
              <a:t>aineistoon</a:t>
            </a:r>
            <a:r>
              <a:rPr lang="en-US" dirty="0"/>
              <a:t> – </a:t>
            </a:r>
            <a:r>
              <a:rPr lang="en-US" dirty="0" err="1"/>
              <a:t>erilaisten</a:t>
            </a:r>
            <a:r>
              <a:rPr lang="en-US" dirty="0"/>
              <a:t> case-</a:t>
            </a:r>
            <a:r>
              <a:rPr lang="en-US" dirty="0" err="1"/>
              <a:t>esimerkkien</a:t>
            </a:r>
            <a:r>
              <a:rPr lang="en-US" dirty="0"/>
              <a:t> </a:t>
            </a:r>
            <a:r>
              <a:rPr lang="en-US" dirty="0" err="1"/>
              <a:t>esille</a:t>
            </a:r>
            <a:r>
              <a:rPr lang="en-US" dirty="0"/>
              <a:t> </a:t>
            </a:r>
            <a:r>
              <a:rPr lang="en-US" dirty="0" err="1"/>
              <a:t>kaivaminen</a:t>
            </a:r>
            <a:r>
              <a:rPr lang="en-US" dirty="0"/>
              <a:t>, </a:t>
            </a:r>
            <a:r>
              <a:rPr lang="en-US" dirty="0" err="1"/>
              <a:t>näkökulman</a:t>
            </a:r>
            <a:r>
              <a:rPr lang="en-US" dirty="0"/>
              <a:t> </a:t>
            </a:r>
            <a:r>
              <a:rPr lang="en-US" dirty="0" err="1"/>
              <a:t>muodostaminen</a:t>
            </a:r>
            <a:r>
              <a:rPr lang="en-US" dirty="0"/>
              <a:t> ja </a:t>
            </a:r>
            <a:r>
              <a:rPr lang="en-US" dirty="0" err="1"/>
              <a:t>myös</a:t>
            </a:r>
            <a:r>
              <a:rPr lang="en-US" dirty="0"/>
              <a:t> ns. </a:t>
            </a:r>
            <a:r>
              <a:rPr lang="en-US" dirty="0" err="1"/>
              <a:t>tehtävien</a:t>
            </a:r>
            <a:r>
              <a:rPr lang="en-US" dirty="0"/>
              <a:t> </a:t>
            </a:r>
            <a:r>
              <a:rPr lang="en-US" dirty="0" err="1"/>
              <a:t>ratkaisujen</a:t>
            </a:r>
            <a:r>
              <a:rPr lang="en-US" dirty="0"/>
              <a:t> </a:t>
            </a:r>
            <a:r>
              <a:rPr lang="en-US" dirty="0" err="1"/>
              <a:t>laatiminen</a:t>
            </a:r>
            <a:r>
              <a:rPr lang="en-US" dirty="0"/>
              <a:t> </a:t>
            </a:r>
            <a:r>
              <a:rPr lang="en-US" dirty="0" err="1"/>
              <a:t>ovat</a:t>
            </a:r>
            <a:r>
              <a:rPr lang="en-US" dirty="0"/>
              <a:t> </a:t>
            </a:r>
            <a:r>
              <a:rPr lang="en-US" dirty="0" err="1"/>
              <a:t>osa</a:t>
            </a:r>
            <a:r>
              <a:rPr lang="en-US" dirty="0"/>
              <a:t> </a:t>
            </a:r>
            <a:r>
              <a:rPr lang="en-US" dirty="0" err="1"/>
              <a:t>työpajojen</a:t>
            </a:r>
            <a:r>
              <a:rPr lang="en-US" dirty="0"/>
              <a:t> </a:t>
            </a:r>
            <a:r>
              <a:rPr lang="en-US" dirty="0" err="1"/>
              <a:t>pitämistä</a:t>
            </a:r>
            <a:endParaRPr lang="en-US" dirty="0"/>
          </a:p>
          <a:p>
            <a:r>
              <a:rPr lang="en-US" dirty="0" err="1"/>
              <a:t>Mitä</a:t>
            </a:r>
            <a:r>
              <a:rPr lang="en-US" dirty="0"/>
              <a:t> </a:t>
            </a:r>
            <a:r>
              <a:rPr lang="en-US" dirty="0" err="1"/>
              <a:t>tänään</a:t>
            </a:r>
            <a:r>
              <a:rPr lang="en-US" dirty="0"/>
              <a:t> </a:t>
            </a:r>
            <a:r>
              <a:rPr lang="en-US" dirty="0" err="1"/>
              <a:t>ette</a:t>
            </a:r>
            <a:r>
              <a:rPr lang="en-US" dirty="0"/>
              <a:t> tule </a:t>
            </a:r>
            <a:r>
              <a:rPr lang="en-US" dirty="0" err="1"/>
              <a:t>saamaan</a:t>
            </a:r>
            <a:r>
              <a:rPr lang="en-US" dirty="0"/>
              <a:t>, on </a:t>
            </a:r>
            <a:r>
              <a:rPr lang="en-US" dirty="0" err="1"/>
              <a:t>valmista</a:t>
            </a:r>
            <a:r>
              <a:rPr lang="en-US" dirty="0"/>
              <a:t> </a:t>
            </a:r>
            <a:r>
              <a:rPr lang="en-US" dirty="0" err="1"/>
              <a:t>työpajaa</a:t>
            </a:r>
            <a:r>
              <a:rPr lang="en-US" dirty="0"/>
              <a:t>. </a:t>
            </a:r>
            <a:r>
              <a:rPr lang="en-US" dirty="0" err="1"/>
              <a:t>Jokainen</a:t>
            </a:r>
            <a:r>
              <a:rPr lang="en-US" dirty="0"/>
              <a:t> </a:t>
            </a:r>
            <a:r>
              <a:rPr lang="en-US" dirty="0" err="1"/>
              <a:t>työpaja</a:t>
            </a:r>
            <a:r>
              <a:rPr lang="en-US" dirty="0"/>
              <a:t> on </a:t>
            </a:r>
            <a:r>
              <a:rPr lang="en-US" dirty="0" err="1"/>
              <a:t>suunniteltava</a:t>
            </a:r>
            <a:r>
              <a:rPr lang="en-US" dirty="0"/>
              <a:t> </a:t>
            </a:r>
            <a:r>
              <a:rPr lang="en-US" dirty="0" err="1"/>
              <a:t>asiakasta</a:t>
            </a:r>
            <a:r>
              <a:rPr lang="en-US" dirty="0"/>
              <a:t> ja </a:t>
            </a:r>
            <a:r>
              <a:rPr lang="en-US" dirty="0" err="1"/>
              <a:t>näkökulmaa</a:t>
            </a:r>
            <a:r>
              <a:rPr lang="en-US" dirty="0"/>
              <a:t> </a:t>
            </a:r>
            <a:r>
              <a:rPr lang="en-US" dirty="0" err="1"/>
              <a:t>silmällä</a:t>
            </a:r>
            <a:r>
              <a:rPr lang="en-US" dirty="0"/>
              <a:t> </a:t>
            </a:r>
            <a:r>
              <a:rPr lang="en-US" dirty="0" err="1"/>
              <a:t>pitäen</a:t>
            </a:r>
            <a:r>
              <a:rPr lang="en-US" dirty="0"/>
              <a:t>.</a:t>
            </a:r>
          </a:p>
        </p:txBody>
      </p:sp>
      <p:sp>
        <p:nvSpPr>
          <p:cNvPr id="4" name="Päivämäärän paikkamerkki 3">
            <a:extLst>
              <a:ext uri="{FF2B5EF4-FFF2-40B4-BE49-F238E27FC236}">
                <a16:creationId xmlns:a16="http://schemas.microsoft.com/office/drawing/2014/main" id="{55B09650-8AAC-3344-A7E4-07470DD72F63}"/>
              </a:ext>
            </a:extLst>
          </p:cNvPr>
          <p:cNvSpPr>
            <a:spLocks noGrp="1"/>
          </p:cNvSpPr>
          <p:nvPr>
            <p:ph type="dt" sz="half" idx="10"/>
          </p:nvPr>
        </p:nvSpPr>
        <p:spPr>
          <a:xfrm>
            <a:off x="838200" y="6356350"/>
            <a:ext cx="1639957" cy="365125"/>
          </a:xfrm>
        </p:spPr>
        <p:txBody>
          <a:bodyPr vert="horz" lIns="91440" tIns="45720" rIns="91440" bIns="45720" rtlCol="0" anchor="ctr">
            <a:normAutofit/>
          </a:bodyPr>
          <a:lstStyle/>
          <a:p>
            <a:pPr>
              <a:spcAft>
                <a:spcPts val="600"/>
              </a:spcAft>
            </a:pPr>
            <a:fld id="{DD2DEC6B-DBF6-054F-93A6-2E0AF30A0D2F}" type="datetime1">
              <a:rPr lang="fi-FI" smtClean="0">
                <a:solidFill>
                  <a:srgbClr val="FFFFFF"/>
                </a:solidFill>
              </a:rPr>
              <a:t>4.9.2022</a:t>
            </a:fld>
            <a:endParaRPr lang="en-US">
              <a:solidFill>
                <a:srgbClr val="FFFFFF"/>
              </a:solidFill>
            </a:endParaRPr>
          </a:p>
        </p:txBody>
      </p:sp>
      <p:sp>
        <p:nvSpPr>
          <p:cNvPr id="5" name="Alatunnisteen paikkamerkki 4">
            <a:extLst>
              <a:ext uri="{FF2B5EF4-FFF2-40B4-BE49-F238E27FC236}">
                <a16:creationId xmlns:a16="http://schemas.microsoft.com/office/drawing/2014/main" id="{C0272BCC-69D5-4744-B9D2-2E8A989B6526}"/>
              </a:ext>
            </a:extLst>
          </p:cNvPr>
          <p:cNvSpPr>
            <a:spLocks noGrp="1"/>
          </p:cNvSpPr>
          <p:nvPr>
            <p:ph type="ftr" sz="quarter" idx="11"/>
          </p:nvPr>
        </p:nvSpPr>
        <p:spPr>
          <a:xfrm>
            <a:off x="4038600" y="6356350"/>
            <a:ext cx="5251174" cy="365125"/>
          </a:xfrm>
        </p:spPr>
        <p:txBody>
          <a:bodyPr vert="horz" lIns="91440" tIns="45720" rIns="91440" bIns="45720" rtlCol="0" anchor="ctr">
            <a:normAutofit/>
          </a:bodyPr>
          <a:lstStyle/>
          <a:p>
            <a:r>
              <a:rPr lang="en-US" sz="1200" kern="1200">
                <a:solidFill>
                  <a:schemeClr val="tx1">
                    <a:tint val="75000"/>
                  </a:schemeClr>
                </a:solidFill>
                <a:latin typeface="+mn-lt"/>
                <a:ea typeface="+mn-ea"/>
                <a:cs typeface="+mn-cs"/>
              </a:rPr>
              <a:t>Copyright: Toiminimi Anu Ojaranta </a:t>
            </a:r>
          </a:p>
        </p:txBody>
      </p:sp>
    </p:spTree>
    <p:extLst>
      <p:ext uri="{BB962C8B-B14F-4D97-AF65-F5344CB8AC3E}">
        <p14:creationId xmlns:p14="http://schemas.microsoft.com/office/powerpoint/2010/main" val="2342801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BD8BB1-72BA-304F-9525-9180D721E320}"/>
              </a:ext>
            </a:extLst>
          </p:cNvPr>
          <p:cNvSpPr>
            <a:spLocks noGrp="1"/>
          </p:cNvSpPr>
          <p:nvPr>
            <p:ph type="title"/>
          </p:nvPr>
        </p:nvSpPr>
        <p:spPr/>
        <p:txBody>
          <a:bodyPr/>
          <a:lstStyle/>
          <a:p>
            <a:r>
              <a:rPr lang="fi-FI" dirty="0"/>
              <a:t>Ehdotus</a:t>
            </a:r>
          </a:p>
        </p:txBody>
      </p:sp>
      <p:sp>
        <p:nvSpPr>
          <p:cNvPr id="3" name="Sisällön paikkamerkki 2">
            <a:extLst>
              <a:ext uri="{FF2B5EF4-FFF2-40B4-BE49-F238E27FC236}">
                <a16:creationId xmlns:a16="http://schemas.microsoft.com/office/drawing/2014/main" id="{001E4D65-67B6-4D46-81C4-2E147095F0F8}"/>
              </a:ext>
            </a:extLst>
          </p:cNvPr>
          <p:cNvSpPr>
            <a:spLocks noGrp="1"/>
          </p:cNvSpPr>
          <p:nvPr>
            <p:ph idx="1"/>
          </p:nvPr>
        </p:nvSpPr>
        <p:spPr/>
        <p:txBody>
          <a:bodyPr/>
          <a:lstStyle/>
          <a:p>
            <a:r>
              <a:rPr lang="fi-FI" sz="2200" dirty="0"/>
              <a:t>Lähtekää liikkeelle tämän iltapäivän aikana kehitellyistä aihioista ja rakentakaa niitä eteenpäin!</a:t>
            </a:r>
          </a:p>
          <a:p>
            <a:r>
              <a:rPr lang="fi-FI" sz="2200" dirty="0" err="1"/>
              <a:t>Crowdsourcing</a:t>
            </a:r>
            <a:r>
              <a:rPr lang="fi-FI" sz="2200" dirty="0"/>
              <a:t> – eli työskennelkää yhdessä ja kehittäkää niitä yhdessä eteenpäin. Näin jokainen pääsee nauttimaan työn hedelmistä tasapuolisesti eikä kenelläkään tule liian isoa työtaakkaa. </a:t>
            </a:r>
          </a:p>
          <a:p>
            <a:pPr lvl="1"/>
            <a:r>
              <a:rPr lang="fi-FI" sz="2200" dirty="0"/>
              <a:t>Pitäkää vaikka toinen parin tunnin sessio ja jakakaa suunnitelmianne toisille. </a:t>
            </a:r>
          </a:p>
          <a:p>
            <a:pPr lvl="1"/>
            <a:r>
              <a:rPr lang="fi-FI" sz="2200" dirty="0"/>
              <a:t>Pitäkää vaikka sessio ennen ensi kesää, ja jakakaa kokemuksia</a:t>
            </a:r>
          </a:p>
          <a:p>
            <a:r>
              <a:rPr lang="fi-FI" sz="2200" dirty="0"/>
              <a:t>Vaalit on tulossa – oletteko valmiita?</a:t>
            </a:r>
          </a:p>
          <a:p>
            <a:endParaRPr lang="fi-FI" dirty="0"/>
          </a:p>
          <a:p>
            <a:endParaRPr lang="fi-FI" dirty="0"/>
          </a:p>
        </p:txBody>
      </p:sp>
      <p:sp>
        <p:nvSpPr>
          <p:cNvPr id="4" name="Päivämäärän paikkamerkki 3">
            <a:extLst>
              <a:ext uri="{FF2B5EF4-FFF2-40B4-BE49-F238E27FC236}">
                <a16:creationId xmlns:a16="http://schemas.microsoft.com/office/drawing/2014/main" id="{E0473E91-9149-F344-9523-1D7C7C521937}"/>
              </a:ext>
            </a:extLst>
          </p:cNvPr>
          <p:cNvSpPr>
            <a:spLocks noGrp="1"/>
          </p:cNvSpPr>
          <p:nvPr>
            <p:ph type="dt" sz="half" idx="10"/>
          </p:nvPr>
        </p:nvSpPr>
        <p:spPr/>
        <p:txBody>
          <a:bodyPr/>
          <a:lstStyle/>
          <a:p>
            <a:fld id="{2F6EB0B0-5043-084C-824F-5D5AA8C7634A}" type="datetime1">
              <a:rPr lang="fi-FI" smtClean="0"/>
              <a:t>4.9.2022</a:t>
            </a:fld>
            <a:endParaRPr lang="en-US"/>
          </a:p>
        </p:txBody>
      </p:sp>
      <p:sp>
        <p:nvSpPr>
          <p:cNvPr id="5" name="Alatunnisteen paikkamerkki 4">
            <a:extLst>
              <a:ext uri="{FF2B5EF4-FFF2-40B4-BE49-F238E27FC236}">
                <a16:creationId xmlns:a16="http://schemas.microsoft.com/office/drawing/2014/main" id="{6124A672-BAB8-604D-91E1-923B4B58B1C7}"/>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3238682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7D41B8-DD3E-FA46-B62A-BB321DE10EEA}"/>
              </a:ext>
            </a:extLst>
          </p:cNvPr>
          <p:cNvSpPr>
            <a:spLocks noGrp="1"/>
          </p:cNvSpPr>
          <p:nvPr>
            <p:ph type="title"/>
          </p:nvPr>
        </p:nvSpPr>
        <p:spPr>
          <a:xfrm>
            <a:off x="838200" y="365125"/>
            <a:ext cx="10515600" cy="572721"/>
          </a:xfrm>
        </p:spPr>
        <p:txBody>
          <a:bodyPr>
            <a:normAutofit fontScale="90000"/>
          </a:bodyPr>
          <a:lstStyle/>
          <a:p>
            <a:r>
              <a:rPr lang="fi-FI" dirty="0"/>
              <a:t>AINEISTOJA</a:t>
            </a:r>
          </a:p>
        </p:txBody>
      </p:sp>
      <p:sp>
        <p:nvSpPr>
          <p:cNvPr id="3" name="Sisällön paikkamerkki 2">
            <a:extLst>
              <a:ext uri="{FF2B5EF4-FFF2-40B4-BE49-F238E27FC236}">
                <a16:creationId xmlns:a16="http://schemas.microsoft.com/office/drawing/2014/main" id="{1C8BE4BD-BD09-864F-8F65-BCADF9981D72}"/>
              </a:ext>
            </a:extLst>
          </p:cNvPr>
          <p:cNvSpPr>
            <a:spLocks noGrp="1"/>
          </p:cNvSpPr>
          <p:nvPr>
            <p:ph idx="1"/>
          </p:nvPr>
        </p:nvSpPr>
        <p:spPr>
          <a:xfrm>
            <a:off x="838200" y="1172308"/>
            <a:ext cx="10515600" cy="5004655"/>
          </a:xfrm>
        </p:spPr>
        <p:txBody>
          <a:bodyPr/>
          <a:lstStyle/>
          <a:p>
            <a:pPr marL="0" indent="0">
              <a:buNone/>
            </a:pPr>
            <a:r>
              <a:rPr lang="fi-FI" sz="2000" dirty="0"/>
              <a:t>Ajatuksia tieteestä ja terveydestä - Juhani </a:t>
            </a:r>
            <a:r>
              <a:rPr lang="fi-FI" sz="2000" dirty="0" err="1"/>
              <a:t>Knuuti</a:t>
            </a:r>
            <a:r>
              <a:rPr lang="fi-FI" sz="2000" dirty="0"/>
              <a:t>. </a:t>
            </a:r>
            <a:r>
              <a:rPr lang="fi-FI" sz="2000" dirty="0">
                <a:hlinkClick r:id="rId2"/>
              </a:rPr>
              <a:t>https://juhaniknuuti.wordpress.com</a:t>
            </a:r>
            <a:endParaRPr lang="fi-FI" sz="2000" dirty="0"/>
          </a:p>
          <a:p>
            <a:pPr marL="0" indent="0">
              <a:buNone/>
            </a:pPr>
            <a:r>
              <a:rPr lang="fi-FI" sz="2000" dirty="0"/>
              <a:t>EU </a:t>
            </a:r>
            <a:r>
              <a:rPr lang="fi-FI" sz="2000" dirty="0" err="1"/>
              <a:t>vs</a:t>
            </a:r>
            <a:r>
              <a:rPr lang="fi-FI" sz="2000" dirty="0"/>
              <a:t> </a:t>
            </a:r>
            <a:r>
              <a:rPr lang="fi-FI" sz="2000" dirty="0" err="1"/>
              <a:t>Disinformation</a:t>
            </a:r>
            <a:r>
              <a:rPr lang="fi-FI" sz="2000" dirty="0"/>
              <a:t>. </a:t>
            </a:r>
            <a:r>
              <a:rPr lang="fi-FI" sz="2000" dirty="0">
                <a:hlinkClick r:id="rId3"/>
              </a:rPr>
              <a:t>https://euvsdisinfo.eu</a:t>
            </a:r>
            <a:r>
              <a:rPr lang="fi-FI" sz="2000" dirty="0"/>
              <a:t> (vaikka sivun ulkonäkö on normaalia </a:t>
            </a:r>
            <a:r>
              <a:rPr lang="fi-FI" sz="2000" dirty="0" err="1"/>
              <a:t>eu</a:t>
            </a:r>
            <a:r>
              <a:rPr lang="fi-FI" sz="2000" dirty="0"/>
              <a:t>-sivua raflaavampi, </a:t>
            </a:r>
            <a:r>
              <a:rPr lang="fi-FI" sz="2000" dirty="0" err="1"/>
              <a:t>it’s</a:t>
            </a:r>
            <a:r>
              <a:rPr lang="fi-FI" sz="2000" dirty="0"/>
              <a:t> </a:t>
            </a:r>
            <a:r>
              <a:rPr lang="fi-FI" sz="2000" dirty="0" err="1"/>
              <a:t>legit</a:t>
            </a:r>
            <a:r>
              <a:rPr lang="fi-FI" sz="2000" dirty="0"/>
              <a:t>)</a:t>
            </a:r>
          </a:p>
          <a:p>
            <a:pPr marL="0" indent="0">
              <a:buNone/>
            </a:pPr>
            <a:r>
              <a:rPr lang="fi-FI" sz="2000" dirty="0"/>
              <a:t>Eväitä opiskeluun. Oulun kaupunginkirjasto. </a:t>
            </a:r>
            <a:r>
              <a:rPr lang="fi-FI" sz="2000" dirty="0">
                <a:hlinkClick r:id="rId4"/>
              </a:rPr>
              <a:t>https://evaitaopiskeluun.fi/tiedonlahteet/mis-ja-disinformaatio/</a:t>
            </a:r>
            <a:endParaRPr lang="fi-FI" sz="2000" dirty="0"/>
          </a:p>
          <a:p>
            <a:pPr marL="0" indent="0">
              <a:buNone/>
            </a:pPr>
            <a:r>
              <a:rPr lang="fi-FI" sz="2000" dirty="0"/>
              <a:t>Faktabaari. Faktapohjaisen julkisen keskustelun puolesta. </a:t>
            </a:r>
            <a:r>
              <a:rPr lang="fi-FI" sz="2000" dirty="0">
                <a:hlinkClick r:id="rId5"/>
              </a:rPr>
              <a:t>https://faktabaari.fi</a:t>
            </a:r>
            <a:endParaRPr lang="fi-FI" sz="2000" dirty="0"/>
          </a:p>
          <a:p>
            <a:pPr marL="0" indent="0">
              <a:buNone/>
            </a:pPr>
            <a:r>
              <a:rPr lang="fi-FI" sz="2000" dirty="0"/>
              <a:t>Koulukino:  disinformaatio ja valemedia – työkaluja teemojen käsittelemiseen. </a:t>
            </a:r>
            <a:r>
              <a:rPr lang="fi-FI" sz="2000" dirty="0">
                <a:hlinkClick r:id="rId6"/>
              </a:rPr>
              <a:t>https://www.koulukino.fi/ckfinder/userfiles/files/Disinformaatio_ja%20_valemedia_26_4.pdf</a:t>
            </a:r>
            <a:endParaRPr lang="fi-FI" sz="2000" dirty="0"/>
          </a:p>
          <a:p>
            <a:pPr marL="0" indent="0">
              <a:buNone/>
            </a:pPr>
            <a:r>
              <a:rPr lang="fi-FI" sz="2000" dirty="0"/>
              <a:t>Mediakasvatusseura. Disinformaatio ja valeuutiset mediassa </a:t>
            </a:r>
            <a:r>
              <a:rPr lang="fi-FI" sz="2000" dirty="0" err="1"/>
              <a:t>ainesitopankki</a:t>
            </a:r>
            <a:r>
              <a:rPr lang="fi-FI" sz="2000" dirty="0"/>
              <a:t>. </a:t>
            </a:r>
            <a:r>
              <a:rPr lang="fi-FI" sz="2000" dirty="0">
                <a:hlinkClick r:id="rId7"/>
              </a:rPr>
              <a:t>https://mediakasvatus.fi/materiaali/disinformaatio-ja-valeuutiset-mediassa/</a:t>
            </a:r>
            <a:endParaRPr lang="fi-FI" sz="2000" dirty="0"/>
          </a:p>
          <a:p>
            <a:pPr marL="0" indent="0">
              <a:buNone/>
            </a:pPr>
            <a:r>
              <a:rPr lang="fi-FI" sz="2000" dirty="0"/>
              <a:t>Mediataitokoulu. </a:t>
            </a:r>
            <a:r>
              <a:rPr lang="fi-FI" sz="2000" dirty="0">
                <a:hlinkClick r:id="rId8"/>
              </a:rPr>
              <a:t>https://www.mediataitokoulu.fi/mediataitokoulu-tarjoaa-tukea-ajankohtaiseen-mediakasvatukseen/</a:t>
            </a:r>
            <a:endParaRPr lang="fi-FI" sz="2000" dirty="0"/>
          </a:p>
          <a:p>
            <a:pPr marL="0" indent="0">
              <a:buNone/>
            </a:pPr>
            <a:r>
              <a:rPr lang="fi-FI" sz="2000" dirty="0"/>
              <a:t>Tervettä skeptisyyttä. </a:t>
            </a:r>
            <a:r>
              <a:rPr lang="fi-FI" sz="2000" dirty="0">
                <a:hlinkClick r:id="rId9"/>
              </a:rPr>
              <a:t>http://www.tervettaskeptisyytta.net</a:t>
            </a:r>
            <a:endParaRPr lang="fi-FI" sz="2000" dirty="0"/>
          </a:p>
          <a:p>
            <a:pPr marL="0" indent="0">
              <a:buNone/>
            </a:pPr>
            <a:r>
              <a:rPr lang="fi-FI" sz="2000" dirty="0"/>
              <a:t>Yle valheenpaljastaja. </a:t>
            </a:r>
            <a:r>
              <a:rPr lang="fi-FI" sz="2000" dirty="0">
                <a:hlinkClick r:id="rId10"/>
              </a:rPr>
              <a:t>https://yle.fi/aihe/oppiminen/valheenpaljastaja</a:t>
            </a:r>
            <a:endParaRPr lang="fi-FI" sz="2000" dirty="0"/>
          </a:p>
          <a:p>
            <a:pPr marL="0" indent="0">
              <a:buNone/>
            </a:pPr>
            <a:endParaRPr lang="fi-FI" dirty="0"/>
          </a:p>
        </p:txBody>
      </p:sp>
      <p:sp>
        <p:nvSpPr>
          <p:cNvPr id="4" name="Päivämäärän paikkamerkki 3">
            <a:extLst>
              <a:ext uri="{FF2B5EF4-FFF2-40B4-BE49-F238E27FC236}">
                <a16:creationId xmlns:a16="http://schemas.microsoft.com/office/drawing/2014/main" id="{BF1FFEF9-373C-CB4F-B896-066280514B39}"/>
              </a:ext>
            </a:extLst>
          </p:cNvPr>
          <p:cNvSpPr>
            <a:spLocks noGrp="1"/>
          </p:cNvSpPr>
          <p:nvPr>
            <p:ph type="dt" sz="half" idx="10"/>
          </p:nvPr>
        </p:nvSpPr>
        <p:spPr/>
        <p:txBody>
          <a:bodyPr/>
          <a:lstStyle/>
          <a:p>
            <a:fld id="{3B6060AF-9B53-8C40-92CB-79B01F908C2C}" type="datetime1">
              <a:rPr lang="fi-FI" smtClean="0"/>
              <a:t>4.9.2022</a:t>
            </a:fld>
            <a:endParaRPr lang="en-US"/>
          </a:p>
        </p:txBody>
      </p:sp>
      <p:sp>
        <p:nvSpPr>
          <p:cNvPr id="5" name="Alatunnisteen paikkamerkki 4">
            <a:extLst>
              <a:ext uri="{FF2B5EF4-FFF2-40B4-BE49-F238E27FC236}">
                <a16:creationId xmlns:a16="http://schemas.microsoft.com/office/drawing/2014/main" id="{1D256786-3C99-B541-A156-8AAC9C035A2B}"/>
              </a:ext>
            </a:extLst>
          </p:cNvPr>
          <p:cNvSpPr>
            <a:spLocks noGrp="1"/>
          </p:cNvSpPr>
          <p:nvPr>
            <p:ph type="ftr" sz="quarter" idx="11"/>
          </p:nvPr>
        </p:nvSpPr>
        <p:spPr/>
        <p:txBody>
          <a:bodyPr/>
          <a:lstStyle/>
          <a:p>
            <a:r>
              <a:rPr lang="en-US"/>
              <a:t>Copyright: Toiminimi Anu Ojaranta </a:t>
            </a:r>
          </a:p>
        </p:txBody>
      </p:sp>
    </p:spTree>
    <p:extLst>
      <p:ext uri="{BB962C8B-B14F-4D97-AF65-F5344CB8AC3E}">
        <p14:creationId xmlns:p14="http://schemas.microsoft.com/office/powerpoint/2010/main" val="3171257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9B8EEF-D65C-9C48-9191-6480CA55D9D5}"/>
              </a:ext>
            </a:extLst>
          </p:cNvPr>
          <p:cNvSpPr>
            <a:spLocks noGrp="1"/>
          </p:cNvSpPr>
          <p:nvPr>
            <p:ph type="title"/>
          </p:nvPr>
        </p:nvSpPr>
        <p:spPr>
          <a:xfrm>
            <a:off x="838200" y="365125"/>
            <a:ext cx="10515600" cy="619613"/>
          </a:xfrm>
        </p:spPr>
        <p:txBody>
          <a:bodyPr>
            <a:normAutofit fontScale="90000"/>
          </a:bodyPr>
          <a:lstStyle/>
          <a:p>
            <a:r>
              <a:rPr lang="fi-FI" dirty="0"/>
              <a:t>Lähteet ja kirjallisuutta: </a:t>
            </a:r>
          </a:p>
        </p:txBody>
      </p:sp>
      <p:sp>
        <p:nvSpPr>
          <p:cNvPr id="3" name="Sisällön paikkamerkki 2">
            <a:extLst>
              <a:ext uri="{FF2B5EF4-FFF2-40B4-BE49-F238E27FC236}">
                <a16:creationId xmlns:a16="http://schemas.microsoft.com/office/drawing/2014/main" id="{D39C18E0-9853-2147-8A90-6AE5EEB09D50}"/>
              </a:ext>
            </a:extLst>
          </p:cNvPr>
          <p:cNvSpPr>
            <a:spLocks noGrp="1"/>
          </p:cNvSpPr>
          <p:nvPr>
            <p:ph idx="1"/>
          </p:nvPr>
        </p:nvSpPr>
        <p:spPr>
          <a:xfrm>
            <a:off x="838200" y="984738"/>
            <a:ext cx="10515600" cy="5192225"/>
          </a:xfrm>
        </p:spPr>
        <p:txBody>
          <a:bodyPr/>
          <a:lstStyle/>
          <a:p>
            <a:pPr marL="0" indent="0">
              <a:buNone/>
            </a:pPr>
            <a:r>
              <a:rPr lang="fi-FI" sz="1800" dirty="0"/>
              <a:t>Aro (2019). Putinin </a:t>
            </a:r>
            <a:r>
              <a:rPr lang="fi-FI" sz="1800" dirty="0" err="1"/>
              <a:t>trollit</a:t>
            </a:r>
            <a:r>
              <a:rPr lang="fi-FI" sz="1800" dirty="0"/>
              <a:t>: tositarinoita Venäjän infosodan rintamilta. Helsinki : Johnny </a:t>
            </a:r>
            <a:r>
              <a:rPr lang="fi-FI" sz="1800" dirty="0" err="1"/>
              <a:t>Kniga</a:t>
            </a:r>
            <a:r>
              <a:rPr lang="fi-FI" sz="1800" dirty="0"/>
              <a:t>. </a:t>
            </a:r>
          </a:p>
          <a:p>
            <a:pPr marL="0" indent="0">
              <a:buNone/>
            </a:pPr>
            <a:r>
              <a:rPr lang="fi-FI" sz="1800" dirty="0" err="1"/>
              <a:t>Haasio</a:t>
            </a:r>
            <a:r>
              <a:rPr lang="fi-FI" sz="1800" dirty="0"/>
              <a:t>, Ojaranta ja Mattila (2018). Valheen jäljillä. Helsinki, Avain. </a:t>
            </a:r>
          </a:p>
          <a:p>
            <a:pPr marL="0" indent="0">
              <a:buNone/>
            </a:pPr>
            <a:r>
              <a:rPr lang="fi-FI" sz="1800" dirty="0"/>
              <a:t>Jantunen (2016). Infosota: iskut kohdistuvat kansalaisten tajuntaan. Helsinki : Otava.</a:t>
            </a:r>
          </a:p>
          <a:p>
            <a:pPr marL="0" indent="0">
              <a:buNone/>
            </a:pPr>
            <a:r>
              <a:rPr lang="fi-FI" sz="1800" dirty="0"/>
              <a:t>Järvinen (2018). </a:t>
            </a:r>
            <a:r>
              <a:rPr lang="fi-FI" sz="1800" dirty="0" err="1"/>
              <a:t>Kyberyhkia</a:t>
            </a:r>
            <a:r>
              <a:rPr lang="fi-FI" sz="1800" dirty="0"/>
              <a:t> ja </a:t>
            </a:r>
            <a:r>
              <a:rPr lang="fi-FI" sz="1800" dirty="0" err="1"/>
              <a:t>somesotaa</a:t>
            </a:r>
            <a:r>
              <a:rPr lang="fi-FI" sz="1800" dirty="0"/>
              <a:t>. Jyväskylä : </a:t>
            </a:r>
            <a:r>
              <a:rPr lang="fi-FI" sz="1800" dirty="0" err="1"/>
              <a:t>Docendo</a:t>
            </a:r>
            <a:r>
              <a:rPr lang="fi-FI" sz="1800" dirty="0"/>
              <a:t>. </a:t>
            </a:r>
          </a:p>
          <a:p>
            <a:pPr marL="0" indent="0">
              <a:buNone/>
            </a:pPr>
            <a:r>
              <a:rPr lang="fi-FI" sz="1800" dirty="0"/>
              <a:t>Moore (2019). </a:t>
            </a:r>
            <a:r>
              <a:rPr lang="fi-FI" sz="1800" dirty="0" err="1"/>
              <a:t>Hackad</a:t>
            </a:r>
            <a:r>
              <a:rPr lang="fi-FI" sz="1800" dirty="0"/>
              <a:t> </a:t>
            </a:r>
            <a:r>
              <a:rPr lang="fi-FI" sz="1800" dirty="0" err="1"/>
              <a:t>demokrati</a:t>
            </a:r>
            <a:r>
              <a:rPr lang="fi-FI" sz="1800" dirty="0"/>
              <a:t>: </a:t>
            </a:r>
            <a:r>
              <a:rPr lang="fi-FI" sz="1800" dirty="0" err="1"/>
              <a:t>informationskrig</a:t>
            </a:r>
            <a:r>
              <a:rPr lang="fi-FI" sz="1800" dirty="0"/>
              <a:t> </a:t>
            </a:r>
            <a:r>
              <a:rPr lang="fi-FI" sz="1800" dirty="0" err="1"/>
              <a:t>och</a:t>
            </a:r>
            <a:r>
              <a:rPr lang="fi-FI" sz="1800" dirty="0"/>
              <a:t> </a:t>
            </a:r>
            <a:r>
              <a:rPr lang="fi-FI" sz="1800" dirty="0" err="1"/>
              <a:t>övervakning</a:t>
            </a:r>
            <a:r>
              <a:rPr lang="fi-FI" sz="1800" dirty="0"/>
              <a:t> i </a:t>
            </a:r>
            <a:r>
              <a:rPr lang="fi-FI" sz="1800" dirty="0" err="1"/>
              <a:t>den</a:t>
            </a:r>
            <a:r>
              <a:rPr lang="fi-FI" sz="1800" dirty="0"/>
              <a:t> </a:t>
            </a:r>
            <a:r>
              <a:rPr lang="fi-FI" sz="1800" dirty="0" err="1"/>
              <a:t>digitala</a:t>
            </a:r>
            <a:r>
              <a:rPr lang="fi-FI" sz="1800" dirty="0"/>
              <a:t> </a:t>
            </a:r>
            <a:r>
              <a:rPr lang="fi-FI" sz="1800" dirty="0" err="1"/>
              <a:t>tidsåldern</a:t>
            </a:r>
            <a:r>
              <a:rPr lang="fi-FI" sz="1800" dirty="0"/>
              <a:t>. Stockholm : </a:t>
            </a:r>
            <a:r>
              <a:rPr lang="fi-FI" sz="1800" dirty="0" err="1"/>
              <a:t>Ordfront</a:t>
            </a:r>
            <a:r>
              <a:rPr lang="fi-FI" sz="1800" dirty="0"/>
              <a:t>.</a:t>
            </a:r>
          </a:p>
          <a:p>
            <a:pPr marL="0" indent="0">
              <a:buNone/>
            </a:pPr>
            <a:r>
              <a:rPr lang="fi-FI" sz="1800" dirty="0" err="1"/>
              <a:t>Muraja</a:t>
            </a:r>
            <a:r>
              <a:rPr lang="fi-FI" sz="1800" dirty="0"/>
              <a:t> (2017). Faktat tiskiin! Suomalaisen faktantarkistuksen käsikirja. Helsinki : Tammi. </a:t>
            </a:r>
          </a:p>
          <a:p>
            <a:pPr marL="0" indent="0">
              <a:buNone/>
            </a:pPr>
            <a:r>
              <a:rPr lang="fi-FI" sz="1800" dirty="0"/>
              <a:t>Pitkänen ja Sutinen (2018). Propagandan historia: kuinka meihin on vaikutettu antiikista infosotaan. Helsinki : Into.</a:t>
            </a:r>
          </a:p>
          <a:p>
            <a:pPr marL="0" indent="0">
              <a:buNone/>
            </a:pPr>
            <a:r>
              <a:rPr lang="fi-FI" sz="1800" dirty="0"/>
              <a:t>Singer, </a:t>
            </a:r>
            <a:r>
              <a:rPr lang="fi-FI" sz="1800" dirty="0" err="1"/>
              <a:t>Brookings</a:t>
            </a:r>
            <a:r>
              <a:rPr lang="fi-FI" sz="1800" dirty="0"/>
              <a:t> (2019). </a:t>
            </a:r>
            <a:r>
              <a:rPr lang="fi-FI" sz="1800" dirty="0" err="1"/>
              <a:t>Likewar</a:t>
            </a:r>
            <a:r>
              <a:rPr lang="fi-FI" sz="1800" dirty="0"/>
              <a:t>: </a:t>
            </a:r>
            <a:r>
              <a:rPr lang="fi-FI" sz="1800" dirty="0" err="1"/>
              <a:t>the</a:t>
            </a:r>
            <a:r>
              <a:rPr lang="fi-FI" sz="1800" dirty="0"/>
              <a:t> </a:t>
            </a:r>
            <a:r>
              <a:rPr lang="fi-FI" sz="1800" dirty="0" err="1"/>
              <a:t>weaponization</a:t>
            </a:r>
            <a:r>
              <a:rPr lang="fi-FI" sz="1800" dirty="0"/>
              <a:t> of </a:t>
            </a:r>
            <a:r>
              <a:rPr lang="fi-FI" sz="1800" dirty="0" err="1"/>
              <a:t>social</a:t>
            </a:r>
            <a:r>
              <a:rPr lang="fi-FI" sz="1800" dirty="0"/>
              <a:t> media. </a:t>
            </a:r>
            <a:r>
              <a:rPr lang="fi-FI" sz="1800" dirty="0" err="1"/>
              <a:t>First</a:t>
            </a:r>
            <a:r>
              <a:rPr lang="fi-FI" sz="1800" dirty="0"/>
              <a:t> </a:t>
            </a:r>
            <a:r>
              <a:rPr lang="fi-FI" sz="1800" dirty="0" err="1"/>
              <a:t>Mariner</a:t>
            </a:r>
            <a:r>
              <a:rPr lang="fi-FI" sz="1800" dirty="0"/>
              <a:t> </a:t>
            </a:r>
            <a:r>
              <a:rPr lang="fi-FI" sz="1800" dirty="0" err="1"/>
              <a:t>Books</a:t>
            </a:r>
            <a:r>
              <a:rPr lang="fi-FI" sz="1800" dirty="0"/>
              <a:t>.</a:t>
            </a:r>
          </a:p>
          <a:p>
            <a:pPr marL="0" indent="0">
              <a:buNone/>
            </a:pPr>
            <a:r>
              <a:rPr lang="fi-FI" sz="1800" dirty="0"/>
              <a:t>Valtioneuvoston kanslia (2019). Informaatiovaikuttamiseen vastaaminen: opas viestijöille. </a:t>
            </a:r>
            <a:r>
              <a:rPr lang="fi-FI" sz="1800" dirty="0">
                <a:hlinkClick r:id="rId2"/>
              </a:rPr>
              <a:t>https://julkaisut.valtioneuvosto.fi/handle/10024/161512</a:t>
            </a:r>
            <a:endParaRPr lang="fi-FI" sz="1800" dirty="0"/>
          </a:p>
          <a:p>
            <a:pPr marL="0" indent="0">
              <a:buNone/>
            </a:pPr>
            <a:r>
              <a:rPr lang="fi-FI" sz="1800" dirty="0"/>
              <a:t>Vehkoo (2019). Valheenpaljastajan käsikirja. Helsinki : Kosmos.</a:t>
            </a:r>
          </a:p>
          <a:p>
            <a:pPr marL="0" indent="0">
              <a:buNone/>
            </a:pPr>
            <a:r>
              <a:rPr lang="fi-FI" sz="1800" dirty="0"/>
              <a:t>Vihma, Hartikainen, Ikäheimo ja </a:t>
            </a:r>
            <a:r>
              <a:rPr lang="fi-FI" sz="1800" dirty="0" err="1"/>
              <a:t>Seuri</a:t>
            </a:r>
            <a:r>
              <a:rPr lang="fi-FI" sz="1800" dirty="0"/>
              <a:t> (2018). Totuuden jälkeen: miten media selviää algoritmien ja paskanpuheen aikana. Helsinki : Teos. </a:t>
            </a:r>
          </a:p>
        </p:txBody>
      </p:sp>
      <p:sp>
        <p:nvSpPr>
          <p:cNvPr id="4" name="Päivämäärän paikkamerkki 3">
            <a:extLst>
              <a:ext uri="{FF2B5EF4-FFF2-40B4-BE49-F238E27FC236}">
                <a16:creationId xmlns:a16="http://schemas.microsoft.com/office/drawing/2014/main" id="{C12B2E10-83F9-9145-B767-9DDF214702E9}"/>
              </a:ext>
            </a:extLst>
          </p:cNvPr>
          <p:cNvSpPr>
            <a:spLocks noGrp="1"/>
          </p:cNvSpPr>
          <p:nvPr>
            <p:ph type="dt" sz="half" idx="10"/>
          </p:nvPr>
        </p:nvSpPr>
        <p:spPr/>
        <p:txBody>
          <a:bodyPr/>
          <a:lstStyle/>
          <a:p>
            <a:fld id="{1707E383-C2F6-8D43-83C4-E60A25013CFE}" type="datetime1">
              <a:rPr lang="fi-FI" smtClean="0"/>
              <a:t>4.9.2022</a:t>
            </a:fld>
            <a:endParaRPr lang="en-US"/>
          </a:p>
        </p:txBody>
      </p:sp>
      <p:sp>
        <p:nvSpPr>
          <p:cNvPr id="5" name="Alatunnisteen paikkamerkki 4">
            <a:extLst>
              <a:ext uri="{FF2B5EF4-FFF2-40B4-BE49-F238E27FC236}">
                <a16:creationId xmlns:a16="http://schemas.microsoft.com/office/drawing/2014/main" id="{CBF11EB8-D2BF-794D-9F24-B6556B3D0369}"/>
              </a:ext>
            </a:extLst>
          </p:cNvPr>
          <p:cNvSpPr>
            <a:spLocks noGrp="1"/>
          </p:cNvSpPr>
          <p:nvPr>
            <p:ph type="ftr" sz="quarter" idx="11"/>
          </p:nvPr>
        </p:nvSpPr>
        <p:spPr/>
        <p:txBody>
          <a:bodyPr/>
          <a:lstStyle/>
          <a:p>
            <a:r>
              <a:rPr lang="en-US"/>
              <a:t>Copyright: Toiminimi Anu Ojaranta </a:t>
            </a:r>
          </a:p>
        </p:txBody>
      </p:sp>
    </p:spTree>
    <p:extLst>
      <p:ext uri="{BB962C8B-B14F-4D97-AF65-F5344CB8AC3E}">
        <p14:creationId xmlns:p14="http://schemas.microsoft.com/office/powerpoint/2010/main" val="947601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0B5BBA-EDA1-4545-A4C2-D2CE43CD180C}"/>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solidFill>
                  <a:schemeClr val="tx1"/>
                </a:solidFill>
              </a:rPr>
              <a:t>AIKATAULU</a:t>
            </a:r>
          </a:p>
        </p:txBody>
      </p:sp>
      <p:sp>
        <p:nvSpPr>
          <p:cNvPr id="3" name="Sisällön paikkamerkki 2">
            <a:extLst>
              <a:ext uri="{FF2B5EF4-FFF2-40B4-BE49-F238E27FC236}">
                <a16:creationId xmlns:a16="http://schemas.microsoft.com/office/drawing/2014/main" id="{0A013926-E69C-C74E-80D8-555C35F35C86}"/>
              </a:ext>
            </a:extLst>
          </p:cNvPr>
          <p:cNvSpPr>
            <a:spLocks noGrp="1"/>
          </p:cNvSpPr>
          <p:nvPr>
            <p:ph sz="half" idx="2"/>
          </p:nvPr>
        </p:nvSpPr>
        <p:spPr>
          <a:xfrm>
            <a:off x="4965431" y="2438400"/>
            <a:ext cx="6586489" cy="3785419"/>
          </a:xfrm>
        </p:spPr>
        <p:txBody>
          <a:bodyPr vert="horz" lIns="91440" tIns="45720" rIns="91440" bIns="45720" rtlCol="0">
            <a:normAutofit/>
          </a:bodyPr>
          <a:lstStyle/>
          <a:p>
            <a:pPr marL="0"/>
            <a:r>
              <a:rPr lang="en-US" sz="1700" dirty="0"/>
              <a:t>12.30	</a:t>
            </a:r>
            <a:r>
              <a:rPr lang="en-US" sz="1700" dirty="0" err="1"/>
              <a:t>Aloitus</a:t>
            </a:r>
            <a:r>
              <a:rPr lang="en-US" sz="1700" dirty="0"/>
              <a:t> ja </a:t>
            </a:r>
            <a:r>
              <a:rPr lang="en-US" sz="1700" dirty="0" err="1"/>
              <a:t>odotukset</a:t>
            </a:r>
            <a:endParaRPr lang="en-US" sz="1700" dirty="0"/>
          </a:p>
          <a:p>
            <a:pPr marL="0"/>
            <a:r>
              <a:rPr lang="en-US" sz="1700" dirty="0"/>
              <a:t>12.45	</a:t>
            </a:r>
            <a:r>
              <a:rPr lang="en-US" sz="1700" dirty="0" err="1"/>
              <a:t>Perusteet</a:t>
            </a:r>
            <a:r>
              <a:rPr lang="en-US" sz="1700" dirty="0"/>
              <a:t> – </a:t>
            </a:r>
            <a:r>
              <a:rPr lang="en-US" sz="1700" dirty="0" err="1"/>
              <a:t>mistä</a:t>
            </a:r>
            <a:r>
              <a:rPr lang="en-US" sz="1700" dirty="0"/>
              <a:t> </a:t>
            </a:r>
            <a:r>
              <a:rPr lang="en-US" sz="1700" dirty="0" err="1"/>
              <a:t>kyse</a:t>
            </a:r>
            <a:r>
              <a:rPr lang="en-US" sz="1700" dirty="0"/>
              <a:t>?</a:t>
            </a:r>
          </a:p>
          <a:p>
            <a:pPr marL="0"/>
            <a:r>
              <a:rPr lang="en-US" sz="1700" dirty="0"/>
              <a:t>13.00	</a:t>
            </a:r>
            <a:r>
              <a:rPr lang="en-US" sz="1700" dirty="0" err="1"/>
              <a:t>Käsiteltäviä</a:t>
            </a:r>
            <a:r>
              <a:rPr lang="en-US" sz="1700" dirty="0"/>
              <a:t> </a:t>
            </a:r>
            <a:r>
              <a:rPr lang="en-US" sz="1700" dirty="0" err="1"/>
              <a:t>aihepiirejä</a:t>
            </a:r>
            <a:endParaRPr lang="en-US" sz="1700" dirty="0"/>
          </a:p>
          <a:p>
            <a:pPr marL="0"/>
            <a:r>
              <a:rPr lang="en-US" sz="1700" dirty="0"/>
              <a:t>13.45	</a:t>
            </a:r>
            <a:r>
              <a:rPr lang="en-US" sz="1700" b="1" dirty="0" err="1"/>
              <a:t>Tauko</a:t>
            </a:r>
            <a:endParaRPr lang="en-US" sz="1700" b="1" dirty="0"/>
          </a:p>
          <a:p>
            <a:pPr marL="0"/>
            <a:r>
              <a:rPr lang="en-US" sz="1700" dirty="0"/>
              <a:t>14.00	</a:t>
            </a:r>
            <a:r>
              <a:rPr lang="en-US" sz="1700" dirty="0" err="1"/>
              <a:t>Teema</a:t>
            </a:r>
            <a:r>
              <a:rPr lang="en-US" sz="1700" dirty="0"/>
              <a:t> </a:t>
            </a:r>
            <a:r>
              <a:rPr lang="en-US" sz="1700" dirty="0" err="1"/>
              <a:t>jatkuu</a:t>
            </a:r>
            <a:endParaRPr lang="en-US" sz="1700" dirty="0"/>
          </a:p>
          <a:p>
            <a:pPr marL="0"/>
            <a:r>
              <a:rPr lang="en-US" sz="1700" dirty="0"/>
              <a:t>14.15.	</a:t>
            </a:r>
            <a:r>
              <a:rPr lang="en-US" sz="1700" dirty="0" err="1"/>
              <a:t>Pajan</a:t>
            </a:r>
            <a:r>
              <a:rPr lang="en-US" sz="1700" dirty="0"/>
              <a:t> </a:t>
            </a:r>
            <a:r>
              <a:rPr lang="en-US" sz="1700" dirty="0" err="1"/>
              <a:t>pitäminen</a:t>
            </a:r>
            <a:r>
              <a:rPr lang="en-US" sz="1700" dirty="0"/>
              <a:t>, </a:t>
            </a:r>
            <a:r>
              <a:rPr lang="en-US" sz="1700" dirty="0" err="1"/>
              <a:t>raamit</a:t>
            </a:r>
            <a:r>
              <a:rPr lang="en-US" sz="1700" dirty="0"/>
              <a:t> ja </a:t>
            </a:r>
            <a:r>
              <a:rPr lang="en-US" sz="1700" dirty="0" err="1"/>
              <a:t>vinkit</a:t>
            </a:r>
            <a:endParaRPr lang="en-US" sz="1700" dirty="0"/>
          </a:p>
          <a:p>
            <a:pPr marL="0"/>
            <a:r>
              <a:rPr lang="en-US" sz="1700" dirty="0"/>
              <a:t>14.30	4 </a:t>
            </a:r>
            <a:r>
              <a:rPr lang="en-US" sz="1700" dirty="0" err="1"/>
              <a:t>henkilön</a:t>
            </a:r>
            <a:r>
              <a:rPr lang="en-US" sz="1700" dirty="0"/>
              <a:t> </a:t>
            </a:r>
            <a:r>
              <a:rPr lang="en-US" sz="1700" dirty="0" err="1"/>
              <a:t>ryhmiin</a:t>
            </a:r>
            <a:r>
              <a:rPr lang="en-US" sz="1700" dirty="0"/>
              <a:t>, </a:t>
            </a:r>
            <a:r>
              <a:rPr lang="en-US" sz="1700" dirty="0" err="1"/>
              <a:t>ryhmät</a:t>
            </a:r>
            <a:r>
              <a:rPr lang="en-US" sz="1700" dirty="0"/>
              <a:t> </a:t>
            </a:r>
            <a:r>
              <a:rPr lang="en-US" sz="1700" dirty="0" err="1"/>
              <a:t>jakautuvat</a:t>
            </a:r>
            <a:r>
              <a:rPr lang="en-US" sz="1700" dirty="0"/>
              <a:t> </a:t>
            </a:r>
            <a:r>
              <a:rPr lang="en-US" sz="1700" dirty="0" err="1"/>
              <a:t>automaattisesti</a:t>
            </a:r>
            <a:endParaRPr lang="en-US" sz="1700" dirty="0"/>
          </a:p>
          <a:p>
            <a:pPr marL="0"/>
            <a:r>
              <a:rPr lang="en-US" sz="1700" dirty="0"/>
              <a:t>15.10	</a:t>
            </a:r>
            <a:r>
              <a:rPr lang="en-US" sz="1700" b="1" dirty="0" err="1"/>
              <a:t>Tauko</a:t>
            </a:r>
            <a:r>
              <a:rPr lang="en-US" sz="1700" b="1" dirty="0"/>
              <a:t>, </a:t>
            </a:r>
            <a:r>
              <a:rPr lang="en-US" sz="1700" b="1" dirty="0" err="1"/>
              <a:t>pitäkää</a:t>
            </a:r>
            <a:r>
              <a:rPr lang="en-US" sz="1700" b="1" dirty="0"/>
              <a:t> se </a:t>
            </a:r>
            <a:r>
              <a:rPr lang="en-US" sz="1700" b="1" dirty="0" err="1"/>
              <a:t>yhteisen</a:t>
            </a:r>
            <a:r>
              <a:rPr lang="en-US" sz="1700" b="1" dirty="0"/>
              <a:t> </a:t>
            </a:r>
            <a:r>
              <a:rPr lang="en-US" sz="1700" b="1" dirty="0" err="1"/>
              <a:t>työskentelyn</a:t>
            </a:r>
            <a:r>
              <a:rPr lang="en-US" sz="1700" b="1" dirty="0"/>
              <a:t> </a:t>
            </a:r>
            <a:r>
              <a:rPr lang="en-US" sz="1700" b="1" dirty="0" err="1"/>
              <a:t>perään</a:t>
            </a:r>
            <a:endParaRPr lang="en-US" sz="1700" b="1" dirty="0"/>
          </a:p>
          <a:p>
            <a:pPr marL="0"/>
            <a:r>
              <a:rPr lang="en-US" sz="1700" dirty="0"/>
              <a:t>15.15	</a:t>
            </a:r>
            <a:r>
              <a:rPr lang="en-US" sz="1700" dirty="0" err="1"/>
              <a:t>Kahden</a:t>
            </a:r>
            <a:r>
              <a:rPr lang="en-US" sz="1700" dirty="0"/>
              <a:t> </a:t>
            </a:r>
            <a:r>
              <a:rPr lang="en-US" sz="1700" dirty="0" err="1"/>
              <a:t>työpajan</a:t>
            </a:r>
            <a:r>
              <a:rPr lang="en-US" sz="1700" dirty="0"/>
              <a:t> </a:t>
            </a:r>
            <a:r>
              <a:rPr lang="en-US" sz="1700" dirty="0" err="1"/>
              <a:t>yhteinen</a:t>
            </a:r>
            <a:r>
              <a:rPr lang="en-US" sz="1700" dirty="0"/>
              <a:t> </a:t>
            </a:r>
            <a:r>
              <a:rPr lang="en-US" sz="1700" dirty="0" err="1"/>
              <a:t>hiominen</a:t>
            </a:r>
            <a:endParaRPr lang="en-US" sz="1700" dirty="0"/>
          </a:p>
          <a:p>
            <a:pPr marL="0"/>
            <a:r>
              <a:rPr lang="en-US" sz="1700" dirty="0"/>
              <a:t>15.55	</a:t>
            </a:r>
            <a:r>
              <a:rPr lang="en-US" sz="1700" dirty="0" err="1"/>
              <a:t>Lopetus</a:t>
            </a:r>
            <a:endParaRPr lang="en-US" sz="1700" dirty="0"/>
          </a:p>
          <a:p>
            <a:pPr marL="0"/>
            <a:endParaRPr lang="en-US" sz="1700" dirty="0"/>
          </a:p>
          <a:p>
            <a:endParaRPr lang="en-US" sz="1700" dirty="0"/>
          </a:p>
        </p:txBody>
      </p:sp>
      <p:sp>
        <p:nvSpPr>
          <p:cNvPr id="4" name="Päivämäärän paikkamerkki 3">
            <a:extLst>
              <a:ext uri="{FF2B5EF4-FFF2-40B4-BE49-F238E27FC236}">
                <a16:creationId xmlns:a16="http://schemas.microsoft.com/office/drawing/2014/main" id="{268AA315-5F45-EDEB-1C02-371CB9F20094}"/>
              </a:ext>
            </a:extLst>
          </p:cNvPr>
          <p:cNvSpPr>
            <a:spLocks noGrp="1"/>
          </p:cNvSpPr>
          <p:nvPr>
            <p:ph type="dt" sz="half" idx="10"/>
          </p:nvPr>
        </p:nvSpPr>
        <p:spPr>
          <a:xfrm>
            <a:off x="838200" y="6356350"/>
            <a:ext cx="2049855" cy="365125"/>
          </a:xfrm>
        </p:spPr>
        <p:txBody>
          <a:bodyPr vert="horz" lIns="91440" tIns="45720" rIns="91440" bIns="45720" rtlCol="0" anchor="ctr">
            <a:normAutofit/>
          </a:bodyPr>
          <a:lstStyle/>
          <a:p>
            <a:pPr>
              <a:spcAft>
                <a:spcPts val="600"/>
              </a:spcAft>
              <a:defRPr/>
            </a:pPr>
            <a:fld id="{4A65C2B9-1028-4042-B21B-2F54E9B4CC72}" type="datetime1">
              <a:rPr lang="fi-FI" smtClean="0">
                <a:solidFill>
                  <a:srgbClr val="FFFFFF"/>
                </a:solidFill>
                <a:latin typeface="Calibri" panose="020F0502020204030204"/>
              </a:rPr>
              <a:t>4.9.2022</a:t>
            </a:fld>
            <a:endParaRPr lang="en-US">
              <a:solidFill>
                <a:srgbClr val="FFFFFF"/>
              </a:solidFill>
              <a:latin typeface="Calibri" panose="020F0502020204030204"/>
            </a:endParaRPr>
          </a:p>
        </p:txBody>
      </p:sp>
      <p:pic>
        <p:nvPicPr>
          <p:cNvPr id="6" name="Sisällön paikkamerkki 5">
            <a:extLst>
              <a:ext uri="{FF2B5EF4-FFF2-40B4-BE49-F238E27FC236}">
                <a16:creationId xmlns:a16="http://schemas.microsoft.com/office/drawing/2014/main" id="{3A5E5331-E827-C740-8AAF-D80CBDE11FF3}"/>
              </a:ext>
            </a:extLst>
          </p:cNvPr>
          <p:cNvPicPr>
            <a:picLocks noGrp="1" noChangeAspect="1"/>
          </p:cNvPicPr>
          <p:nvPr>
            <p:ph sz="half" idx="4"/>
          </p:nvPr>
        </p:nvPicPr>
        <p:blipFill rotWithShape="1">
          <a:blip r:embed="rId2"/>
          <a:srcRect t="1248" r="2"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C37E"/>
            </a:solidFill>
          </a:ln>
        </p:spPr>
        <p:style>
          <a:lnRef idx="1">
            <a:schemeClr val="accent1"/>
          </a:lnRef>
          <a:fillRef idx="0">
            <a:schemeClr val="accent1"/>
          </a:fillRef>
          <a:effectRef idx="0">
            <a:schemeClr val="accent1"/>
          </a:effectRef>
          <a:fontRef idx="minor">
            <a:schemeClr val="tx1"/>
          </a:fontRef>
        </p:style>
      </p:cxnSp>
      <p:sp>
        <p:nvSpPr>
          <p:cNvPr id="5" name="Alatunnisteen paikkamerkki 4">
            <a:extLst>
              <a:ext uri="{FF2B5EF4-FFF2-40B4-BE49-F238E27FC236}">
                <a16:creationId xmlns:a16="http://schemas.microsoft.com/office/drawing/2014/main" id="{D7CBF4BB-2B5B-F91C-C5BB-E32D7DE5B1F7}"/>
              </a:ext>
            </a:extLst>
          </p:cNvPr>
          <p:cNvSpPr>
            <a:spLocks noGrp="1"/>
          </p:cNvSpPr>
          <p:nvPr>
            <p:ph type="ftr" sz="quarter" idx="11"/>
          </p:nvPr>
        </p:nvSpPr>
        <p:spPr>
          <a:xfrm>
            <a:off x="6477707" y="6356350"/>
            <a:ext cx="4139134" cy="365125"/>
          </a:xfrm>
        </p:spPr>
        <p:txBody>
          <a:bodyPr vert="horz" lIns="91440" tIns="45720" rIns="91440" bIns="45720" rtlCol="0" anchor="ctr">
            <a:normAutofit/>
          </a:bodyPr>
          <a:lstStyle/>
          <a:p>
            <a:pPr algn="l">
              <a:defRPr/>
            </a:pPr>
            <a:r>
              <a:rPr lang="en-US" sz="1200" kern="1200" dirty="0">
                <a:solidFill>
                  <a:schemeClr val="tx1"/>
                </a:solidFill>
                <a:latin typeface="Calibri" panose="020F0502020204030204"/>
                <a:ea typeface="+mn-ea"/>
                <a:cs typeface="+mn-cs"/>
              </a:rPr>
              <a:t>Copyright: </a:t>
            </a:r>
            <a:r>
              <a:rPr lang="en-US" sz="1200" kern="1200" dirty="0" err="1">
                <a:solidFill>
                  <a:schemeClr val="tx1"/>
                </a:solidFill>
                <a:latin typeface="Calibri" panose="020F0502020204030204"/>
                <a:ea typeface="+mn-ea"/>
                <a:cs typeface="+mn-cs"/>
              </a:rPr>
              <a:t>Toiminimi</a:t>
            </a:r>
            <a:r>
              <a:rPr lang="en-US" sz="1200" kern="1200" dirty="0">
                <a:solidFill>
                  <a:schemeClr val="tx1"/>
                </a:solidFill>
                <a:latin typeface="Calibri" panose="020F0502020204030204"/>
                <a:ea typeface="+mn-ea"/>
                <a:cs typeface="+mn-cs"/>
              </a:rPr>
              <a:t> Anu Ojaranta </a:t>
            </a:r>
          </a:p>
        </p:txBody>
      </p:sp>
    </p:spTree>
    <p:extLst>
      <p:ext uri="{BB962C8B-B14F-4D97-AF65-F5344CB8AC3E}">
        <p14:creationId xmlns:p14="http://schemas.microsoft.com/office/powerpoint/2010/main" val="122261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4FB3596-4662-1BEF-63A6-C01AE2D67E83}"/>
              </a:ext>
            </a:extLst>
          </p:cNvPr>
          <p:cNvSpPr>
            <a:spLocks noGrp="1"/>
          </p:cNvSpPr>
          <p:nvPr>
            <p:ph type="body" sz="quarter" idx="13"/>
          </p:nvPr>
        </p:nvSpPr>
        <p:spPr>
          <a:xfrm>
            <a:off x="703262" y="4982307"/>
            <a:ext cx="7450113" cy="712055"/>
          </a:xfrm>
        </p:spPr>
        <p:txBody>
          <a:bodyPr/>
          <a:lstStyle/>
          <a:p>
            <a:r>
              <a:rPr lang="en-US" dirty="0"/>
              <a:t>MEDIATAITO JA VALEMEDIA</a:t>
            </a:r>
          </a:p>
        </p:txBody>
      </p:sp>
      <p:sp>
        <p:nvSpPr>
          <p:cNvPr id="6" name="Päivämäärän paikkamerkki 5">
            <a:extLst>
              <a:ext uri="{FF2B5EF4-FFF2-40B4-BE49-F238E27FC236}">
                <a16:creationId xmlns:a16="http://schemas.microsoft.com/office/drawing/2014/main" id="{A89E1107-4D39-63B9-3790-73B9A729BFA0}"/>
              </a:ext>
            </a:extLst>
          </p:cNvPr>
          <p:cNvSpPr>
            <a:spLocks noGrp="1"/>
          </p:cNvSpPr>
          <p:nvPr>
            <p:ph type="dt" sz="half" idx="10"/>
          </p:nvPr>
        </p:nvSpPr>
        <p:spPr/>
        <p:txBody>
          <a:bodyPr/>
          <a:lstStyle/>
          <a:p>
            <a:fld id="{F6FB471E-76F1-674E-87B2-741B24D56511}" type="datetime1">
              <a:rPr lang="fi-FI" smtClean="0"/>
              <a:t>4.9.2022</a:t>
            </a:fld>
            <a:endParaRPr lang="en-US"/>
          </a:p>
        </p:txBody>
      </p:sp>
      <p:sp>
        <p:nvSpPr>
          <p:cNvPr id="7" name="Alatunnisteen paikkamerkki 6">
            <a:extLst>
              <a:ext uri="{FF2B5EF4-FFF2-40B4-BE49-F238E27FC236}">
                <a16:creationId xmlns:a16="http://schemas.microsoft.com/office/drawing/2014/main" id="{17964327-0F90-5D42-DA82-C9D80E92A7CF}"/>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287853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823EA1-D080-2742-85B3-C1090E962C5B}"/>
              </a:ext>
            </a:extLst>
          </p:cNvPr>
          <p:cNvSpPr>
            <a:spLocks noGrp="1"/>
          </p:cNvSpPr>
          <p:nvPr>
            <p:ph type="title"/>
          </p:nvPr>
        </p:nvSpPr>
        <p:spPr>
          <a:xfrm>
            <a:off x="838200" y="365125"/>
            <a:ext cx="10515600" cy="772013"/>
          </a:xfrm>
        </p:spPr>
        <p:txBody>
          <a:bodyPr/>
          <a:lstStyle/>
          <a:p>
            <a:r>
              <a:rPr lang="fi-FI" dirty="0"/>
              <a:t>Vastamedia ja vaihtoehtoiset faktat</a:t>
            </a:r>
          </a:p>
        </p:txBody>
      </p:sp>
      <p:sp>
        <p:nvSpPr>
          <p:cNvPr id="3" name="Sisällön paikkamerkki 2">
            <a:extLst>
              <a:ext uri="{FF2B5EF4-FFF2-40B4-BE49-F238E27FC236}">
                <a16:creationId xmlns:a16="http://schemas.microsoft.com/office/drawing/2014/main" id="{7E2BB2B7-E1CB-014F-9D84-AD733D6879DB}"/>
              </a:ext>
            </a:extLst>
          </p:cNvPr>
          <p:cNvSpPr>
            <a:spLocks noGrp="1"/>
          </p:cNvSpPr>
          <p:nvPr>
            <p:ph idx="1"/>
          </p:nvPr>
        </p:nvSpPr>
        <p:spPr>
          <a:xfrm>
            <a:off x="838200" y="1301262"/>
            <a:ext cx="10515600" cy="4875701"/>
          </a:xfrm>
        </p:spPr>
        <p:txBody>
          <a:bodyPr/>
          <a:lstStyle/>
          <a:p>
            <a:r>
              <a:rPr lang="fi-FI" dirty="0"/>
              <a:t>Asia, joka on ollut aktiivisesti pinnalla jo vuodesta 2016 </a:t>
            </a:r>
          </a:p>
          <a:p>
            <a:r>
              <a:rPr lang="fi-FI" dirty="0"/>
              <a:t>Kriisit ovat vain jatkuneet toinen toisensa jälkeen ja vaikuttamisen muoto on mukautunut sen mukaan.</a:t>
            </a:r>
          </a:p>
          <a:p>
            <a:r>
              <a:rPr lang="fi-FI" dirty="0"/>
              <a:t>Vakavampi muoto, informaatiovaikuttaminen, tähtää suoraan meihin</a:t>
            </a:r>
          </a:p>
          <a:p>
            <a:pPr lvl="1"/>
            <a:r>
              <a:rPr lang="fi-FI" dirty="0"/>
              <a:t>Jos vaan verkkoa käytämme, emme siltä välty: tapaus Sanna Marin</a:t>
            </a:r>
          </a:p>
          <a:p>
            <a:r>
              <a:rPr lang="fi-FI" dirty="0"/>
              <a:t>Informaatiovaikuttaminen on vakava asia demokratian toteutumisen kannalta. </a:t>
            </a:r>
          </a:p>
          <a:p>
            <a:pPr lvl="1"/>
            <a:r>
              <a:rPr lang="fi-FI" dirty="0"/>
              <a:t>Informaatiovaikuttamisen uhri toimii helposti äänitorvena tahallisesti vääristetylle näkökulmalle. </a:t>
            </a:r>
          </a:p>
          <a:p>
            <a:r>
              <a:rPr lang="fi-FI" dirty="0"/>
              <a:t>Kirjastojen tehtävänä informaation välittäjänä ja demokratian sekä sananvapauden edistäjänä on merkittävä – lakisääteinen tehtävä</a:t>
            </a:r>
          </a:p>
          <a:p>
            <a:endParaRPr lang="fi-FI" dirty="0"/>
          </a:p>
        </p:txBody>
      </p:sp>
      <p:sp>
        <p:nvSpPr>
          <p:cNvPr id="4" name="Päivämäärän paikkamerkki 3">
            <a:extLst>
              <a:ext uri="{FF2B5EF4-FFF2-40B4-BE49-F238E27FC236}">
                <a16:creationId xmlns:a16="http://schemas.microsoft.com/office/drawing/2014/main" id="{96A62DF7-4807-594B-8703-AFF6EB497FC3}"/>
              </a:ext>
            </a:extLst>
          </p:cNvPr>
          <p:cNvSpPr>
            <a:spLocks noGrp="1"/>
          </p:cNvSpPr>
          <p:nvPr>
            <p:ph type="dt" sz="half" idx="10"/>
          </p:nvPr>
        </p:nvSpPr>
        <p:spPr/>
        <p:txBody>
          <a:bodyPr/>
          <a:lstStyle/>
          <a:p>
            <a:fld id="{ACE1C570-E6DF-B44B-927F-1A3BAE64A848}" type="datetime1">
              <a:rPr lang="fi-FI" smtClean="0"/>
              <a:t>4.9.2022</a:t>
            </a:fld>
            <a:endParaRPr lang="en-US"/>
          </a:p>
        </p:txBody>
      </p:sp>
      <p:sp>
        <p:nvSpPr>
          <p:cNvPr id="5" name="Alatunnisteen paikkamerkki 4">
            <a:extLst>
              <a:ext uri="{FF2B5EF4-FFF2-40B4-BE49-F238E27FC236}">
                <a16:creationId xmlns:a16="http://schemas.microsoft.com/office/drawing/2014/main" id="{9E344CC9-8D4B-6E40-B830-3240231C78F0}"/>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117981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695FBB-26F5-5C4F-AF2D-1A192BCA8D88}"/>
              </a:ext>
            </a:extLst>
          </p:cNvPr>
          <p:cNvSpPr>
            <a:spLocks noGrp="1"/>
          </p:cNvSpPr>
          <p:nvPr>
            <p:ph type="title"/>
          </p:nvPr>
        </p:nvSpPr>
        <p:spPr>
          <a:xfrm>
            <a:off x="838200" y="365125"/>
            <a:ext cx="10515600" cy="701675"/>
          </a:xfrm>
        </p:spPr>
        <p:txBody>
          <a:bodyPr/>
          <a:lstStyle/>
          <a:p>
            <a:r>
              <a:rPr lang="fi-FI" dirty="0"/>
              <a:t>Jokapäiväisen </a:t>
            </a:r>
            <a:r>
              <a:rPr lang="fi-FI" dirty="0" err="1"/>
              <a:t>somen</a:t>
            </a:r>
            <a:r>
              <a:rPr lang="fi-FI" dirty="0"/>
              <a:t> kääntyminen aseeksi</a:t>
            </a:r>
          </a:p>
        </p:txBody>
      </p:sp>
      <p:sp>
        <p:nvSpPr>
          <p:cNvPr id="3" name="Sisällön paikkamerkki 2">
            <a:extLst>
              <a:ext uri="{FF2B5EF4-FFF2-40B4-BE49-F238E27FC236}">
                <a16:creationId xmlns:a16="http://schemas.microsoft.com/office/drawing/2014/main" id="{01656875-FC04-AF40-AEB1-740DF85E001B}"/>
              </a:ext>
            </a:extLst>
          </p:cNvPr>
          <p:cNvSpPr>
            <a:spLocks noGrp="1"/>
          </p:cNvSpPr>
          <p:nvPr>
            <p:ph idx="1"/>
          </p:nvPr>
        </p:nvSpPr>
        <p:spPr>
          <a:xfrm>
            <a:off x="838200" y="1066800"/>
            <a:ext cx="10515600" cy="5110163"/>
          </a:xfrm>
        </p:spPr>
        <p:txBody>
          <a:bodyPr/>
          <a:lstStyle/>
          <a:p>
            <a:r>
              <a:rPr lang="fi-FI" sz="2400" dirty="0"/>
              <a:t>Twitterin toinen perustaja Evan Williams: </a:t>
            </a:r>
            <a:r>
              <a:rPr lang="fi-FI" sz="2400" i="1" dirty="0"/>
              <a:t>I </a:t>
            </a:r>
            <a:r>
              <a:rPr lang="fi-FI" sz="2400" i="1" dirty="0" err="1"/>
              <a:t>thought</a:t>
            </a:r>
            <a:r>
              <a:rPr lang="fi-FI" sz="2400" i="1" dirty="0"/>
              <a:t> </a:t>
            </a:r>
            <a:r>
              <a:rPr lang="fi-FI" sz="2400" i="1" dirty="0" err="1"/>
              <a:t>once</a:t>
            </a:r>
            <a:r>
              <a:rPr lang="fi-FI" sz="2400" i="1" dirty="0"/>
              <a:t> </a:t>
            </a:r>
            <a:r>
              <a:rPr lang="fi-FI" sz="2400" i="1" dirty="0" err="1"/>
              <a:t>everybody</a:t>
            </a:r>
            <a:r>
              <a:rPr lang="fi-FI" sz="2400" i="1" dirty="0"/>
              <a:t> </a:t>
            </a:r>
            <a:r>
              <a:rPr lang="fi-FI" sz="2400" i="1" dirty="0" err="1"/>
              <a:t>could</a:t>
            </a:r>
            <a:r>
              <a:rPr lang="fi-FI" sz="2400" i="1" dirty="0"/>
              <a:t> </a:t>
            </a:r>
            <a:r>
              <a:rPr lang="fi-FI" sz="2400" i="1" dirty="0" err="1"/>
              <a:t>speak</a:t>
            </a:r>
            <a:r>
              <a:rPr lang="fi-FI" sz="2400" i="1" dirty="0"/>
              <a:t> </a:t>
            </a:r>
            <a:r>
              <a:rPr lang="fi-FI" sz="2400" i="1" dirty="0" err="1"/>
              <a:t>freely</a:t>
            </a:r>
            <a:r>
              <a:rPr lang="fi-FI" sz="2400" i="1" dirty="0"/>
              <a:t> and </a:t>
            </a:r>
            <a:r>
              <a:rPr lang="fi-FI" sz="2400" i="1" dirty="0" err="1"/>
              <a:t>exchange</a:t>
            </a:r>
            <a:r>
              <a:rPr lang="fi-FI" sz="2400" i="1" dirty="0"/>
              <a:t> </a:t>
            </a:r>
            <a:r>
              <a:rPr lang="fi-FI" sz="2400" i="1" dirty="0" err="1"/>
              <a:t>information</a:t>
            </a:r>
            <a:r>
              <a:rPr lang="fi-FI" sz="2400" i="1" dirty="0"/>
              <a:t> and </a:t>
            </a:r>
            <a:r>
              <a:rPr lang="fi-FI" sz="2400" i="1" dirty="0" err="1"/>
              <a:t>ideas</a:t>
            </a:r>
            <a:r>
              <a:rPr lang="fi-FI" sz="2400" i="1" dirty="0"/>
              <a:t>, </a:t>
            </a:r>
            <a:r>
              <a:rPr lang="fi-FI" sz="2400" i="1" dirty="0" err="1"/>
              <a:t>the</a:t>
            </a:r>
            <a:r>
              <a:rPr lang="fi-FI" sz="2400" i="1" dirty="0"/>
              <a:t> </a:t>
            </a:r>
            <a:r>
              <a:rPr lang="fi-FI" sz="2400" i="1" dirty="0" err="1"/>
              <a:t>world</a:t>
            </a:r>
            <a:r>
              <a:rPr lang="fi-FI" sz="2400" i="1" dirty="0"/>
              <a:t> [</a:t>
            </a:r>
            <a:r>
              <a:rPr lang="fi-FI" sz="2400" i="1" dirty="0" err="1"/>
              <a:t>was</a:t>
            </a:r>
            <a:r>
              <a:rPr lang="fi-FI" sz="2400" i="1" dirty="0"/>
              <a:t>] </a:t>
            </a:r>
            <a:r>
              <a:rPr lang="fi-FI" sz="2400" i="1" dirty="0" err="1"/>
              <a:t>automatically</a:t>
            </a:r>
            <a:r>
              <a:rPr lang="fi-FI" sz="2400" i="1" dirty="0"/>
              <a:t> </a:t>
            </a:r>
            <a:r>
              <a:rPr lang="fi-FI" sz="2400" i="1" dirty="0" err="1"/>
              <a:t>going</a:t>
            </a:r>
            <a:r>
              <a:rPr lang="fi-FI" sz="2400" i="1" dirty="0"/>
              <a:t> to </a:t>
            </a:r>
            <a:r>
              <a:rPr lang="fi-FI" sz="2400" i="1" dirty="0" err="1"/>
              <a:t>be</a:t>
            </a:r>
            <a:r>
              <a:rPr lang="fi-FI" sz="2400" i="1" dirty="0"/>
              <a:t> a </a:t>
            </a:r>
            <a:r>
              <a:rPr lang="fi-FI" sz="2400" i="1" dirty="0" err="1"/>
              <a:t>better</a:t>
            </a:r>
            <a:r>
              <a:rPr lang="fi-FI" sz="2400" i="1" dirty="0"/>
              <a:t> </a:t>
            </a:r>
            <a:r>
              <a:rPr lang="fi-FI" sz="2400" i="1" dirty="0" err="1"/>
              <a:t>place</a:t>
            </a:r>
            <a:r>
              <a:rPr lang="fi-FI" sz="2400" i="1" dirty="0"/>
              <a:t>. I </a:t>
            </a:r>
            <a:r>
              <a:rPr lang="fi-FI" sz="2400" i="1" dirty="0" err="1"/>
              <a:t>was</a:t>
            </a:r>
            <a:r>
              <a:rPr lang="fi-FI" sz="2400" i="1" dirty="0"/>
              <a:t> </a:t>
            </a:r>
            <a:r>
              <a:rPr lang="fi-FI" sz="2400" i="1" dirty="0" err="1"/>
              <a:t>wrong</a:t>
            </a:r>
            <a:r>
              <a:rPr lang="fi-FI" sz="2400" i="1" dirty="0"/>
              <a:t> </a:t>
            </a:r>
            <a:r>
              <a:rPr lang="fi-FI" sz="2400" i="1" dirty="0" err="1"/>
              <a:t>about</a:t>
            </a:r>
            <a:r>
              <a:rPr lang="fi-FI" sz="2400" i="1" dirty="0"/>
              <a:t> </a:t>
            </a:r>
            <a:r>
              <a:rPr lang="fi-FI" sz="2400" i="1" dirty="0" err="1"/>
              <a:t>that</a:t>
            </a:r>
            <a:r>
              <a:rPr lang="fi-FI" sz="2400" i="1" dirty="0"/>
              <a:t>.</a:t>
            </a:r>
            <a:r>
              <a:rPr lang="fi-FI" sz="2400" dirty="0"/>
              <a:t> (Singer, </a:t>
            </a:r>
            <a:r>
              <a:rPr lang="fi-FI" sz="2400" dirty="0" err="1"/>
              <a:t>Brooking</a:t>
            </a:r>
            <a:r>
              <a:rPr lang="fi-FI" sz="2400" dirty="0"/>
              <a:t>, 2019)</a:t>
            </a:r>
          </a:p>
          <a:p>
            <a:r>
              <a:rPr lang="fi-FI" sz="2400" dirty="0"/>
              <a:t>Sotia ei enää voiteta pommein ja ohjuksin, vaan jokainen meistä on informaatiosodan sotilas</a:t>
            </a:r>
          </a:p>
          <a:p>
            <a:pPr lvl="1"/>
            <a:r>
              <a:rPr lang="fi-FI" dirty="0"/>
              <a:t>Tarinat ja </a:t>
            </a:r>
            <a:r>
              <a:rPr lang="fi-FI" dirty="0" err="1"/>
              <a:t>narratiivien</a:t>
            </a:r>
            <a:r>
              <a:rPr lang="fi-FI" dirty="0"/>
              <a:t> kehittäminen</a:t>
            </a:r>
          </a:p>
          <a:p>
            <a:pPr lvl="1"/>
            <a:r>
              <a:rPr lang="fi-FI" dirty="0"/>
              <a:t>Provosointi reaktion saamiseksi ja saada meidät toimimaan tavoitteen mukaisesti ja tehdä asiasta henkilökohtainen</a:t>
            </a:r>
          </a:p>
          <a:p>
            <a:pPr lvl="1"/>
            <a:r>
              <a:rPr lang="fi-FI" dirty="0"/>
              <a:t>Käsittämätön internetin sensurointi ja manipulointi Kiinassa</a:t>
            </a:r>
          </a:p>
          <a:p>
            <a:pPr lvl="1"/>
            <a:r>
              <a:rPr lang="fi-FI" dirty="0"/>
              <a:t>Värivallankumoukset ja arabikevät – </a:t>
            </a:r>
            <a:r>
              <a:rPr lang="fi-FI" dirty="0" err="1"/>
              <a:t>somen</a:t>
            </a:r>
            <a:r>
              <a:rPr lang="fi-FI" dirty="0"/>
              <a:t> vaikutus</a:t>
            </a:r>
          </a:p>
          <a:p>
            <a:pPr lvl="1"/>
            <a:r>
              <a:rPr lang="fi-FI" dirty="0"/>
              <a:t>ISIS oli erittäin hyvä sosiaalisen median käyttäjä</a:t>
            </a:r>
          </a:p>
          <a:p>
            <a:pPr lvl="1"/>
            <a:r>
              <a:rPr lang="fi-FI" dirty="0"/>
              <a:t>4D’s: </a:t>
            </a:r>
            <a:r>
              <a:rPr lang="fi-FI" b="1" dirty="0" err="1"/>
              <a:t>d</a:t>
            </a:r>
            <a:r>
              <a:rPr lang="fi-FI" dirty="0" err="1"/>
              <a:t>ismiss</a:t>
            </a:r>
            <a:r>
              <a:rPr lang="fi-FI" dirty="0"/>
              <a:t> </a:t>
            </a:r>
            <a:r>
              <a:rPr lang="fi-FI" dirty="0" err="1"/>
              <a:t>the</a:t>
            </a:r>
            <a:r>
              <a:rPr lang="fi-FI" dirty="0"/>
              <a:t> </a:t>
            </a:r>
            <a:r>
              <a:rPr lang="fi-FI" dirty="0" err="1"/>
              <a:t>critic</a:t>
            </a:r>
            <a:r>
              <a:rPr lang="fi-FI" dirty="0"/>
              <a:t>, </a:t>
            </a:r>
            <a:r>
              <a:rPr lang="fi-FI" b="1" dirty="0" err="1"/>
              <a:t>d</a:t>
            </a:r>
            <a:r>
              <a:rPr lang="fi-FI" dirty="0" err="1"/>
              <a:t>istort</a:t>
            </a:r>
            <a:r>
              <a:rPr lang="fi-FI" dirty="0"/>
              <a:t> </a:t>
            </a:r>
            <a:r>
              <a:rPr lang="fi-FI" dirty="0" err="1"/>
              <a:t>the</a:t>
            </a:r>
            <a:r>
              <a:rPr lang="fi-FI" dirty="0"/>
              <a:t> </a:t>
            </a:r>
            <a:r>
              <a:rPr lang="fi-FI" dirty="0" err="1"/>
              <a:t>facts</a:t>
            </a:r>
            <a:r>
              <a:rPr lang="fi-FI" dirty="0"/>
              <a:t>, </a:t>
            </a:r>
            <a:r>
              <a:rPr lang="fi-FI" b="1" dirty="0" err="1"/>
              <a:t>d</a:t>
            </a:r>
            <a:r>
              <a:rPr lang="fi-FI" dirty="0" err="1"/>
              <a:t>istract</a:t>
            </a:r>
            <a:r>
              <a:rPr lang="fi-FI" dirty="0"/>
              <a:t> </a:t>
            </a:r>
            <a:r>
              <a:rPr lang="fi-FI" dirty="0" err="1"/>
              <a:t>from</a:t>
            </a:r>
            <a:r>
              <a:rPr lang="fi-FI" dirty="0"/>
              <a:t> </a:t>
            </a:r>
            <a:r>
              <a:rPr lang="fi-FI" dirty="0" err="1"/>
              <a:t>the</a:t>
            </a:r>
            <a:r>
              <a:rPr lang="fi-FI" dirty="0"/>
              <a:t> main </a:t>
            </a:r>
            <a:r>
              <a:rPr lang="fi-FI" dirty="0" err="1"/>
              <a:t>issue</a:t>
            </a:r>
            <a:r>
              <a:rPr lang="fi-FI" dirty="0"/>
              <a:t>, </a:t>
            </a:r>
            <a:r>
              <a:rPr lang="fi-FI" b="1" dirty="0" err="1"/>
              <a:t>d</a:t>
            </a:r>
            <a:r>
              <a:rPr lang="fi-FI" dirty="0" err="1"/>
              <a:t>ismay</a:t>
            </a:r>
            <a:r>
              <a:rPr lang="fi-FI" dirty="0"/>
              <a:t> (aiheuta huolestuneisuutta) </a:t>
            </a:r>
            <a:r>
              <a:rPr lang="fi-FI" dirty="0" err="1"/>
              <a:t>the</a:t>
            </a:r>
            <a:r>
              <a:rPr lang="fi-FI" dirty="0"/>
              <a:t> </a:t>
            </a:r>
            <a:r>
              <a:rPr lang="fi-FI" dirty="0" err="1"/>
              <a:t>audience</a:t>
            </a:r>
            <a:r>
              <a:rPr lang="fi-FI" dirty="0"/>
              <a:t>.</a:t>
            </a:r>
          </a:p>
        </p:txBody>
      </p:sp>
      <p:sp>
        <p:nvSpPr>
          <p:cNvPr id="4" name="Päivämäärän paikkamerkki 3">
            <a:extLst>
              <a:ext uri="{FF2B5EF4-FFF2-40B4-BE49-F238E27FC236}">
                <a16:creationId xmlns:a16="http://schemas.microsoft.com/office/drawing/2014/main" id="{30B80657-5B94-C146-9680-CDDFB9A1779B}"/>
              </a:ext>
            </a:extLst>
          </p:cNvPr>
          <p:cNvSpPr>
            <a:spLocks noGrp="1"/>
          </p:cNvSpPr>
          <p:nvPr>
            <p:ph type="dt" sz="half" idx="10"/>
          </p:nvPr>
        </p:nvSpPr>
        <p:spPr/>
        <p:txBody>
          <a:bodyPr/>
          <a:lstStyle/>
          <a:p>
            <a:fld id="{CFBE0942-73E3-8D4F-9CD0-78117ED0F66F}" type="datetime1">
              <a:rPr lang="fi-FI" smtClean="0"/>
              <a:t>4.9.2022</a:t>
            </a:fld>
            <a:endParaRPr lang="en-US"/>
          </a:p>
        </p:txBody>
      </p:sp>
      <p:sp>
        <p:nvSpPr>
          <p:cNvPr id="5" name="Alatunnisteen paikkamerkki 4">
            <a:extLst>
              <a:ext uri="{FF2B5EF4-FFF2-40B4-BE49-F238E27FC236}">
                <a16:creationId xmlns:a16="http://schemas.microsoft.com/office/drawing/2014/main" id="{03828CCD-8351-E54A-8CD1-BCC35703873D}"/>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103217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89905C-CDAB-CD49-BED6-D2E1989AA8C2}"/>
              </a:ext>
            </a:extLst>
          </p:cNvPr>
          <p:cNvSpPr>
            <a:spLocks noGrp="1"/>
          </p:cNvSpPr>
          <p:nvPr>
            <p:ph type="title"/>
          </p:nvPr>
        </p:nvSpPr>
        <p:spPr>
          <a:xfrm>
            <a:off x="838200" y="365126"/>
            <a:ext cx="10515600" cy="713398"/>
          </a:xfrm>
        </p:spPr>
        <p:txBody>
          <a:bodyPr/>
          <a:lstStyle/>
          <a:p>
            <a:r>
              <a:rPr lang="fi-FI" dirty="0"/>
              <a:t>Me olemme itsemme pahin vihollinen</a:t>
            </a:r>
          </a:p>
        </p:txBody>
      </p:sp>
      <p:sp>
        <p:nvSpPr>
          <p:cNvPr id="3" name="Sisällön paikkamerkki 2">
            <a:extLst>
              <a:ext uri="{FF2B5EF4-FFF2-40B4-BE49-F238E27FC236}">
                <a16:creationId xmlns:a16="http://schemas.microsoft.com/office/drawing/2014/main" id="{5630B456-4CFA-2445-9BCB-E94E90D060D4}"/>
              </a:ext>
            </a:extLst>
          </p:cNvPr>
          <p:cNvSpPr>
            <a:spLocks noGrp="1"/>
          </p:cNvSpPr>
          <p:nvPr>
            <p:ph idx="1"/>
          </p:nvPr>
        </p:nvSpPr>
        <p:spPr>
          <a:xfrm>
            <a:off x="838200" y="1219200"/>
            <a:ext cx="10515600" cy="4957763"/>
          </a:xfrm>
        </p:spPr>
        <p:txBody>
          <a:bodyPr/>
          <a:lstStyle/>
          <a:p>
            <a:r>
              <a:rPr lang="fi-FI" dirty="0"/>
              <a:t>Automaattisia mekanismeja, jotka vain johtuvat siitä että olemme ihmisiä:</a:t>
            </a:r>
          </a:p>
          <a:p>
            <a:pPr lvl="1"/>
            <a:r>
              <a:rPr lang="fi-FI" i="1" dirty="0" err="1"/>
              <a:t>Homophily</a:t>
            </a:r>
            <a:r>
              <a:rPr lang="fi-FI" dirty="0"/>
              <a:t> (</a:t>
            </a:r>
            <a:r>
              <a:rPr lang="fi-FI" dirty="0" err="1"/>
              <a:t>love</a:t>
            </a:r>
            <a:r>
              <a:rPr lang="fi-FI" dirty="0"/>
              <a:t> of </a:t>
            </a:r>
            <a:r>
              <a:rPr lang="fi-FI" dirty="0" err="1"/>
              <a:t>the</a:t>
            </a:r>
            <a:r>
              <a:rPr lang="fi-FI" dirty="0"/>
              <a:t> </a:t>
            </a:r>
            <a:r>
              <a:rPr lang="fi-FI" dirty="0" err="1"/>
              <a:t>same</a:t>
            </a:r>
            <a:r>
              <a:rPr lang="fi-FI" dirty="0"/>
              <a:t>) = tendenssi hakeutua samankaltaisten ihmisten seuraan ja vaikutuspiiriin -&gt; saattaa helposti johtaa </a:t>
            </a:r>
            <a:r>
              <a:rPr lang="fi-FI" dirty="0" err="1"/>
              <a:t>kuplautumiseen</a:t>
            </a:r>
            <a:r>
              <a:rPr lang="fi-FI" dirty="0"/>
              <a:t> ja kaikukammio-ilmiöön (</a:t>
            </a:r>
            <a:r>
              <a:rPr lang="fi-FI" dirty="0" err="1"/>
              <a:t>ecochamber</a:t>
            </a:r>
            <a:r>
              <a:rPr lang="fi-FI" dirty="0"/>
              <a:t>) – algoritmit vahvistavat ilmiötä</a:t>
            </a:r>
          </a:p>
          <a:p>
            <a:pPr lvl="1"/>
            <a:r>
              <a:rPr lang="fi-FI" dirty="0"/>
              <a:t>Mitä useammin kuulemme saman väitteen, sitä todennäköisemmin alamme sitä uskoa = </a:t>
            </a:r>
            <a:r>
              <a:rPr lang="fi-FI" i="1" dirty="0" err="1"/>
              <a:t>familiarity</a:t>
            </a:r>
            <a:endParaRPr lang="fi-FI" i="1" dirty="0"/>
          </a:p>
          <a:p>
            <a:pPr lvl="1"/>
            <a:r>
              <a:rPr lang="fi-FI" dirty="0"/>
              <a:t>Ihmiset inhoavat sitä, että olisivat väärässä. </a:t>
            </a:r>
            <a:r>
              <a:rPr lang="fi-FI" i="1" dirty="0"/>
              <a:t>vahvistusharha = </a:t>
            </a:r>
            <a:r>
              <a:rPr lang="fi-FI" i="1" dirty="0" err="1"/>
              <a:t>confirmation</a:t>
            </a:r>
            <a:r>
              <a:rPr lang="fi-FI" i="1" dirty="0"/>
              <a:t> </a:t>
            </a:r>
            <a:r>
              <a:rPr lang="fi-FI" i="1" dirty="0" err="1"/>
              <a:t>bias</a:t>
            </a:r>
            <a:endParaRPr lang="fi-FI" i="1" dirty="0"/>
          </a:p>
          <a:p>
            <a:pPr lvl="1"/>
            <a:endParaRPr lang="fi-FI" dirty="0"/>
          </a:p>
          <a:p>
            <a:pPr lvl="1"/>
            <a:endParaRPr lang="fi-FI" dirty="0"/>
          </a:p>
        </p:txBody>
      </p:sp>
      <p:sp>
        <p:nvSpPr>
          <p:cNvPr id="4" name="Päivämäärän paikkamerkki 3">
            <a:extLst>
              <a:ext uri="{FF2B5EF4-FFF2-40B4-BE49-F238E27FC236}">
                <a16:creationId xmlns:a16="http://schemas.microsoft.com/office/drawing/2014/main" id="{AB2F8129-EA85-DD4A-A4E6-31E3025CC1B1}"/>
              </a:ext>
            </a:extLst>
          </p:cNvPr>
          <p:cNvSpPr>
            <a:spLocks noGrp="1"/>
          </p:cNvSpPr>
          <p:nvPr>
            <p:ph type="dt" sz="half" idx="10"/>
          </p:nvPr>
        </p:nvSpPr>
        <p:spPr/>
        <p:txBody>
          <a:bodyPr/>
          <a:lstStyle/>
          <a:p>
            <a:fld id="{FE5D5CEB-8F2F-B94D-8D4C-C14DC770AF38}" type="datetime1">
              <a:rPr lang="fi-FI" smtClean="0"/>
              <a:t>4.9.2022</a:t>
            </a:fld>
            <a:endParaRPr lang="en-US"/>
          </a:p>
        </p:txBody>
      </p:sp>
      <p:sp>
        <p:nvSpPr>
          <p:cNvPr id="5" name="Alatunnisteen paikkamerkki 4">
            <a:extLst>
              <a:ext uri="{FF2B5EF4-FFF2-40B4-BE49-F238E27FC236}">
                <a16:creationId xmlns:a16="http://schemas.microsoft.com/office/drawing/2014/main" id="{BCAA5EBB-9634-B945-A9C5-B754C6282D5C}"/>
              </a:ext>
            </a:extLst>
          </p:cNvPr>
          <p:cNvSpPr>
            <a:spLocks noGrp="1"/>
          </p:cNvSpPr>
          <p:nvPr>
            <p:ph type="ftr" sz="quarter" idx="11"/>
          </p:nvPr>
        </p:nvSpPr>
        <p:spPr/>
        <p:txBody>
          <a:bodyPr/>
          <a:lstStyle/>
          <a:p>
            <a:r>
              <a:rPr lang="en-US" dirty="0">
                <a:solidFill>
                  <a:schemeClr val="tx1"/>
                </a:solidFill>
              </a:rPr>
              <a:t>Copyright: </a:t>
            </a:r>
            <a:r>
              <a:rPr lang="en-US" dirty="0" err="1">
                <a:solidFill>
                  <a:schemeClr val="tx1"/>
                </a:solidFill>
              </a:rPr>
              <a:t>Toiminimi</a:t>
            </a:r>
            <a:r>
              <a:rPr lang="en-US" dirty="0">
                <a:solidFill>
                  <a:schemeClr val="tx1"/>
                </a:solidFill>
              </a:rPr>
              <a:t> Anu Ojaranta </a:t>
            </a:r>
          </a:p>
        </p:txBody>
      </p:sp>
    </p:spTree>
    <p:extLst>
      <p:ext uri="{BB962C8B-B14F-4D97-AF65-F5344CB8AC3E}">
        <p14:creationId xmlns:p14="http://schemas.microsoft.com/office/powerpoint/2010/main" val="1456477423"/>
      </p:ext>
    </p:extLst>
  </p:cSld>
  <p:clrMapOvr>
    <a:masterClrMapping/>
  </p:clrMapOvr>
</p:sld>
</file>

<file path=ppt/theme/theme1.xml><?xml version="1.0" encoding="utf-8"?>
<a:theme xmlns:a="http://schemas.openxmlformats.org/drawingml/2006/main" name="Office-teema">
  <a:themeElements>
    <a:clrScheme name="OJARANTA">
      <a:dk1>
        <a:srgbClr val="000000"/>
      </a:dk1>
      <a:lt1>
        <a:srgbClr val="FFFFFF"/>
      </a:lt1>
      <a:dk2>
        <a:srgbClr val="44546A"/>
      </a:dk2>
      <a:lt2>
        <a:srgbClr val="E7E6E6"/>
      </a:lt2>
      <a:accent1>
        <a:srgbClr val="0099B9"/>
      </a:accent1>
      <a:accent2>
        <a:srgbClr val="F4D97F"/>
      </a:accent2>
      <a:accent3>
        <a:srgbClr val="000000"/>
      </a:accent3>
      <a:accent4>
        <a:srgbClr val="FFC000"/>
      </a:accent4>
      <a:accent5>
        <a:srgbClr val="0099B9"/>
      </a:accent5>
      <a:accent6>
        <a:srgbClr val="0099B9"/>
      </a:accent6>
      <a:hlink>
        <a:srgbClr val="0099B9"/>
      </a:hlink>
      <a:folHlink>
        <a:srgbClr val="00577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TotalTime>
  <Words>3185</Words>
  <Application>Microsoft Macintosh PowerPoint</Application>
  <PresentationFormat>Laajakuva</PresentationFormat>
  <Paragraphs>363</Paragraphs>
  <Slides>42</Slides>
  <Notes>2</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42</vt:i4>
      </vt:variant>
    </vt:vector>
  </HeadingPairs>
  <TitlesOfParts>
    <vt:vector size="49" baseType="lpstr">
      <vt:lpstr>Arial</vt:lpstr>
      <vt:lpstr>Calibri</vt:lpstr>
      <vt:lpstr>Calibri Light</vt:lpstr>
      <vt:lpstr>PT Sans</vt:lpstr>
      <vt:lpstr>Tw Cen MT</vt:lpstr>
      <vt:lpstr>Wingdings</vt:lpstr>
      <vt:lpstr>Office-teema</vt:lpstr>
      <vt:lpstr>Mediataitotyöpaja: Näin vedät faktantarkistustyöpajan / 5.9.2022</vt:lpstr>
      <vt:lpstr>PowerPoint-esitys</vt:lpstr>
      <vt:lpstr>Kuka minä olen ja mikä on päivän aihe?</vt:lpstr>
      <vt:lpstr>Työpajan edetessä on muistettava…</vt:lpstr>
      <vt:lpstr>AIKATAULU</vt:lpstr>
      <vt:lpstr>PowerPoint-esitys</vt:lpstr>
      <vt:lpstr>Vastamedia ja vaihtoehtoiset faktat</vt:lpstr>
      <vt:lpstr>Jokapäiväisen somen kääntyminen aseeksi</vt:lpstr>
      <vt:lpstr>Me olemme itsemme pahin vihollinen</vt:lpstr>
      <vt:lpstr>PowerPoint-esitys</vt:lpstr>
      <vt:lpstr>LÄHDEKRITIIKKI JA FAKTANTARKASTUS</vt:lpstr>
      <vt:lpstr>MIS- JA DISINFORMAATIO</vt:lpstr>
      <vt:lpstr>INFORMAATIOVAIKUTTAMINEN</vt:lpstr>
      <vt:lpstr>INFORMAATIOSODANKÄYNTI</vt:lpstr>
      <vt:lpstr>INFORMAATIOVAIKUTTAMINEN SODASSA</vt:lpstr>
      <vt:lpstr>VAIKUTTAMISEN VÄLINEITÄ JA SYITÄ</vt:lpstr>
      <vt:lpstr>MIELIKUVILLA VAIKUTTAMISTA</vt:lpstr>
      <vt:lpstr>KUVILLA VAIKUTTAMINEN</vt:lpstr>
      <vt:lpstr>INFORMAATIOVAIKUTTAMINEN</vt:lpstr>
      <vt:lpstr>PowerPoint-esitys</vt:lpstr>
      <vt:lpstr>MEDIALUKUTAITO</vt:lpstr>
      <vt:lpstr>PROPAGANDA</vt:lpstr>
      <vt:lpstr>KOGNITIIVISET VINOUMAT/HARHAT</vt:lpstr>
      <vt:lpstr>Miksi haksahdamme?</vt:lpstr>
      <vt:lpstr>JOURNALISTISET OHJEET</vt:lpstr>
      <vt:lpstr>TUTKIMUKSEN PERUSTEET</vt:lpstr>
      <vt:lpstr>Argumentaatiovirheet</vt:lpstr>
      <vt:lpstr>UUTISMAISEMA</vt:lpstr>
      <vt:lpstr>LÄÄKETIETEDE JA HUUHAA</vt:lpstr>
      <vt:lpstr>BOTIT, TROLLIT JA DEEP FAKE</vt:lpstr>
      <vt:lpstr>PowerPoint-esitys</vt:lpstr>
      <vt:lpstr>KOHDEYLEISÖN HUOMIOINTI JA ENNAKOINTI</vt:lpstr>
      <vt:lpstr>PowerPoint-esitys</vt:lpstr>
      <vt:lpstr>DIDAKTINEN PUOLI</vt:lpstr>
      <vt:lpstr>B- JA C-SUUNNITELMAT</vt:lpstr>
      <vt:lpstr>PowerPoint-esitys</vt:lpstr>
      <vt:lpstr>PowerPoint-esitys</vt:lpstr>
      <vt:lpstr>MITEN TÄSTÄ ETEENPÄIN?</vt:lpstr>
      <vt:lpstr>Valitut 2-3 aihiota tässä ja nyt kehitettäväksi</vt:lpstr>
      <vt:lpstr>Ehdotus</vt:lpstr>
      <vt:lpstr>AINEISTOJA</vt:lpstr>
      <vt:lpstr>Lähteet ja kirjallisuutta: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Mediataitotyöpaja: Näin vedät faktantarkistustyöpajan / 5.9.2022</dc:title>
  <dc:creator>Anu Ojaranta</dc:creator>
  <cp:lastModifiedBy>Anu Ojaranta</cp:lastModifiedBy>
  <cp:revision>18</cp:revision>
  <dcterms:created xsi:type="dcterms:W3CDTF">2022-09-04T12:49:58Z</dcterms:created>
  <dcterms:modified xsi:type="dcterms:W3CDTF">2022-09-05T11:49:50Z</dcterms:modified>
</cp:coreProperties>
</file>