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55" r:id="rId2"/>
  </p:sldMasterIdLst>
  <p:handoutMasterIdLst>
    <p:handoutMasterId r:id="rId10"/>
  </p:handoutMasterIdLst>
  <p:sldIdLst>
    <p:sldId id="272" r:id="rId3"/>
    <p:sldId id="290" r:id="rId4"/>
    <p:sldId id="293" r:id="rId5"/>
    <p:sldId id="296" r:id="rId6"/>
    <p:sldId id="295" r:id="rId7"/>
    <p:sldId id="297" r:id="rId8"/>
    <p:sldId id="294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>
          <p15:clr>
            <a:srgbClr val="A4A3A4"/>
          </p15:clr>
        </p15:guide>
        <p15:guide id="2" orient="horz" pos="239">
          <p15:clr>
            <a:srgbClr val="A4A3A4"/>
          </p15:clr>
        </p15:guide>
        <p15:guide id="3" orient="horz" pos="2783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865">
          <p15:clr>
            <a:srgbClr val="A4A3A4"/>
          </p15:clr>
        </p15:guide>
        <p15:guide id="6" pos="5291">
          <p15:clr>
            <a:srgbClr val="A4A3A4"/>
          </p15:clr>
        </p15:guide>
        <p15:guide id="7" pos="2879">
          <p15:clr>
            <a:srgbClr val="A4A3A4"/>
          </p15:clr>
        </p15:guide>
        <p15:guide id="8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F26522"/>
    <a:srgbClr val="7DC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9900" autoAdjust="0"/>
  </p:normalViewPr>
  <p:slideViewPr>
    <p:cSldViewPr snapToGrid="0" snapToObjects="1">
      <p:cViewPr varScale="1">
        <p:scale>
          <a:sx n="150" d="100"/>
          <a:sy n="150" d="100"/>
        </p:scale>
        <p:origin x="336" y="126"/>
      </p:cViewPr>
      <p:guideLst>
        <p:guide orient="horz" pos="711"/>
        <p:guide orient="horz" pos="239"/>
        <p:guide orient="horz" pos="2783"/>
        <p:guide orient="horz" pos="1026"/>
        <p:guide pos="865"/>
        <p:guide pos="5291"/>
        <p:guide pos="2879"/>
        <p:guide pos="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1B35D-A554-1C46-A8D1-9D72DD41DD25}" type="datetimeFigureOut">
              <a:rPr lang="en-US" smtClean="0"/>
              <a:t>8/31/2022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12B44-70AE-664D-804A-D050CCDBEB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9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 b="14292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12" y="1337650"/>
            <a:ext cx="1119784" cy="19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1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4266000"/>
          </a:xfrm>
          <a:blipFill rotWithShape="1">
            <a:blip r:embed="rId2"/>
            <a:srcRect/>
            <a:stretch>
              <a:fillRect t="-21446" b="-1749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25,4 x 15,8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4468631"/>
            <a:ext cx="6626252" cy="674869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/>
              <a:t>Tähän lyhyt kuvateksti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143500"/>
          </a:xfrm>
          <a:blipFill rotWithShape="1">
            <a:blip r:embed="rId2"/>
            <a:srcRect/>
            <a:stretch>
              <a:fillRect t="-17927" b="-15407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25,4 x 15,8 cm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9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795806"/>
            <a:ext cx="1370090" cy="71780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1" y="3893082"/>
            <a:ext cx="5902175" cy="69742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1" y="1801907"/>
            <a:ext cx="7733725" cy="138538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0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</a:t>
            </a:r>
            <a:br>
              <a:rPr lang="fi-FI" dirty="0"/>
            </a:br>
            <a:r>
              <a:rPr lang="fi-FI" dirty="0"/>
              <a:t>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99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3306721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376363"/>
            <a:ext cx="3187392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9733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121013"/>
            <a:ext cx="6031310" cy="165503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10" y="2121012"/>
            <a:ext cx="1773017" cy="108716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7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7104061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782839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66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3" y="1801906"/>
            <a:ext cx="8091213" cy="2408660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70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3" y="2256229"/>
            <a:ext cx="8091213" cy="138538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07" y="1103871"/>
            <a:ext cx="676860" cy="9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0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b="16901"/>
          <a:stretch/>
        </p:blipFill>
        <p:spPr>
          <a:xfrm>
            <a:off x="0" y="0"/>
            <a:ext cx="9144000" cy="4320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0" y="2808528"/>
            <a:ext cx="2162363" cy="11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7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6" b="18934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9240740" y="210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77" y="886177"/>
            <a:ext cx="1633825" cy="28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9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97483" b="-4038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63403" y="3249004"/>
            <a:ext cx="6031310" cy="91931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10" y="3249003"/>
            <a:ext cx="1773017" cy="9193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7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109318" b="-25744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2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2"/>
            <a:srcRect/>
            <a:stretch>
              <a:fillRect t="-3258" b="-3054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9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1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5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312964"/>
            <a:ext cx="4140000" cy="2160000"/>
          </a:xfrm>
          <a:blipFill rotWithShape="1">
            <a:blip r:embed="rId2"/>
            <a:srcRect/>
            <a:stretch>
              <a:fillRect t="-50014" b="-41652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2648436"/>
            <a:ext cx="4140000" cy="2160000"/>
          </a:xfrm>
          <a:blipFill rotWithShape="1">
            <a:blip r:embed="rId3"/>
            <a:srcRect/>
            <a:stretch>
              <a:fillRect t="-20915" b="-12601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1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6" r:id="rId2"/>
    <p:sldLayoutId id="2147483688" r:id="rId3"/>
    <p:sldLayoutId id="2147483678" r:id="rId4"/>
    <p:sldLayoutId id="2147483689" r:id="rId5"/>
    <p:sldLayoutId id="2147483680" r:id="rId6"/>
    <p:sldLayoutId id="2147483681" r:id="rId7"/>
    <p:sldLayoutId id="2147483690" r:id="rId8"/>
    <p:sldLayoutId id="2147483682" r:id="rId9"/>
    <p:sldLayoutId id="2147483685" r:id="rId10"/>
    <p:sldLayoutId id="2147483691" r:id="rId11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2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1" y="379811"/>
            <a:ext cx="7412952" cy="74890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7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  <p:sldLayoutId id="2147483656" r:id="rId4"/>
    <p:sldLayoutId id="2147483657" r:id="rId5"/>
    <p:sldLayoutId id="2147483661" r:id="rId6"/>
    <p:sldLayoutId id="2147483662" r:id="rId7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144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437712"/>
          </a:xfrm>
        </p:spPr>
        <p:txBody>
          <a:bodyPr/>
          <a:lstStyle/>
          <a:p>
            <a:r>
              <a:rPr lang="fi-FI" noProof="0" dirty="0"/>
              <a:t>Juho Anteroinen – Kuntoutusyhdyshenkilö</a:t>
            </a:r>
            <a:br>
              <a:rPr lang="fi-FI" noProof="0" dirty="0"/>
            </a:br>
            <a:r>
              <a:rPr lang="fi-FI" noProof="0" dirty="0"/>
              <a:t>Turun kaupunki , Vanhusten avopalvelut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489DD02-D91B-49B7-93E9-88F909CEA00E}"/>
              </a:ext>
            </a:extLst>
          </p:cNvPr>
          <p:cNvSpPr txBox="1"/>
          <p:nvPr/>
        </p:nvSpPr>
        <p:spPr>
          <a:xfrm>
            <a:off x="3092450" y="419100"/>
            <a:ext cx="423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/>
              <a:t>Kulttuurihyvinvointia ja mielen virkistystä ikäihmisille digipalveluilla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078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838" y="683026"/>
            <a:ext cx="8561194" cy="3989457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Tavoitteena on tuoda uusia välineitä ikäihmisten kulttuuristen hyvinvointipalveluiden saavuttamiseksi ja viriketoimintaan yhteistyössä Turun kaupungin hyvinvointitoimialan vanhuspalvelujen yksiköiden ja vapaa-aikatoimialan kanssa.</a:t>
            </a:r>
          </a:p>
          <a:p>
            <a:pPr marL="0" indent="0">
              <a:buNone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Tarkoituksena on rohkaista ja madaltaa kynnystä ikäihmisten digitaalisten välineiden käyttöönottoon sekä tuoda kulttuuriset hyvinvointipalvelut lähelle ikäihmisiä, joilla on vaikeuksia päästä kotoa näiden palvelujen piiriin. </a:t>
            </a:r>
          </a:p>
          <a:p>
            <a:pPr marL="0" indent="0">
              <a:buNone/>
            </a:pPr>
            <a:endParaRPr lang="fi-FI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838" y="128360"/>
            <a:ext cx="8561195" cy="383863"/>
          </a:xfrm>
        </p:spPr>
        <p:txBody>
          <a:bodyPr/>
          <a:lstStyle/>
          <a:p>
            <a:r>
              <a:rPr lang="fi-FI" sz="2000" u="sng" dirty="0"/>
              <a:t>Kulttuurihyvinvointia ja mielen virkistystä ikäihmisille digipalveluilla</a:t>
            </a:r>
            <a:endParaRPr lang="fi-FI" sz="2000" u="sng" noProof="0" dirty="0"/>
          </a:p>
        </p:txBody>
      </p:sp>
    </p:spTree>
    <p:extLst>
      <p:ext uri="{BB962C8B-B14F-4D97-AF65-F5344CB8AC3E}">
        <p14:creationId xmlns:p14="http://schemas.microsoft.com/office/powerpoint/2010/main" val="92675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542166D-F2D7-46BB-9518-07B94AB72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171" y="742950"/>
            <a:ext cx="8267700" cy="39497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1"/>
                </a:solidFill>
              </a:rPr>
              <a:t>Vapaa-aikatoimialalla on kehitetty helposti saavutettavia kulttuurisia hyvinvointipalveluja ja Kirjastopalveluista saadaan koulutus ja opastus vanhuspalvelujen henkilökunnalle ko. hyvinvointipalvelujen käyttöön. Sisältönä omakirjasto.fi </a:t>
            </a:r>
            <a:r>
              <a:rPr lang="fi-FI" b="1" dirty="0" err="1">
                <a:solidFill>
                  <a:schemeClr val="bg1"/>
                </a:solidFill>
              </a:rPr>
              <a:t>tablet</a:t>
            </a:r>
            <a:r>
              <a:rPr lang="fi-FI" b="1" dirty="0">
                <a:solidFill>
                  <a:schemeClr val="bg1"/>
                </a:solidFill>
              </a:rPr>
              <a:t> -laitteiden kautta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1"/>
                </a:solidFill>
              </a:rPr>
              <a:t>Hankittiin testamenttivaroilla 15 kpl </a:t>
            </a:r>
            <a:r>
              <a:rPr lang="fi-FI" b="1" dirty="0" err="1">
                <a:solidFill>
                  <a:schemeClr val="bg1"/>
                </a:solidFill>
              </a:rPr>
              <a:t>iPad</a:t>
            </a:r>
            <a:r>
              <a:rPr lang="fi-FI" b="1" dirty="0">
                <a:solidFill>
                  <a:schemeClr val="bg1"/>
                </a:solidFill>
              </a:rPr>
              <a:t>- laitteita, jotka jaettiin eri vanhuspalvelu- yksiköiden kesken (Runosmäen vanhuskeskus, Ruusukorttelin- ja Lehmusvalkaman hyvinvointikeskukset sekä Vanhusten avopalveluiden </a:t>
            </a:r>
            <a:r>
              <a:rPr lang="fi-FI" b="1" dirty="0" err="1">
                <a:solidFill>
                  <a:schemeClr val="bg1"/>
                </a:solidFill>
              </a:rPr>
              <a:t>päivätoiminta</a:t>
            </a:r>
            <a:r>
              <a:rPr lang="fi-FI" b="1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1"/>
                </a:solidFill>
              </a:rPr>
              <a:t>Omakirjasto.fi - Henkilökunnan koulutukset aloitettiin 2021 keväällä ja jatkuivat syksyyn 2021 asti</a:t>
            </a:r>
          </a:p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731DA93-7A42-4B44-A700-05473F7E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1" y="87115"/>
            <a:ext cx="7782839" cy="585390"/>
          </a:xfrm>
        </p:spPr>
        <p:txBody>
          <a:bodyPr/>
          <a:lstStyle/>
          <a:p>
            <a:r>
              <a:rPr lang="fi-FI" dirty="0"/>
              <a:t>Digihankkeen toteutus</a:t>
            </a:r>
          </a:p>
        </p:txBody>
      </p:sp>
    </p:spTree>
    <p:extLst>
      <p:ext uri="{BB962C8B-B14F-4D97-AF65-F5344CB8AC3E}">
        <p14:creationId xmlns:p14="http://schemas.microsoft.com/office/powerpoint/2010/main" val="30255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6179970-24EA-448F-8D2A-363F3EB12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25" y="598090"/>
            <a:ext cx="8058150" cy="371991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1"/>
                </a:solidFill>
              </a:rPr>
              <a:t>Koulutus toteutettiin yhteensä  n. 30 työntekijälle. Hankkeen aikana osa yksiköistä pandemia- tilanteen vuoksi suljettuina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1"/>
                </a:solidFill>
              </a:rPr>
              <a:t>Hankkeen aikana digihankkeeseen osallistui n. 100 asiakasta joka yksilö- tai ryhmätilanteissa.</a:t>
            </a:r>
          </a:p>
          <a:p>
            <a:endParaRPr lang="fi-FI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1"/>
                </a:solidFill>
              </a:rPr>
              <a:t>Tablet</a:t>
            </a:r>
            <a:r>
              <a:rPr lang="fi-FI" b="1" dirty="0">
                <a:solidFill>
                  <a:schemeClr val="bg1"/>
                </a:solidFill>
              </a:rPr>
              <a:t> - laite ja omakirjasto.fi – sivusto koettiin helpoksi ja yksinkertaiseksi käyttää. Omakirjasto.fi hyödynnetty myös ryhmien ohjauksessa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1"/>
                </a:solidFill>
              </a:rPr>
              <a:t>Tablet</a:t>
            </a:r>
            <a:r>
              <a:rPr lang="fi-FI" b="1" dirty="0">
                <a:solidFill>
                  <a:schemeClr val="bg1"/>
                </a:solidFill>
              </a:rPr>
              <a:t>- laitteessa hyvä olla kahvallinen </a:t>
            </a:r>
            <a:r>
              <a:rPr lang="fi-FI" b="1" dirty="0" err="1">
                <a:solidFill>
                  <a:schemeClr val="bg1"/>
                </a:solidFill>
              </a:rPr>
              <a:t>tms</a:t>
            </a:r>
            <a:r>
              <a:rPr lang="fi-FI" b="1" dirty="0">
                <a:solidFill>
                  <a:schemeClr val="bg1"/>
                </a:solidFill>
              </a:rPr>
              <a:t> suojakotelo, jota ikäihmisen helpompi käyttää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36CF6DA-5224-4D73-BFF8-E28333216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56" y="0"/>
            <a:ext cx="7782839" cy="572690"/>
          </a:xfrm>
        </p:spPr>
        <p:txBody>
          <a:bodyPr/>
          <a:lstStyle/>
          <a:p>
            <a:r>
              <a:rPr lang="fi-FI" dirty="0"/>
              <a:t>Kokemuksia</a:t>
            </a:r>
          </a:p>
        </p:txBody>
      </p:sp>
    </p:spTree>
    <p:extLst>
      <p:ext uri="{BB962C8B-B14F-4D97-AF65-F5344CB8AC3E}">
        <p14:creationId xmlns:p14="http://schemas.microsoft.com/office/powerpoint/2010/main" val="363309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EF305ED-761E-4BB1-AA0A-7DF0BDD39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450" y="838200"/>
            <a:ext cx="8832850" cy="3657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1"/>
                </a:solidFill>
              </a:rPr>
              <a:t>Hankkeen avulla mahdollistetaan ikäihmisille kulttuurihyvinvointipalveluihin osallistuminen tuomalla palvelut lähelle, kun omaehtoinen osallistuminen ja kotoa lähteminen ko. palvelujen piiriin on vaikeutunut</a:t>
            </a:r>
          </a:p>
          <a:p>
            <a:endParaRPr lang="fi-FI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1"/>
                </a:solidFill>
              </a:rPr>
              <a:t>Digihankkeen avulla ammattilaiset saavat lisää työkaluja kulttuuri- ja kuntoutumissuunnitelman tekemiseen yhdessä asiakkaan kanssa. Mukana olevat hoitoalan ammattilaiset pääsevät digipalveluiden avulla suunnittelemaan, toteuttamaan sekä arvioimaan kuntoutusta asiakkaan omassa elinympäristössä ja voivat jakaa oppimaansa myös muille työkavereilleen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0B35AE6-D3A3-404C-A530-46B2D3BD5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1" y="379810"/>
            <a:ext cx="8108950" cy="458390"/>
          </a:xfrm>
        </p:spPr>
        <p:txBody>
          <a:bodyPr/>
          <a:lstStyle/>
          <a:p>
            <a:r>
              <a:rPr lang="fi-FI" dirty="0"/>
              <a:t>Kokemuksia</a:t>
            </a:r>
          </a:p>
        </p:txBody>
      </p:sp>
    </p:spTree>
    <p:extLst>
      <p:ext uri="{BB962C8B-B14F-4D97-AF65-F5344CB8AC3E}">
        <p14:creationId xmlns:p14="http://schemas.microsoft.com/office/powerpoint/2010/main" val="324319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103757-B760-4EB4-88D2-CB9A045D3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1" y="1376363"/>
            <a:ext cx="8007350" cy="30434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1"/>
                </a:solidFill>
              </a:rPr>
              <a:t>Hankkeen päättyessä </a:t>
            </a:r>
            <a:r>
              <a:rPr lang="fi-FI" b="1" dirty="0" err="1">
                <a:solidFill>
                  <a:schemeClr val="bg1"/>
                </a:solidFill>
              </a:rPr>
              <a:t>iPad</a:t>
            </a:r>
            <a:r>
              <a:rPr lang="fi-FI" b="1" dirty="0">
                <a:solidFill>
                  <a:schemeClr val="bg1"/>
                </a:solidFill>
              </a:rPr>
              <a:t> laitteet jäivät yksiköiden käyttöön</a:t>
            </a:r>
          </a:p>
          <a:p>
            <a:endParaRPr lang="fi-FI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1"/>
                </a:solidFill>
              </a:rPr>
              <a:t>Laitteita lainaksi myös kotihoidon alueille asiakkaiden käyttöön</a:t>
            </a:r>
          </a:p>
          <a:p>
            <a:endParaRPr lang="fi-FI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1"/>
                </a:solidFill>
              </a:rPr>
              <a:t>Yhteistyö jatkunut kirjaston ja yksiköiden välillä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332A24A-CC17-4F7D-940B-3AEC97157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Kokemuksia</a:t>
            </a:r>
          </a:p>
        </p:txBody>
      </p:sp>
    </p:spTree>
    <p:extLst>
      <p:ext uri="{BB962C8B-B14F-4D97-AF65-F5344CB8AC3E}">
        <p14:creationId xmlns:p14="http://schemas.microsoft.com/office/powerpoint/2010/main" val="86259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0DBDD3FD-459B-4337-AD5B-2510CFD471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E204E4F-DF2E-4ED5-8F4F-865C10B1CD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4911" y="3486150"/>
            <a:ext cx="7632950" cy="62865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3676756E-1CB2-44EA-9F08-51F3BAE2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061" y="2808822"/>
            <a:ext cx="1337589" cy="485987"/>
          </a:xfrm>
        </p:spPr>
        <p:txBody>
          <a:bodyPr/>
          <a:lstStyle/>
          <a:p>
            <a:r>
              <a:rPr lang="fi-FI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4153143748"/>
      </p:ext>
    </p:extLst>
  </p:cSld>
  <p:clrMapOvr>
    <a:masterClrMapping/>
  </p:clrMapOvr>
</p:sld>
</file>

<file path=ppt/theme/theme1.xml><?xml version="1.0" encoding="utf-8"?>
<a:theme xmlns:a="http://schemas.openxmlformats.org/drawingml/2006/main" name="Kuvalliset">
  <a:themeElements>
    <a:clrScheme name="Custom 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KU_PPT_16-9" id="{2377A55B-EA10-4147-83BF-6F98F6210B8E}" vid="{3E367548-7CAA-4C0E-8819-C6D6E84F3B96}"/>
    </a:ext>
  </a:extLst>
</a:theme>
</file>

<file path=ppt/theme/theme2.xml><?xml version="1.0" encoding="utf-8"?>
<a:theme xmlns:a="http://schemas.openxmlformats.org/drawingml/2006/main" name="Värilliset">
  <a:themeElements>
    <a:clrScheme name="Custom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KU_PPT_16-9" id="{2377A55B-EA10-4147-83BF-6F98F6210B8E}" vid="{E77DFC42-6F23-426A-B84F-2883723700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TURKU_PPT_16-9</Template>
  <TotalTime>367</TotalTime>
  <Words>286</Words>
  <Application>Microsoft Office PowerPoint</Application>
  <PresentationFormat>Näytössä katseltava esitys (16:9)</PresentationFormat>
  <Paragraphs>29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Lucida Grande</vt:lpstr>
      <vt:lpstr>Kuvalliset</vt:lpstr>
      <vt:lpstr>Värilliset</vt:lpstr>
      <vt:lpstr>Juho Anteroinen – Kuntoutusyhdyshenkilö Turun kaupunki , Vanhusten avopalvelut</vt:lpstr>
      <vt:lpstr>Kulttuurihyvinvointia ja mielen virkistystä ikäihmisille digipalveluilla</vt:lpstr>
      <vt:lpstr>Digihankkeen toteutus</vt:lpstr>
      <vt:lpstr>Kokemuksia</vt:lpstr>
      <vt:lpstr>Kokemuksia</vt:lpstr>
      <vt:lpstr>Kokemuksia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yhdelle tai kahdelle riville</dc:title>
  <dc:creator>Turja Tiina</dc:creator>
  <cp:lastModifiedBy>Anteroinen Juho</cp:lastModifiedBy>
  <cp:revision>17</cp:revision>
  <cp:lastPrinted>2015-03-30T13:04:50Z</cp:lastPrinted>
  <dcterms:created xsi:type="dcterms:W3CDTF">2021-02-04T06:19:30Z</dcterms:created>
  <dcterms:modified xsi:type="dcterms:W3CDTF">2022-08-31T11:22:03Z</dcterms:modified>
</cp:coreProperties>
</file>