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8" r:id="rId5"/>
    <p:sldMasterId id="2147483677" r:id="rId6"/>
    <p:sldMasterId id="2147483692" r:id="rId7"/>
    <p:sldMasterId id="2147483719" r:id="rId8"/>
    <p:sldMasterId id="2147483730" r:id="rId9"/>
    <p:sldMasterId id="2147483744" r:id="rId10"/>
    <p:sldMasterId id="2147483753" r:id="rId11"/>
    <p:sldMasterId id="2147483767" r:id="rId12"/>
  </p:sldMasterIdLst>
  <p:notesMasterIdLst>
    <p:notesMasterId r:id="rId29"/>
  </p:notesMasterIdLst>
  <p:sldIdLst>
    <p:sldId id="285" r:id="rId13"/>
    <p:sldId id="293" r:id="rId14"/>
    <p:sldId id="324" r:id="rId15"/>
    <p:sldId id="257" r:id="rId16"/>
    <p:sldId id="266" r:id="rId17"/>
    <p:sldId id="269" r:id="rId18"/>
    <p:sldId id="313" r:id="rId19"/>
    <p:sldId id="314" r:id="rId20"/>
    <p:sldId id="315" r:id="rId21"/>
    <p:sldId id="316" r:id="rId22"/>
    <p:sldId id="317" r:id="rId23"/>
    <p:sldId id="311" r:id="rId24"/>
    <p:sldId id="312" r:id="rId25"/>
    <p:sldId id="319" r:id="rId26"/>
    <p:sldId id="323" r:id="rId27"/>
    <p:sldId id="318" r:id="rId28"/>
  </p:sldIdLst>
  <p:sldSz cx="12192000" cy="6858000"/>
  <p:notesSz cx="6724650" cy="97742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08413" y="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A8234-DB3C-4133-BBFF-A7A7A52EFD16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3100" y="4703763"/>
            <a:ext cx="5378450" cy="3848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28370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08413" y="9283700"/>
            <a:ext cx="291465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598D3-1731-47F1-AF25-65C2DA6C8C9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5329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598D3-1731-47F1-AF25-65C2DA6C8C93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399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084918" y="1835151"/>
            <a:ext cx="8978900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79881" y="506413"/>
            <a:ext cx="9883936" cy="998538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475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084919" y="1835152"/>
            <a:ext cx="947208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79883" y="506413"/>
            <a:ext cx="1037711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11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703231" y="2402541"/>
            <a:ext cx="10788284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25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703231" y="3008307"/>
            <a:ext cx="10788284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76" y="1471828"/>
            <a:ext cx="90248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61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4493"/>
            <a:ext cx="12192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49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8F4D-0F4C-4A7C-9479-8804E3F9D44E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207F-AAB1-4A80-BB12-B49E3DF1E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5820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8F4D-0F4C-4A7C-9479-8804E3F9D44E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207F-AAB1-4A80-BB12-B49E3DF1E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8334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8F4D-0F4C-4A7C-9479-8804E3F9D44E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207F-AAB1-4A80-BB12-B49E3DF1E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105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8F4D-0F4C-4A7C-9479-8804E3F9D44E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207F-AAB1-4A80-BB12-B49E3DF1E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8646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8F4D-0F4C-4A7C-9479-8804E3F9D44E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207F-AAB1-4A80-BB12-B49E3DF1E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3164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8F4D-0F4C-4A7C-9479-8804E3F9D44E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207F-AAB1-4A80-BB12-B49E3DF1E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587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093884" y="506415"/>
            <a:ext cx="5105400" cy="156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360000" indent="-180000">
              <a:buFont typeface="Arial"/>
              <a:buChar char="•"/>
              <a:defRPr/>
            </a:lvl2pPr>
            <a:lvl3pPr marL="576000" indent="-180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79882" y="506413"/>
            <a:ext cx="4617769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19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8F4D-0F4C-4A7C-9479-8804E3F9D44E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207F-AAB1-4A80-BB12-B49E3DF1E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386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8F4D-0F4C-4A7C-9479-8804E3F9D44E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207F-AAB1-4A80-BB12-B49E3DF1E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486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8F4D-0F4C-4A7C-9479-8804E3F9D44E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207F-AAB1-4A80-BB12-B49E3DF1E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2716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8F4D-0F4C-4A7C-9479-8804E3F9D44E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207F-AAB1-4A80-BB12-B49E3DF1E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2764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8F4D-0F4C-4A7C-9479-8804E3F9D44E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207F-AAB1-4A80-BB12-B49E3DF1E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4881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b="14292"/>
          <a:stretch/>
        </p:blipFill>
        <p:spPr>
          <a:xfrm>
            <a:off x="0" y="0"/>
            <a:ext cx="1219200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81" y="6062718"/>
            <a:ext cx="11366287" cy="256108"/>
          </a:xfrm>
        </p:spPr>
        <p:txBody>
          <a:bodyPr wrap="none"/>
          <a:lstStyle>
            <a:lvl1pPr algn="ctr">
              <a:lnSpc>
                <a:spcPts val="2667"/>
              </a:lnSpc>
              <a:defRPr sz="2133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16" y="1783534"/>
            <a:ext cx="1493045" cy="25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2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16901"/>
          <a:stretch/>
        </p:blipFill>
        <p:spPr>
          <a:xfrm>
            <a:off x="0" y="1"/>
            <a:ext cx="12192000" cy="5760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81" y="6062718"/>
            <a:ext cx="11366287" cy="256108"/>
          </a:xfrm>
        </p:spPr>
        <p:txBody>
          <a:bodyPr wrap="none"/>
          <a:lstStyle>
            <a:lvl1pPr algn="ctr">
              <a:lnSpc>
                <a:spcPts val="2667"/>
              </a:lnSpc>
              <a:defRPr sz="2133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1" y="3744704"/>
            <a:ext cx="2883151" cy="15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6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18934"/>
          <a:stretch/>
        </p:blipFill>
        <p:spPr>
          <a:xfrm>
            <a:off x="0" y="0"/>
            <a:ext cx="1219200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81" y="6062718"/>
            <a:ext cx="11366287" cy="256108"/>
          </a:xfrm>
        </p:spPr>
        <p:txBody>
          <a:bodyPr wrap="none"/>
          <a:lstStyle>
            <a:lvl1pPr algn="ctr">
              <a:lnSpc>
                <a:spcPts val="2667"/>
              </a:lnSpc>
              <a:defRPr sz="2133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2320987" y="28113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6" name="Picture 5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04" y="1181570"/>
            <a:ext cx="2178433" cy="374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21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3"/>
            <a:srcRect/>
            <a:stretch>
              <a:fillRect t="-97483" b="-4038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84537" y="4332006"/>
            <a:ext cx="8041747" cy="122575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933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214" y="4332005"/>
            <a:ext cx="2364023" cy="12257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11333"/>
              </a:lnSpc>
              <a:spcAft>
                <a:spcPts val="0"/>
              </a:spcAft>
              <a:buNone/>
              <a:defRPr sz="1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20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3"/>
            <a:srcRect/>
            <a:stretch>
              <a:fillRect t="-109318" b="-25744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96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084919" y="1835152"/>
            <a:ext cx="947208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79883" y="506414"/>
            <a:ext cx="1037711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01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63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6" y="0"/>
            <a:ext cx="6098116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20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6" y="0"/>
            <a:ext cx="6098116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86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3" y="417285"/>
            <a:ext cx="5520000" cy="2880000"/>
          </a:xfrm>
          <a:blipFill rotWithShape="1">
            <a:blip r:embed="rId2"/>
            <a:srcRect/>
            <a:stretch>
              <a:fillRect t="-50014" b="-41652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2400"/>
              </a:lnSpc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093883" y="3531248"/>
            <a:ext cx="5520000" cy="2880000"/>
          </a:xfrm>
          <a:blipFill rotWithShape="1">
            <a:blip r:embed="rId3"/>
            <a:srcRect/>
            <a:stretch>
              <a:fillRect t="-20915" b="-12601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2400"/>
              </a:lnSpc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74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07549" y="5958176"/>
            <a:ext cx="8835003" cy="899825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ct val="100000"/>
              </a:lnSpc>
              <a:spcAft>
                <a:spcPts val="0"/>
              </a:spcAft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400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/>
              <a:t>Tähän lyhyt kuvateksti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5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blipFill rotWithShape="1">
            <a:blip r:embed="rId2"/>
            <a:srcRect/>
            <a:stretch>
              <a:fillRect t="-17927" b="-15407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30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D24D2-86B6-40A8-B47D-0564808899F4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723EA-76F3-4C23-B810-211A99412F8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3001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49" y="1061075"/>
            <a:ext cx="1826787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79882" y="5190776"/>
            <a:ext cx="7869567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179882" y="2402543"/>
            <a:ext cx="10311633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35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4919" y="1835151"/>
            <a:ext cx="8978900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90" indent="-455989">
              <a:spcAft>
                <a:spcPts val="8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719649" indent="-239178">
              <a:spcAft>
                <a:spcPts val="800"/>
              </a:spcAft>
              <a:defRPr b="0" i="0" cap="none"/>
            </a:lvl2pPr>
            <a:lvl3pPr marL="1055974">
              <a:spcAft>
                <a:spcPts val="800"/>
              </a:spcAft>
              <a:defRPr b="0" i="0" cap="none"/>
            </a:lvl3pPr>
            <a:lvl4pPr marL="1343966">
              <a:spcAft>
                <a:spcPts val="800"/>
              </a:spcAft>
              <a:defRPr b="0" i="0" cap="none"/>
            </a:lvl4pPr>
            <a:lvl5pPr marL="1631959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</a:t>
            </a:r>
            <a:br>
              <a:rPr lang="fi-FI" dirty="0"/>
            </a:br>
            <a:r>
              <a:rPr lang="fi-FI" dirty="0"/>
              <a:t>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9881" y="506413"/>
            <a:ext cx="9883936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999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9881" y="506413"/>
            <a:ext cx="9883936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4920" y="1835151"/>
            <a:ext cx="440896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90" indent="-455989">
              <a:spcAft>
                <a:spcPts val="8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719649" indent="-239178">
              <a:spcAft>
                <a:spcPts val="800"/>
              </a:spcAft>
              <a:defRPr b="0" i="0" cap="none"/>
            </a:lvl2pPr>
            <a:lvl3pPr marL="1055974">
              <a:spcAft>
                <a:spcPts val="800"/>
              </a:spcAft>
              <a:defRPr b="0" i="0" cap="none"/>
            </a:lvl3pPr>
            <a:lvl4pPr marL="1343966">
              <a:spcAft>
                <a:spcPts val="800"/>
              </a:spcAft>
              <a:defRPr b="0" i="0" cap="none"/>
            </a:lvl4pPr>
            <a:lvl5pPr marL="1631959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13963" y="1835151"/>
            <a:ext cx="4249856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90" indent="-457189">
              <a:spcAft>
                <a:spcPts val="8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719649" indent="-239178">
              <a:spcAft>
                <a:spcPts val="800"/>
              </a:spcAft>
              <a:defRPr b="0" i="0" cap="none"/>
            </a:lvl2pPr>
            <a:lvl3pPr marL="1055974">
              <a:spcAft>
                <a:spcPts val="800"/>
              </a:spcAft>
              <a:defRPr b="0" i="0" cap="none"/>
            </a:lvl3pPr>
            <a:lvl4pPr marL="1343966">
              <a:spcAft>
                <a:spcPts val="800"/>
              </a:spcAft>
              <a:defRPr b="0" i="0" cap="none"/>
            </a:lvl4pPr>
            <a:lvl5pPr marL="1631959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088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703233" y="2402542"/>
            <a:ext cx="10788284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41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84537" y="2828017"/>
            <a:ext cx="8041747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933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214" y="2828017"/>
            <a:ext cx="2364023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11333"/>
              </a:lnSpc>
              <a:spcAft>
                <a:spcPts val="0"/>
              </a:spcAft>
              <a:defRPr sz="1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78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084919" y="1835151"/>
            <a:ext cx="947208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79882" y="506413"/>
            <a:ext cx="1037711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4183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703231" y="2402541"/>
            <a:ext cx="10788284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15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703231" y="3008306"/>
            <a:ext cx="10788284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76" y="1471828"/>
            <a:ext cx="90248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83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b="14292"/>
          <a:stretch/>
        </p:blipFill>
        <p:spPr>
          <a:xfrm>
            <a:off x="0" y="0"/>
            <a:ext cx="1219200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81" y="6062718"/>
            <a:ext cx="11366287" cy="256108"/>
          </a:xfrm>
        </p:spPr>
        <p:txBody>
          <a:bodyPr wrap="none"/>
          <a:lstStyle>
            <a:lvl1pPr algn="ctr">
              <a:lnSpc>
                <a:spcPts val="2667"/>
              </a:lnSpc>
              <a:defRPr sz="2133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16" y="1783534"/>
            <a:ext cx="1493045" cy="25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48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16901"/>
          <a:stretch/>
        </p:blipFill>
        <p:spPr>
          <a:xfrm>
            <a:off x="0" y="1"/>
            <a:ext cx="12192000" cy="5760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81" y="6062718"/>
            <a:ext cx="11366287" cy="256108"/>
          </a:xfrm>
        </p:spPr>
        <p:txBody>
          <a:bodyPr wrap="none"/>
          <a:lstStyle>
            <a:lvl1pPr algn="ctr">
              <a:lnSpc>
                <a:spcPts val="2667"/>
              </a:lnSpc>
              <a:defRPr sz="2133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1" y="3744704"/>
            <a:ext cx="2883151" cy="15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71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18934"/>
          <a:stretch/>
        </p:blipFill>
        <p:spPr>
          <a:xfrm>
            <a:off x="0" y="0"/>
            <a:ext cx="1219200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81" y="6062718"/>
            <a:ext cx="11366287" cy="256108"/>
          </a:xfrm>
        </p:spPr>
        <p:txBody>
          <a:bodyPr wrap="none"/>
          <a:lstStyle>
            <a:lvl1pPr algn="ctr">
              <a:lnSpc>
                <a:spcPts val="2667"/>
              </a:lnSpc>
              <a:defRPr sz="2133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2320987" y="28113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pic>
        <p:nvPicPr>
          <p:cNvPr id="6" name="Picture 5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04" y="1181570"/>
            <a:ext cx="2178433" cy="374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28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3"/>
            <a:srcRect/>
            <a:stretch>
              <a:fillRect t="-97483" b="-4038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84537" y="4332006"/>
            <a:ext cx="8041747" cy="122575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933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214" y="4332005"/>
            <a:ext cx="2364023" cy="12257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11333"/>
              </a:lnSpc>
              <a:spcAft>
                <a:spcPts val="0"/>
              </a:spcAft>
              <a:buNone/>
              <a:defRPr sz="1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00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3"/>
            <a:srcRect/>
            <a:stretch>
              <a:fillRect t="-109318" b="-25744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26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7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6" y="0"/>
            <a:ext cx="6098116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6" y="0"/>
            <a:ext cx="6098116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365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6" y="0"/>
            <a:ext cx="6098116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58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3883" y="417285"/>
            <a:ext cx="5520000" cy="2880000"/>
          </a:xfrm>
          <a:blipFill rotWithShape="1">
            <a:blip r:embed="rId2"/>
            <a:srcRect/>
            <a:stretch>
              <a:fillRect t="-50014" b="-41652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2400"/>
              </a:lnSpc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9596" y="3746209"/>
            <a:ext cx="4682277" cy="1942281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89596" y="1835144"/>
            <a:ext cx="4682277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093883" y="3531248"/>
            <a:ext cx="5520000" cy="2880000"/>
          </a:xfrm>
          <a:blipFill rotWithShape="1">
            <a:blip r:embed="rId3"/>
            <a:srcRect/>
            <a:stretch>
              <a:fillRect t="-20915" b="-12601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2400"/>
              </a:lnSpc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2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07549" y="5958176"/>
            <a:ext cx="8835003" cy="899825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ct val="100000"/>
              </a:lnSpc>
              <a:spcAft>
                <a:spcPts val="0"/>
              </a:spcAft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400" baseline="0"/>
            </a:lvl2pPr>
            <a:lvl3pPr marL="479988" indent="-239994">
              <a:lnSpc>
                <a:spcPts val="2933"/>
              </a:lnSpc>
              <a:buSzPct val="90000"/>
              <a:buFont typeface="Lucida Grande"/>
              <a:buChar char="-"/>
              <a:defRPr sz="2400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/>
              <a:t>Tähän lyhyt kuvateksti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31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blipFill rotWithShape="1">
            <a:blip r:embed="rId2"/>
            <a:srcRect/>
            <a:stretch>
              <a:fillRect t="-17927" b="-15407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187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49" y="1061075"/>
            <a:ext cx="1826787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79882" y="5190776"/>
            <a:ext cx="7869567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179882" y="2402543"/>
            <a:ext cx="10311633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478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4919" y="1835151"/>
            <a:ext cx="8978900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90" indent="-455989">
              <a:spcAft>
                <a:spcPts val="8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719649" indent="-239178">
              <a:spcAft>
                <a:spcPts val="800"/>
              </a:spcAft>
              <a:defRPr b="0" i="0" cap="none"/>
            </a:lvl2pPr>
            <a:lvl3pPr marL="1055974">
              <a:spcAft>
                <a:spcPts val="800"/>
              </a:spcAft>
              <a:defRPr b="0" i="0" cap="none"/>
            </a:lvl3pPr>
            <a:lvl4pPr marL="1343966">
              <a:spcAft>
                <a:spcPts val="800"/>
              </a:spcAft>
              <a:defRPr b="0" i="0" cap="none"/>
            </a:lvl4pPr>
            <a:lvl5pPr marL="1631959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</a:t>
            </a:r>
            <a:br>
              <a:rPr lang="fi-FI" dirty="0"/>
            </a:br>
            <a:r>
              <a:rPr lang="fi-FI" dirty="0"/>
              <a:t>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9881" y="506413"/>
            <a:ext cx="9883936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133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9881" y="506413"/>
            <a:ext cx="9883936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4920" y="1835151"/>
            <a:ext cx="440896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90" indent="-455989">
              <a:spcAft>
                <a:spcPts val="8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719649" indent="-239178">
              <a:spcAft>
                <a:spcPts val="800"/>
              </a:spcAft>
              <a:defRPr b="0" i="0" cap="none"/>
            </a:lvl2pPr>
            <a:lvl3pPr marL="1055974">
              <a:spcAft>
                <a:spcPts val="800"/>
              </a:spcAft>
              <a:defRPr b="0" i="0" cap="none"/>
            </a:lvl3pPr>
            <a:lvl4pPr marL="1343966">
              <a:spcAft>
                <a:spcPts val="800"/>
              </a:spcAft>
              <a:defRPr b="0" i="0" cap="none"/>
            </a:lvl4pPr>
            <a:lvl5pPr marL="1631959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13963" y="1835151"/>
            <a:ext cx="4249856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90" indent="-457189">
              <a:spcAft>
                <a:spcPts val="8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719649" indent="-239178">
              <a:spcAft>
                <a:spcPts val="800"/>
              </a:spcAft>
              <a:defRPr b="0" i="0" cap="none"/>
            </a:lvl2pPr>
            <a:lvl3pPr marL="1055974">
              <a:spcAft>
                <a:spcPts val="800"/>
              </a:spcAft>
              <a:defRPr b="0" i="0" cap="none"/>
            </a:lvl3pPr>
            <a:lvl4pPr marL="1343966">
              <a:spcAft>
                <a:spcPts val="800"/>
              </a:spcAft>
              <a:defRPr b="0" i="0" cap="none"/>
            </a:lvl4pPr>
            <a:lvl5pPr marL="1631959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69486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84537" y="2828017"/>
            <a:ext cx="8041747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933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214" y="2828017"/>
            <a:ext cx="2364023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11333"/>
              </a:lnSpc>
              <a:spcAft>
                <a:spcPts val="0"/>
              </a:spcAft>
              <a:defRPr sz="1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79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084919" y="1835151"/>
            <a:ext cx="947208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179882" y="506413"/>
            <a:ext cx="1037711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5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49" y="1061076"/>
            <a:ext cx="1826787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79883" y="5190777"/>
            <a:ext cx="7869567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179884" y="2402545"/>
            <a:ext cx="10311633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134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703231" y="2402541"/>
            <a:ext cx="10788284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93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703231" y="3008306"/>
            <a:ext cx="10788284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7466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76" y="1471828"/>
            <a:ext cx="90248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49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39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35B9-FA14-45F0-ACF3-F7712B772F45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4D1C8-6890-4AAE-B737-5EDCA77E2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94307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35B9-FA14-45F0-ACF3-F7712B772F45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4D1C8-6890-4AAE-B737-5EDCA77E2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4083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35B9-FA14-45F0-ACF3-F7712B772F45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4D1C8-6890-4AAE-B737-5EDCA77E2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27627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35B9-FA14-45F0-ACF3-F7712B772F45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4D1C8-6890-4AAE-B737-5EDCA77E2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74469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35B9-FA14-45F0-ACF3-F7712B772F45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4D1C8-6890-4AAE-B737-5EDCA77E2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33992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35B9-FA14-45F0-ACF3-F7712B772F45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4D1C8-6890-4AAE-B737-5EDCA77E2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23981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35B9-FA14-45F0-ACF3-F7712B772F45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4D1C8-6890-4AAE-B737-5EDCA77E2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4802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4919" y="1835152"/>
            <a:ext cx="8978900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80" indent="-455978">
              <a:spcAft>
                <a:spcPts val="8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719631" indent="-239173">
              <a:spcAft>
                <a:spcPts val="800"/>
              </a:spcAft>
              <a:defRPr b="0" i="0" cap="none"/>
            </a:lvl2pPr>
            <a:lvl3pPr marL="1055948">
              <a:spcAft>
                <a:spcPts val="800"/>
              </a:spcAft>
              <a:defRPr b="0" i="0" cap="none"/>
            </a:lvl3pPr>
            <a:lvl4pPr marL="1343933">
              <a:spcAft>
                <a:spcPts val="800"/>
              </a:spcAft>
              <a:defRPr b="0" i="0" cap="none"/>
            </a:lvl4pPr>
            <a:lvl5pPr marL="1631918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</a:t>
            </a:r>
            <a:br>
              <a:rPr lang="fi-FI" dirty="0"/>
            </a:br>
            <a:r>
              <a:rPr lang="fi-FI" dirty="0"/>
              <a:t>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9881" y="506413"/>
            <a:ext cx="9883936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486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35B9-FA14-45F0-ACF3-F7712B772F45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4D1C8-6890-4AAE-B737-5EDCA77E2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50543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35B9-FA14-45F0-ACF3-F7712B772F45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4D1C8-6890-4AAE-B737-5EDCA77E2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62740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35B9-FA14-45F0-ACF3-F7712B772F45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4D1C8-6890-4AAE-B737-5EDCA77E2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19364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35B9-FA14-45F0-ACF3-F7712B772F45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4D1C8-6890-4AAE-B737-5EDCA77E2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18689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256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8FFB44-3F41-47D4-9AE4-6BF40AB40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DF52E5E-9097-458B-BBFF-049820D85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30202B-A69A-4D67-B383-955D5700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3E7-CC68-4B81-8A7C-8549BF4DA75A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413B271-8C4E-425D-BB33-19438CDF5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5CDF24B-EC76-40DD-9F1F-60C10889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B9638-B317-4B52-9B62-3CC712ACD1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324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221A03-137B-4338-A2FF-2DBF1BE3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230975-9B73-478D-86C7-E5212408E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CB9F356-E841-4E7B-9B98-BB774528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3E7-CC68-4B81-8A7C-8549BF4DA75A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8D69CA0-D7AA-4B3A-8989-6AA955F63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2B5742-7E1D-4BD4-8190-7214CFEC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B9638-B317-4B52-9B62-3CC712ACD1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85506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B47E4C-C58F-4665-B8B0-1438DDFBA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A63BC90-E29C-42C7-A90A-0AE432D89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D6768BD-B4FA-4AF3-97E8-E62F9919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3E7-CC68-4B81-8A7C-8549BF4DA75A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1FF6DF0-97E1-450A-8320-FCA11BBE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0857807-AAFA-48A9-BEC0-AF24485F3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B9638-B317-4B52-9B62-3CC712ACD1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11241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A5645D-BDB4-4527-905B-726979082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7BF53C-7DA3-45E3-9526-9EE1323F5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223873F-DAEC-455B-885E-B72DE34A8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985E1C0-BEC9-44C4-AAAB-D9DF5F7C1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3E7-CC68-4B81-8A7C-8549BF4DA75A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6CD1EEB-C06E-4EA5-842E-E1739BF1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85895C9-05D7-4674-92DE-A8F6CAA51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B9638-B317-4B52-9B62-3CC712ACD1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25476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3BF5BC-2CFD-4F02-A4D1-09486AC0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8E53A3F-DDC2-44C0-A725-20EDFE3DC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954BD70-4ECF-4A06-A545-D5DC4458D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AA92A4F-A201-4E9C-A6F9-B4CC9742D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80D910D-D137-488A-9942-289FB3674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80398F1-4433-4950-AC68-48752195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3E7-CC68-4B81-8A7C-8549BF4DA75A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96D00D3-7FF0-4B63-AB7C-0F38826F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D559B50-EC14-4C19-B51F-64F6238C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B9638-B317-4B52-9B62-3CC712ACD1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13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79881" y="506413"/>
            <a:ext cx="9883936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4921" y="1835152"/>
            <a:ext cx="440896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80" indent="-455978">
              <a:spcAft>
                <a:spcPts val="8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719631" indent="-239173">
              <a:spcAft>
                <a:spcPts val="800"/>
              </a:spcAft>
              <a:defRPr b="0" i="0" cap="none"/>
            </a:lvl2pPr>
            <a:lvl3pPr marL="1055948">
              <a:spcAft>
                <a:spcPts val="800"/>
              </a:spcAft>
              <a:defRPr b="0" i="0" cap="none"/>
            </a:lvl3pPr>
            <a:lvl4pPr marL="1343933">
              <a:spcAft>
                <a:spcPts val="800"/>
              </a:spcAft>
              <a:defRPr b="0" i="0" cap="none"/>
            </a:lvl4pPr>
            <a:lvl5pPr marL="1631918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13963" y="1835152"/>
            <a:ext cx="4249856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407980" indent="-457178">
              <a:spcAft>
                <a:spcPts val="8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719631" indent="-239173">
              <a:spcAft>
                <a:spcPts val="800"/>
              </a:spcAft>
              <a:defRPr b="0" i="0" cap="none"/>
            </a:lvl2pPr>
            <a:lvl3pPr marL="1055948">
              <a:spcAft>
                <a:spcPts val="800"/>
              </a:spcAft>
              <a:defRPr b="0" i="0" cap="none"/>
            </a:lvl3pPr>
            <a:lvl4pPr marL="1343933">
              <a:spcAft>
                <a:spcPts val="800"/>
              </a:spcAft>
              <a:defRPr b="0" i="0" cap="none"/>
            </a:lvl4pPr>
            <a:lvl5pPr marL="1631918">
              <a:spcAft>
                <a:spcPts val="8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65164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3F5B18-B188-44D1-B9F2-E2AE342B3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23522C3-FC44-4455-9027-78064986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3E7-CC68-4B81-8A7C-8549BF4DA75A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A1B3495-30A5-443D-AEAB-DF7D0D0EA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7B6314E-7DAD-4BE1-BC3D-71DAE98A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B9638-B317-4B52-9B62-3CC712ACD1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67226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8F1C53C-6715-4D94-90FB-B5F9C07D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3E7-CC68-4B81-8A7C-8549BF4DA75A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A8F4D54-292C-45E0-A9E0-D4696A4DD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FBD774C-A4CA-4F56-8374-E752348C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B9638-B317-4B52-9B62-3CC712ACD1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52458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803FCF-D9A0-4058-9FE2-1382CEE77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85579D-E0E1-49F9-9084-CDBE7F644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2F4826B-643E-4ABE-B143-E2A155E04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7C1A282-B617-4421-9BCA-7E4B38A6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3E7-CC68-4B81-8A7C-8549BF4DA75A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E6B36EF-536F-4BC4-B22A-085A67DE0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EF86A21-19EE-4565-BE45-C809F74C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B9638-B317-4B52-9B62-3CC712ACD1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88821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BA7981-06CA-4AB4-927D-EFE3C3E4E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0B5981B-0EA8-461F-843B-75BB5F3DA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451F693-464F-4AEF-A4D2-7F513EE86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A5001B-D437-47E6-B585-FFF12ADC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3E7-CC68-4B81-8A7C-8549BF4DA75A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7736D96-1209-4B4E-ABC1-111C943B4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48AEC14-4815-454C-BA1A-A48AFD0B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B9638-B317-4B52-9B62-3CC712ACD1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29410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1C2A77-BFBC-45AF-9D4B-03185BB17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0304E7D-0135-4B18-A987-DA78CB523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377DACB-BF81-451F-B03B-0C60A4D6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3E7-CC68-4B81-8A7C-8549BF4DA75A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3ADE32-F6D3-4B2F-A88C-353694FEE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7BA161-E849-42C2-871A-90A747C7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B9638-B317-4B52-9B62-3CC712ACD1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94678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276B365F-2E14-401F-AF05-71ED9FA275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9548C36-C6EB-45DE-B72D-45C0FC38F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84A7442-2F95-481D-B025-96F05301E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4C3E7-CC68-4B81-8A7C-8549BF4DA75A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22A556-A3DF-46E1-BF70-45E55542A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3CA5F48-E3E5-409F-A65F-2D03D2E23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B9638-B317-4B52-9B62-3CC712ACD1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95639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21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179881" y="4408597"/>
            <a:ext cx="10177267" cy="1941403"/>
          </a:xfrm>
          <a:noFill/>
        </p:spPr>
        <p:txBody>
          <a:bodyPr lIns="0" tIns="0" rIns="0" bIns="0">
            <a:noAutofit/>
          </a:bodyPr>
          <a:lstStyle>
            <a:lvl1pPr marL="16933" indent="0">
              <a:lnSpc>
                <a:spcPts val="2933"/>
              </a:lnSpc>
              <a:buFontTx/>
              <a:buNone/>
              <a:defRPr sz="2267" baseline="0"/>
            </a:lvl1pPr>
            <a:lvl2pPr marL="0" indent="-239994">
              <a:lnSpc>
                <a:spcPts val="2933"/>
              </a:lnSpc>
              <a:buFont typeface="Arial"/>
              <a:buChar char="•"/>
              <a:defRPr sz="2267" baseline="0"/>
            </a:lvl2pPr>
            <a:lvl3pPr marL="719982" indent="-239994">
              <a:lnSpc>
                <a:spcPts val="2933"/>
              </a:lnSpc>
              <a:buSzPct val="90000"/>
              <a:buFont typeface="Lucida Grande"/>
              <a:buChar char="-"/>
              <a:defRPr sz="2267" baseline="0"/>
            </a:lvl3pPr>
            <a:lvl4pPr>
              <a:lnSpc>
                <a:spcPts val="2533"/>
              </a:lnSpc>
              <a:defRPr sz="2133"/>
            </a:lvl4pPr>
            <a:lvl5pPr>
              <a:lnSpc>
                <a:spcPts val="2533"/>
              </a:lnSpc>
              <a:defRPr sz="2133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79881" y="3760615"/>
            <a:ext cx="10177267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4691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84537" y="2828017"/>
            <a:ext cx="8041747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933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215" y="2828018"/>
            <a:ext cx="2364023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11333"/>
              </a:lnSpc>
              <a:spcAft>
                <a:spcPts val="0"/>
              </a:spcAft>
              <a:defRPr sz="113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6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VAAKA-0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959412"/>
            <a:ext cx="1655284" cy="6491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4"/>
            <a:ext cx="8977843" cy="4055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0" y="515211"/>
            <a:ext cx="988287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94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743" r:id="rId5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93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9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65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-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1" y="506415"/>
            <a:ext cx="9883936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6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5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609570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609570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None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191990" indent="-239989" algn="l" defTabSz="609570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719965" indent="-239989" algn="l" defTabSz="609570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199941" indent="-239989" algn="l" defTabSz="609570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1679917" indent="-239989" algn="l" defTabSz="609570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78F4D-0F4C-4A7C-9479-8804E3F9D44E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9207F-AAB1-4A80-BB12-B49E3DF1ED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928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0" y="515211"/>
            <a:ext cx="988287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0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66" r:id="rId12"/>
  </p:sldLayoutIdLst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37061" indent="-237061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100000"/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2159946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1" y="506415"/>
            <a:ext cx="9883936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5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None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191995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0" y="515211"/>
            <a:ext cx="988287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5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37061" indent="-237061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100000"/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2159946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9881" y="506415"/>
            <a:ext cx="9883936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084917" y="1839185"/>
            <a:ext cx="8977843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" y="5894974"/>
            <a:ext cx="1362096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3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</p:sldLayoutIdLst>
  <p:txStyles>
    <p:titleStyle>
      <a:lvl1pPr algn="l" defTabSz="609585" rtl="0" eaLnBrk="1" latinLnBrk="0" hangingPunct="1">
        <a:lnSpc>
          <a:spcPts val="4400"/>
        </a:lnSpc>
        <a:spcBef>
          <a:spcPct val="0"/>
        </a:spcBef>
        <a:buNone/>
        <a:defRPr sz="4267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None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191995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•"/>
        <a:defRPr sz="2267" kern="1200">
          <a:solidFill>
            <a:schemeClr val="tx1"/>
          </a:solidFill>
          <a:latin typeface="Arial"/>
          <a:ea typeface="+mn-ea"/>
          <a:cs typeface="Arial"/>
        </a:defRPr>
      </a:lvl2pPr>
      <a:lvl3pPr marL="719982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Lucida Grande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3pPr>
      <a:lvl4pPr marL="1199970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SzPct val="60000"/>
        <a:buFont typeface="Courier New"/>
        <a:buChar char="o"/>
        <a:defRPr sz="2267" kern="1200">
          <a:solidFill>
            <a:schemeClr val="tx1"/>
          </a:solidFill>
          <a:latin typeface="Arial"/>
          <a:ea typeface="+mn-ea"/>
          <a:cs typeface="Arial"/>
        </a:defRPr>
      </a:lvl4pPr>
      <a:lvl5pPr marL="1679958" indent="-239994" algn="l" defTabSz="609585" rtl="0" eaLnBrk="1" latinLnBrk="0" hangingPunct="1">
        <a:lnSpc>
          <a:spcPts val="2800"/>
        </a:lnSpc>
        <a:spcBef>
          <a:spcPts val="0"/>
        </a:spcBef>
        <a:spcAft>
          <a:spcPts val="1600"/>
        </a:spcAft>
        <a:buFont typeface="Arial"/>
        <a:buChar char="–"/>
        <a:defRPr sz="22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C35B9-FA14-45F0-ACF3-F7712B772F45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4D1C8-6890-4AAE-B737-5EDCA77E2F2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775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7BE577A-69B2-4CB2-A537-1E3BA3E65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502B355-B8D5-4EF1-BE1C-C86BC7AAA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FDE48E-4AE9-45D0-B10B-00A5A0CF9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4C3E7-CC68-4B81-8A7C-8549BF4DA75A}" type="datetimeFigureOut">
              <a:rPr lang="fi-FI" smtClean="0"/>
              <a:t>28.1.2022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1926E9B-F0E3-4B19-A64A-7518E239A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37DA7D6-E5BD-4594-A030-71E19C183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B9638-B317-4B52-9B62-3CC712ACD1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735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kotikunnas.fi/menovinkit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turku.fi/kirjasto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lia.fi/palvelut" TargetMode="External"/><Relationship Id="rId2" Type="http://schemas.openxmlformats.org/officeDocument/2006/relationships/hyperlink" Target="https://vaski.finna.fi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youtube.com/watch?v=nOoWly_w8sg" TargetMode="Externa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omakirjasto.fi/" TargetMode="Externa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2" b="16502"/>
          <a:stretch>
            <a:fillRect/>
          </a:stretch>
        </p:blipFill>
        <p:spPr/>
      </p:pic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179881" y="3695700"/>
            <a:ext cx="10177267" cy="2219325"/>
          </a:xfrm>
        </p:spPr>
        <p:txBody>
          <a:bodyPr/>
          <a:lstStyle/>
          <a:p>
            <a:r>
              <a:rPr lang="fi-FI" dirty="0"/>
              <a:t>Kirjaston senioripalvelut</a:t>
            </a:r>
            <a:br>
              <a:rPr lang="fi-FI" dirty="0"/>
            </a:br>
            <a:r>
              <a:rPr lang="fi-FI" sz="2400" dirty="0"/>
              <a:t>Janne Blomqvist</a:t>
            </a:r>
            <a:br>
              <a:rPr lang="fi-FI" sz="2400" dirty="0"/>
            </a:br>
            <a:r>
              <a:rPr lang="fi-FI" sz="2400" dirty="0"/>
              <a:t>Informaatikko, ikääntyneiden palvelut</a:t>
            </a:r>
            <a:br>
              <a:rPr lang="fi-FI" sz="2400" dirty="0"/>
            </a:br>
            <a:r>
              <a:rPr lang="fi-FI" sz="2400" dirty="0"/>
              <a:t>Turun kaupunginkirjasto 28.1.2022								</a:t>
            </a:r>
            <a:r>
              <a:rPr lang="fi-FI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51907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588579" y="451944"/>
            <a:ext cx="5538844" cy="5694331"/>
          </a:xfrm>
        </p:spPr>
        <p:txBody>
          <a:bodyPr/>
          <a:lstStyle/>
          <a:p>
            <a:pPr marL="397923" indent="-380990">
              <a:buFont typeface="Arial" panose="020B0604020202020204" pitchFamily="34" charset="0"/>
              <a:buChar char="•"/>
            </a:pPr>
            <a:r>
              <a:rPr lang="fi-FI" sz="2800" dirty="0" err="1"/>
              <a:t>OmaKirjaston</a:t>
            </a:r>
            <a:r>
              <a:rPr lang="fi-FI" sz="2800" dirty="0"/>
              <a:t> asiakkaiden on mahdollista saada verkko-palveluihin henkilökohtaista opastusta sekä paperiset ohjeet</a:t>
            </a:r>
          </a:p>
          <a:p>
            <a:pPr marL="397923" indent="-380990">
              <a:buFont typeface="Arial" panose="020B0604020202020204" pitchFamily="34" charset="0"/>
              <a:buChar char="•"/>
            </a:pPr>
            <a:r>
              <a:rPr lang="fi-FI" sz="2800" dirty="0"/>
              <a:t>Opastetaan asiakkaan kotona tai kodin lähellä</a:t>
            </a:r>
          </a:p>
          <a:p>
            <a:pPr marL="397923" indent="-380990">
              <a:buFont typeface="Arial" panose="020B0604020202020204" pitchFamily="34" charset="0"/>
              <a:buChar char="•"/>
            </a:pPr>
            <a:r>
              <a:rPr lang="fi-FI" sz="2800" dirty="0"/>
              <a:t>Kirjaston työntekijä antaa alkuopastuksen; tarvittaessa jatko-opastusta on mahdollista saada yhteistyössä SPR:n kanssa toimivilta </a:t>
            </a:r>
            <a:r>
              <a:rPr lang="fi-FI" sz="2800" dirty="0" err="1"/>
              <a:t>OmaKirjasto</a:t>
            </a:r>
            <a:r>
              <a:rPr lang="fi-FI" sz="2800" dirty="0"/>
              <a:t>-kummeilta</a:t>
            </a:r>
          </a:p>
          <a:p>
            <a:pPr marL="397923" indent="-380990">
              <a:buFont typeface="Arial" panose="020B0604020202020204" pitchFamily="34" charset="0"/>
              <a:buChar char="•"/>
            </a:pPr>
            <a:r>
              <a:rPr lang="fi-FI" sz="2800" dirty="0"/>
              <a:t>Asiakkaille myös lainatabletteja</a:t>
            </a:r>
          </a:p>
          <a:p>
            <a:pPr marL="397923" indent="-380990">
              <a:buFont typeface="Arial" panose="020B0604020202020204" pitchFamily="34" charset="0"/>
              <a:buChar char="•"/>
            </a:pPr>
            <a:endParaRPr lang="fi-FI" sz="2600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31" y="0"/>
            <a:ext cx="5393769" cy="6858000"/>
          </a:xfrm>
        </p:spPr>
      </p:pic>
    </p:spTree>
    <p:extLst>
      <p:ext uri="{BB962C8B-B14F-4D97-AF65-F5344CB8AC3E}">
        <p14:creationId xmlns:p14="http://schemas.microsoft.com/office/powerpoint/2010/main" val="1227892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1444277" y="4408598"/>
            <a:ext cx="10208435" cy="2342544"/>
          </a:xfrm>
        </p:spPr>
        <p:txBody>
          <a:bodyPr/>
          <a:lstStyle/>
          <a:p>
            <a:pPr marL="457200" lvl="0" indent="-45720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OmaKirjaston</a:t>
            </a:r>
            <a:r>
              <a:rPr lang="fi-FI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fi-FI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-kanavalla (omakirjasto.fi –sivun Videot-linkki)</a:t>
            </a:r>
          </a:p>
          <a:p>
            <a:pPr marL="457200" indent="-45720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Esim. Kirjaston yhteislaulut, Virkeä vanhuus -luennot</a:t>
            </a:r>
          </a:p>
          <a:p>
            <a:pPr marL="457200" indent="-45720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Lähetykset katsottavissa myös jälkeenpäin</a:t>
            </a:r>
            <a:endParaRPr lang="fi-FI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i-FI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4000" dirty="0" err="1"/>
              <a:t>OmaKirjaston</a:t>
            </a:r>
            <a:r>
              <a:rPr lang="fi-FI" sz="4000" dirty="0"/>
              <a:t> lähetykset</a:t>
            </a:r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49368"/>
          </a:xfrm>
        </p:spPr>
      </p:pic>
    </p:spTree>
    <p:extLst>
      <p:ext uri="{BB962C8B-B14F-4D97-AF65-F5344CB8AC3E}">
        <p14:creationId xmlns:p14="http://schemas.microsoft.com/office/powerpoint/2010/main" val="58276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8" r="2443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8984" y="1935893"/>
            <a:ext cx="5052889" cy="3752598"/>
          </a:xfrm>
        </p:spPr>
        <p:txBody>
          <a:bodyPr/>
          <a:lstStyle/>
          <a:p>
            <a:pPr marL="359833" indent="-342900">
              <a:buFont typeface="Arial" panose="020B0604020202020204" pitchFamily="34" charset="0"/>
              <a:buChar char="•"/>
            </a:pPr>
            <a:r>
              <a:rPr lang="fi-FI" sz="2800" dirty="0"/>
              <a:t>Kaikille, joiden on vaikea lukea tavallista kirjaa</a:t>
            </a:r>
          </a:p>
          <a:p>
            <a:pPr marL="359833" indent="-342900">
              <a:buFont typeface="Arial" panose="020B0604020202020204" pitchFamily="34" charset="0"/>
              <a:buChar char="•"/>
            </a:pPr>
            <a:r>
              <a:rPr lang="fi-FI" sz="2800" dirty="0"/>
              <a:t>Valtion erikoiskirjasto</a:t>
            </a:r>
          </a:p>
          <a:p>
            <a:pPr marL="359833" indent="-342900">
              <a:buFont typeface="Arial" panose="020B0604020202020204" pitchFamily="34" charset="0"/>
              <a:buChar char="•"/>
            </a:pPr>
            <a:r>
              <a:rPr lang="fi-FI" sz="2800" dirty="0"/>
              <a:t>Kaikenlaista kirjallisuutta</a:t>
            </a:r>
          </a:p>
          <a:p>
            <a:pPr marL="359833" indent="-342900">
              <a:buFont typeface="Arial" panose="020B0604020202020204" pitchFamily="34" charset="0"/>
              <a:buChar char="•"/>
            </a:pPr>
            <a:r>
              <a:rPr lang="fi-FI" sz="2800" dirty="0"/>
              <a:t>45 000 äänikirjaa, joka vuosi noin 1000 uutta</a:t>
            </a:r>
          </a:p>
          <a:p>
            <a:pPr marL="359833" indent="-342900">
              <a:buFont typeface="Arial" panose="020B0604020202020204" pitchFamily="34" charset="0"/>
              <a:buChar char="•"/>
            </a:pPr>
            <a:r>
              <a:rPr lang="fi-FI" sz="2800" dirty="0"/>
              <a:t>Tällä hetkellä vajaat 1700 asiakasta Turun seudulla</a:t>
            </a:r>
          </a:p>
          <a:p>
            <a:pPr marL="359833" indent="-342900">
              <a:buFont typeface="Arial" panose="020B0604020202020204" pitchFamily="34" charset="0"/>
              <a:buChar char="•"/>
            </a:pPr>
            <a:endParaRPr lang="fi-FI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19" y="0"/>
            <a:ext cx="4959030" cy="1619182"/>
          </a:xfrm>
        </p:spPr>
        <p:txBody>
          <a:bodyPr/>
          <a:lstStyle/>
          <a:p>
            <a:r>
              <a:rPr lang="fi-FI" sz="4800" dirty="0" err="1"/>
              <a:t>Celian</a:t>
            </a:r>
            <a:r>
              <a:rPr lang="fi-FI" sz="4800" dirty="0"/>
              <a:t> äänikirjapalvelu</a:t>
            </a:r>
          </a:p>
        </p:txBody>
      </p:sp>
    </p:spTree>
    <p:extLst>
      <p:ext uri="{BB962C8B-B14F-4D97-AF65-F5344CB8AC3E}">
        <p14:creationId xmlns:p14="http://schemas.microsoft.com/office/powerpoint/2010/main" val="2058783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610089" y="1940768"/>
            <a:ext cx="4197399" cy="4369291"/>
          </a:xfrm>
          <a:ln w="76200">
            <a:solidFill>
              <a:srgbClr val="FF6600"/>
            </a:solidFill>
          </a:ln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fi-FI" sz="3200" b="1" dirty="0"/>
              <a:t>Kuuntelu verkossa: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i-FI" sz="3200" dirty="0"/>
              <a:t> tietokoneella, tabletilla, älypuhelimella</a:t>
            </a:r>
          </a:p>
          <a:p>
            <a:pPr algn="ctr">
              <a:lnSpc>
                <a:spcPct val="100000"/>
              </a:lnSpc>
            </a:pPr>
            <a:r>
              <a:rPr lang="fi-FI" sz="3200" dirty="0"/>
              <a:t>Aina saatavilla</a:t>
            </a:r>
          </a:p>
          <a:p>
            <a:pPr algn="ctr">
              <a:lnSpc>
                <a:spcPct val="100000"/>
              </a:lnSpc>
            </a:pPr>
            <a:r>
              <a:rPr lang="fi-FI" sz="3200" dirty="0"/>
              <a:t>Paljon kirjoja 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4800" dirty="0">
                <a:solidFill>
                  <a:schemeClr val="tx1"/>
                </a:solidFill>
              </a:rPr>
              <a:t>Miten kuunnellaan?</a:t>
            </a:r>
            <a:r>
              <a:rPr lang="fi-FI" noProof="0" dirty="0"/>
              <a:t> 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6484822" y="1940768"/>
            <a:ext cx="4339068" cy="4369291"/>
          </a:xfrm>
          <a:prstGeom prst="rect">
            <a:avLst/>
          </a:prstGeom>
          <a:ln w="76200">
            <a:solidFill>
              <a:srgbClr val="F26522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9388" indent="-179388" algn="l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1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40000" indent="-180000" algn="l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Lucida Grande"/>
              <a:buChar char="–"/>
              <a:defRPr sz="1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00000" indent="-180000" algn="l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SzPct val="60000"/>
              <a:buFont typeface="Courier New"/>
              <a:buChar char="o"/>
              <a:defRPr sz="1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60000" indent="-180000" algn="l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Lucida Grande"/>
              <a:buChar char="–"/>
              <a:defRPr sz="1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620000" indent="-180000" algn="l" defTabSz="4572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1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fi-FI" sz="3200" b="1" dirty="0" err="1">
                <a:solidFill>
                  <a:prstClr val="black"/>
                </a:solidFill>
              </a:rPr>
              <a:t>CD-levyt</a:t>
            </a:r>
            <a:r>
              <a:rPr lang="fi-FI" sz="3200" b="1" dirty="0">
                <a:solidFill>
                  <a:prstClr val="black"/>
                </a:solidFill>
              </a:rPr>
              <a:t> : </a:t>
            </a:r>
          </a:p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fi-FI" sz="3200" dirty="0">
                <a:solidFill>
                  <a:prstClr val="black"/>
                </a:solidFill>
              </a:rPr>
              <a:t>soittimella, tietokoneella, </a:t>
            </a:r>
            <a:r>
              <a:rPr lang="fi-FI" sz="3200" dirty="0" err="1">
                <a:solidFill>
                  <a:prstClr val="black"/>
                </a:solidFill>
              </a:rPr>
              <a:t>Daisy</a:t>
            </a:r>
            <a:r>
              <a:rPr lang="fi-FI" sz="3200" dirty="0">
                <a:solidFill>
                  <a:prstClr val="black"/>
                </a:solidFill>
              </a:rPr>
              <a:t>-soittimella</a:t>
            </a:r>
          </a:p>
          <a:p>
            <a:pPr algn="ctr">
              <a:lnSpc>
                <a:spcPct val="100000"/>
              </a:lnSpc>
            </a:pPr>
            <a:r>
              <a:rPr lang="fi-FI" sz="3200" dirty="0">
                <a:solidFill>
                  <a:prstClr val="black"/>
                </a:solidFill>
              </a:rPr>
              <a:t>Kirjakerhot</a:t>
            </a:r>
          </a:p>
          <a:p>
            <a:pPr algn="ctr">
              <a:lnSpc>
                <a:spcPct val="100000"/>
              </a:lnSpc>
            </a:pPr>
            <a:r>
              <a:rPr lang="fi-FI" sz="3200" dirty="0">
                <a:solidFill>
                  <a:prstClr val="black"/>
                </a:solidFill>
              </a:rPr>
              <a:t>Kerran kuukaudessa kotiin</a:t>
            </a:r>
          </a:p>
        </p:txBody>
      </p:sp>
    </p:spTree>
    <p:extLst>
      <p:ext uri="{BB962C8B-B14F-4D97-AF65-F5344CB8AC3E}">
        <p14:creationId xmlns:p14="http://schemas.microsoft.com/office/powerpoint/2010/main" val="682775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86" y="1403256"/>
            <a:ext cx="6098116" cy="4051488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2328" y="1702145"/>
            <a:ext cx="5542338" cy="42879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prstClr val="black"/>
                </a:solidFill>
              </a:rPr>
              <a:t>Asiakkaaksi voi liittyä kirjastojen kautta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prstClr val="black"/>
                </a:solidFill>
              </a:rPr>
              <a:t>Tunnukset aina henkilökohtaiset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prstClr val="black"/>
                </a:solidFill>
              </a:rPr>
              <a:t>Henkilötodistus mukaan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prstClr val="black"/>
                </a:solidFill>
              </a:rPr>
              <a:t>Lääkärintodistusta ei tarvita, vaan asiakkaan oma ilmoitus lukemisesteestä riittää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prstClr val="black"/>
                </a:solidFill>
              </a:rPr>
              <a:t>Pääkirjastossa Celia- ja </a:t>
            </a:r>
            <a:r>
              <a:rPr lang="fi-FI" sz="2800" dirty="0" err="1">
                <a:solidFill>
                  <a:prstClr val="black"/>
                </a:solidFill>
              </a:rPr>
              <a:t>OmaKirjasto</a:t>
            </a:r>
            <a:r>
              <a:rPr lang="fi-FI" sz="2800" dirty="0">
                <a:solidFill>
                  <a:prstClr val="black"/>
                </a:solidFill>
              </a:rPr>
              <a:t>-infoja n. 2 krt/kk</a:t>
            </a:r>
            <a:endParaRPr lang="fi-FI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19" y="0"/>
            <a:ext cx="4959030" cy="1619182"/>
          </a:xfrm>
        </p:spPr>
        <p:txBody>
          <a:bodyPr/>
          <a:lstStyle/>
          <a:p>
            <a:r>
              <a:rPr lang="fi-FI" sz="4800" dirty="0"/>
              <a:t>Miten asiakkaaksi?</a:t>
            </a:r>
          </a:p>
        </p:txBody>
      </p:sp>
    </p:spTree>
    <p:extLst>
      <p:ext uri="{BB962C8B-B14F-4D97-AF65-F5344CB8AC3E}">
        <p14:creationId xmlns:p14="http://schemas.microsoft.com/office/powerpoint/2010/main" val="2545882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ruutu 8"/>
          <p:cNvSpPr txBox="1"/>
          <p:nvPr/>
        </p:nvSpPr>
        <p:spPr>
          <a:xfrm>
            <a:off x="143692" y="117566"/>
            <a:ext cx="6331130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i-FI" sz="2800" b="1" dirty="0"/>
              <a:t>Kirjastokerho verkossa</a:t>
            </a:r>
          </a:p>
          <a:p>
            <a:pPr fontAlgn="base"/>
            <a:endParaRPr lang="fi-FI" dirty="0"/>
          </a:p>
          <a:p>
            <a:pPr fontAlgn="base"/>
            <a:r>
              <a:rPr lang="fi-FI" sz="2200" dirty="0"/>
              <a:t>Aloitamme syyskuussa 2021 senioreille suunnatun verkossa toimivan kirjastokerhon. Olet lämpimästi tervetullut mukaan, vaikka et olisi aikaisemmin osallistunut mihinkään verkko-tapaamiseen. Osallistumista ja yhteyksiä voidaan yhdessä testailla hyvissä ajoin ennen ensimmäistä kokoontumista. </a:t>
            </a:r>
          </a:p>
          <a:p>
            <a:pPr fontAlgn="base"/>
            <a:r>
              <a:rPr lang="fi-FI" sz="2200" dirty="0"/>
              <a:t> </a:t>
            </a:r>
          </a:p>
          <a:p>
            <a:pPr fontAlgn="base"/>
            <a:r>
              <a:rPr lang="fi-FI" sz="2200" dirty="0"/>
              <a:t>Kerho kokoontuu 1-2 viikon välein. Kokoontumisten sisältöä suunnitellaan osallistujien toiveiden mukaan, mutta ajatuksena on tutustua erilaisiin kirjastoon, kirjallisuuteen ja kulttuuriin liittyviin aiheisiin, kutsua vieraita tapaamisiin ja varata aikaa myös aiheista keskusteluun.</a:t>
            </a:r>
          </a:p>
          <a:p>
            <a:pPr fontAlgn="base"/>
            <a:r>
              <a:rPr lang="fi-FI" sz="2200" dirty="0"/>
              <a:t> </a:t>
            </a:r>
          </a:p>
          <a:p>
            <a:pPr fontAlgn="base"/>
            <a:r>
              <a:rPr lang="fi-FI" sz="2200" dirty="0"/>
              <a:t>Osallistumiseen tarvitset tietokoneen ja nettiyhteyden. Tapaamisiin pääset osallistumaan omakirjasto.fi –sivun kautta, joten sähköpostiosoitetta et välttämättä tarvitse.  </a:t>
            </a:r>
          </a:p>
          <a:p>
            <a:pPr fontAlgn="base"/>
            <a:r>
              <a:rPr lang="fi-FI" sz="2200" dirty="0"/>
              <a:t> </a:t>
            </a:r>
          </a:p>
          <a:p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816" y="117566"/>
            <a:ext cx="4865030" cy="3084843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6474822" y="3569553"/>
            <a:ext cx="55821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i-FI" sz="2200" dirty="0"/>
              <a:t>Kerho kokoontuu </a:t>
            </a:r>
            <a:r>
              <a:rPr lang="fi-FI" sz="2200" b="1" dirty="0"/>
              <a:t>keskiviikkopäivinä klo 13-14</a:t>
            </a:r>
            <a:r>
              <a:rPr lang="fi-FI" sz="2200" dirty="0"/>
              <a:t>.</a:t>
            </a:r>
          </a:p>
          <a:p>
            <a:pPr fontAlgn="base"/>
            <a:r>
              <a:rPr lang="fi-FI" sz="2200" dirty="0"/>
              <a:t>Ensimmäinen kokoontuminen on </a:t>
            </a:r>
            <a:r>
              <a:rPr lang="fi-FI" sz="2200" b="1" dirty="0"/>
              <a:t>22.9.</a:t>
            </a:r>
            <a:endParaRPr lang="fi-FI" sz="2200" dirty="0"/>
          </a:p>
          <a:p>
            <a:pPr fontAlgn="base"/>
            <a:r>
              <a:rPr lang="fi-FI" sz="2200" dirty="0"/>
              <a:t> </a:t>
            </a:r>
          </a:p>
          <a:p>
            <a:pPr fontAlgn="base"/>
            <a:r>
              <a:rPr lang="fi-FI" sz="2200" dirty="0"/>
              <a:t>Tarkempia ohjeita saat ilmoittautumisen jälkeen.</a:t>
            </a:r>
          </a:p>
          <a:p>
            <a:pPr fontAlgn="base"/>
            <a:r>
              <a:rPr lang="fi-FI" sz="2200" dirty="0"/>
              <a:t> </a:t>
            </a:r>
          </a:p>
          <a:p>
            <a:pPr fontAlgn="base"/>
            <a:r>
              <a:rPr lang="fi-FI" sz="2200" b="1" dirty="0"/>
              <a:t>Ilmoittautumiset ja tiedustelut puhelimitse tai sähköpostitse:</a:t>
            </a:r>
            <a:r>
              <a:rPr lang="fi-FI" sz="2200" dirty="0"/>
              <a:t> </a:t>
            </a:r>
            <a:r>
              <a:rPr lang="fi-FI" sz="2200" b="1" dirty="0"/>
              <a:t>p. 0406105824, maria.korpela@turku.fi</a:t>
            </a:r>
            <a:endParaRPr lang="fi-FI" sz="2200" dirty="0"/>
          </a:p>
        </p:txBody>
      </p:sp>
    </p:spTree>
    <p:extLst>
      <p:ext uri="{BB962C8B-B14F-4D97-AF65-F5344CB8AC3E}">
        <p14:creationId xmlns:p14="http://schemas.microsoft.com/office/powerpoint/2010/main" val="918895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109003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type="body" idx="1"/>
          </p:nvPr>
        </p:nvSpPr>
        <p:spPr>
          <a:xfrm>
            <a:off x="962025" y="2575420"/>
            <a:ext cx="6974277" cy="331764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Kaupungin toimialat ja palvelualueet</a:t>
            </a:r>
          </a:p>
          <a:p>
            <a:pPr>
              <a:lnSpc>
                <a:spcPct val="150000"/>
              </a:lnSpc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Kolmas sektori, yhdistykset, vapaaehtoistoiminta ym.</a:t>
            </a:r>
          </a:p>
          <a:p>
            <a:pPr>
              <a:lnSpc>
                <a:spcPct val="150000"/>
              </a:lnSpc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Alueiden tapahtumat</a:t>
            </a:r>
          </a:p>
          <a:p>
            <a:pPr marL="0" indent="0">
              <a:lnSpc>
                <a:spcPct val="150000"/>
              </a:lnSpc>
              <a:buNone/>
            </a:pP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2024" y="1610685"/>
            <a:ext cx="10071161" cy="425151"/>
          </a:xfrm>
        </p:spPr>
        <p:txBody>
          <a:bodyPr>
            <a:normAutofit fontScale="90000"/>
          </a:bodyPr>
          <a:lstStyle/>
          <a:p>
            <a:r>
              <a:rPr lang="fi-FI" sz="3600" dirty="0">
                <a:latin typeface="Arial" panose="020B0604020202020204" pitchFamily="34" charset="0"/>
                <a:cs typeface="Arial" panose="020B0604020202020204" pitchFamily="34" charset="0"/>
              </a:rPr>
              <a:t>Menovinkit</a:t>
            </a:r>
            <a:br>
              <a:rPr lang="fi-FI" dirty="0"/>
            </a:br>
            <a:r>
              <a:rPr lang="fi-FI" dirty="0"/>
              <a:t>	</a:t>
            </a:r>
            <a:br>
              <a:rPr lang="fi-FI" dirty="0"/>
            </a:br>
            <a:r>
              <a:rPr lang="fi-FI" sz="2000" dirty="0"/>
              <a:t> </a:t>
            </a:r>
            <a:r>
              <a:rPr lang="fi-FI" sz="2000" dirty="0">
                <a:hlinkClick r:id="rId2"/>
              </a:rPr>
              <a:t>https://kotikunnas.fi/menovinkit/</a:t>
            </a:r>
            <a:endParaRPr lang="fi-FI" sz="20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7714" y="2612953"/>
            <a:ext cx="3748701" cy="281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39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1021358-EE2A-44CB-9945-3EDFE4AD3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5DE77C1E-BAAB-40AA-A78B-5FA24B6D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5F36B46-7F34-4945-B616-2D0F8815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8625"/>
            <a:ext cx="11430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sateenvarjo&#10;&#10;Kuvaus luotu automaattisesti">
            <a:extLst>
              <a:ext uri="{FF2B5EF4-FFF2-40B4-BE49-F238E27FC236}">
                <a16:creationId xmlns:a16="http://schemas.microsoft.com/office/drawing/2014/main" id="{2B7AF7AF-E21D-45A2-84EB-A4B3BB976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273" cy="6858000"/>
          </a:xfr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874520A-9D6C-4FC4-B7CA-08985167C4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41788" y="-32076"/>
            <a:ext cx="9950212" cy="6858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D65ABFA-AB83-40F7-9A1D-9BD0332AC8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296"/>
          <a:stretch/>
        </p:blipFill>
        <p:spPr>
          <a:xfrm>
            <a:off x="7882893" y="1876928"/>
            <a:ext cx="1658150" cy="4987978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7CC45C21-5AD6-4CBA-BC3D-1A64A7C4A3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1202"/>
          <a:stretch/>
        </p:blipFill>
        <p:spPr>
          <a:xfrm>
            <a:off x="8530612" y="8012"/>
            <a:ext cx="2604849" cy="685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B890B022-481F-4832-9FC6-4A7BA8C64C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09419" y="-12041"/>
            <a:ext cx="2608074" cy="685800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D6A77F09-AF6E-4D1B-8884-3FAFBC41F4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33901" y="1933804"/>
            <a:ext cx="922921" cy="917679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0482E79A-735C-4418-917D-1D9B885A2D23}"/>
              </a:ext>
            </a:extLst>
          </p:cNvPr>
          <p:cNvSpPr txBox="1"/>
          <p:nvPr/>
        </p:nvSpPr>
        <p:spPr>
          <a:xfrm>
            <a:off x="357249" y="1973073"/>
            <a:ext cx="616736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”Ei </a:t>
            </a:r>
            <a:r>
              <a:rPr kumimoji="0" lang="fi-FI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sunkka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 </a:t>
            </a:r>
            <a:r>
              <a:rPr kumimoji="0" lang="fi-FI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sul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 </a:t>
            </a:r>
            <a:r>
              <a:rPr kumimoji="0" lang="fi-FI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muistis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 </a:t>
            </a:r>
            <a:r>
              <a:rPr kumimoji="0" lang="fi-FI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mittä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 </a:t>
            </a:r>
            <a:r>
              <a:rPr kumimoji="0" lang="fi-FI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vikka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 </a:t>
            </a:r>
            <a:r>
              <a:rPr kumimoji="0" lang="fi-FI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ol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?” – aivoterveys elämän mittaisena haasteena</a:t>
            </a: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/>
                <a:ea typeface="+mn-ea"/>
                <a:cs typeface="+mn-cs"/>
              </a:rPr>
              <a:t>Miten tehdä aivoterveyttä lisääviä valintoja ja pyrkiä hidastamaan muistin heikentymistä? Mistä tulee olla huolissaan, missä muistia tutkitaan? Keskustelua aivoterveyden ylläpidosta ja muistin muutoksesta ikääntyessä. Luennon pitää muistikoordinaattori </a:t>
            </a:r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/>
                <a:ea typeface="+mn-ea"/>
                <a:cs typeface="+mn-cs"/>
              </a:rPr>
            </a:b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/>
                <a:ea typeface="+mn-ea"/>
                <a:cs typeface="+mn-cs"/>
              </a:rPr>
              <a:t>Merete Luoto.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CA927AD5-667B-489E-8519-30CE7BCCC59C}"/>
              </a:ext>
            </a:extLst>
          </p:cNvPr>
          <p:cNvSpPr txBox="1"/>
          <p:nvPr/>
        </p:nvSpPr>
        <p:spPr>
          <a:xfrm>
            <a:off x="388748" y="1287688"/>
            <a:ext cx="811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ti 25.1. klo 13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F95D1F10-C925-470D-B9F0-75D647FF2CD9}"/>
              </a:ext>
            </a:extLst>
          </p:cNvPr>
          <p:cNvSpPr txBox="1"/>
          <p:nvPr/>
        </p:nvSpPr>
        <p:spPr>
          <a:xfrm>
            <a:off x="6776113" y="2382068"/>
            <a:ext cx="254493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Luento- ja keskustelusarja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hyvän ikääntymisen mahdollisuuksista. Yhteistyössä Turun kaupunginkirjasto, Turun kaupungin hyvinvoinnin palvelukokonaisuus ja Turun Seudun Vanhustuki 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EB0F745-AC4B-4CDE-B196-43F8D5EA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21" y="164593"/>
            <a:ext cx="10515600" cy="1325563"/>
          </a:xfrm>
        </p:spPr>
        <p:txBody>
          <a:bodyPr>
            <a:normAutofit/>
          </a:bodyPr>
          <a:lstStyle/>
          <a:p>
            <a:r>
              <a:rPr lang="fi-FI" sz="7200" dirty="0">
                <a:solidFill>
                  <a:srgbClr val="146895"/>
                </a:solidFill>
                <a:latin typeface="Lithos Pro Regular" panose="04020505030E02020A04" pitchFamily="82" charset="0"/>
              </a:rPr>
              <a:t>Virkeä vanhuus</a:t>
            </a:r>
          </a:p>
        </p:txBody>
      </p:sp>
    </p:spTree>
    <p:extLst>
      <p:ext uri="{BB962C8B-B14F-4D97-AF65-F5344CB8AC3E}">
        <p14:creationId xmlns:p14="http://schemas.microsoft.com/office/powerpoint/2010/main" val="313372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type="body" idx="1"/>
          </p:nvPr>
        </p:nvSpPr>
        <p:spPr>
          <a:xfrm>
            <a:off x="1196357" y="2276475"/>
            <a:ext cx="6648534" cy="386071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Kirjoja, lehtiä, musiikkia, pelejä, soittimia, elokuvia       ja paljon muuta</a:t>
            </a:r>
          </a:p>
          <a:p>
            <a:pPr>
              <a:lnSpc>
                <a:spcPct val="150000"/>
              </a:lnSpc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Tapahtumia, opastuksia ja luentoja</a:t>
            </a:r>
          </a:p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Lähikirjastot kaikkien käytössä omatoimiaikaan klo 7-21 myös omille kokoontumisille ja toiminnalle </a:t>
            </a:r>
          </a:p>
          <a:p>
            <a:pPr>
              <a:lnSpc>
                <a:spcPct val="150000"/>
              </a:lnSpc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Hittimittarit ja tapahtumat musiikkiosastolla</a:t>
            </a:r>
          </a:p>
          <a:p>
            <a:pPr>
              <a:lnSpc>
                <a:spcPct val="150000"/>
              </a:lnSpc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Kaikki kirjaston tapahtumat ja palvelut ovat ilmaisia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196357" y="1151797"/>
            <a:ext cx="6736282" cy="1124678"/>
          </a:xfrm>
        </p:spPr>
        <p:txBody>
          <a:bodyPr/>
          <a:lstStyle/>
          <a:p>
            <a:r>
              <a:rPr lang="fi-FI" dirty="0"/>
              <a:t>Kirjasto  </a:t>
            </a:r>
            <a:br>
              <a:rPr lang="fi-FI" dirty="0"/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www.turku.fi/kirjasto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6" y="117841"/>
            <a:ext cx="2790965" cy="358918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6" y="3769431"/>
            <a:ext cx="2816340" cy="277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26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type="body" idx="1"/>
          </p:nvPr>
        </p:nvSpPr>
        <p:spPr>
          <a:xfrm>
            <a:off x="1028700" y="1835151"/>
            <a:ext cx="5389353" cy="4057915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Netissä e-kirjoja, e-lehtiä, e-musiikkia, e-kursseja, kirjavinkkejä …</a:t>
            </a:r>
          </a:p>
          <a:p>
            <a:pPr marL="457200" lvl="1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https://vaski.finna.fi/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457200" lvl="1" indent="0">
              <a:buNone/>
            </a:pP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Celia-äänikirjat niille, joiden on vaikea lukea painettua kirjaa</a:t>
            </a:r>
          </a:p>
          <a:p>
            <a:pPr marL="457200" lvl="1" indent="0">
              <a:buNone/>
            </a:pP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www.celia.fi/palvelut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28700" y="49496"/>
            <a:ext cx="10035118" cy="1278971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Kirjaston palveluita verkossa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8" t="34790" r="2480"/>
          <a:stretch/>
        </p:blipFill>
        <p:spPr>
          <a:xfrm>
            <a:off x="6556074" y="1328468"/>
            <a:ext cx="4941621" cy="204446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07" y="3457575"/>
            <a:ext cx="4678474" cy="311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47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1072789" y="4408598"/>
            <a:ext cx="10177267" cy="194140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i-FI" sz="2800" dirty="0"/>
              <a:t>Kulttuuri- ja vapaa-ajan palveluita kotiin niille asiakkaille, joiden on vaikea päästä palveluiden ääreen korkean iän, vamman tai sairauden takia.</a:t>
            </a:r>
          </a:p>
          <a:p>
            <a:pPr algn="ctr">
              <a:lnSpc>
                <a:spcPct val="100000"/>
              </a:lnSpc>
            </a:pPr>
            <a:r>
              <a:rPr lang="fi-FI" u="sng">
                <a:hlinkClick r:id="rId2"/>
              </a:rPr>
              <a:t>https://www.youtube.com/watch?v=nOoWly_w8sg</a:t>
            </a:r>
            <a:endParaRPr lang="fi-FI"/>
          </a:p>
          <a:p>
            <a:pPr algn="ctr">
              <a:lnSpc>
                <a:spcPct val="100000"/>
              </a:lnSpc>
            </a:pPr>
            <a:endParaRPr lang="fi-FI" sz="2800" dirty="0"/>
          </a:p>
          <a:p>
            <a:pPr algn="ctr"/>
            <a:endParaRPr lang="fi-FI" sz="2133" dirty="0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4000" dirty="0" err="1"/>
              <a:t>OmaKirjasto</a:t>
            </a:r>
            <a:endParaRPr lang="fi-FI" sz="4000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4" b="9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6835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79" y="0"/>
            <a:ext cx="5840221" cy="6824353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68166" y="893351"/>
            <a:ext cx="5959365" cy="5037649"/>
          </a:xfrm>
        </p:spPr>
        <p:txBody>
          <a:bodyPr/>
          <a:lstStyle/>
          <a:p>
            <a:pPr marL="359833" indent="-342900">
              <a:buFont typeface="Arial" panose="020B0604020202020204" pitchFamily="34" charset="0"/>
              <a:buChar char="•"/>
            </a:pPr>
            <a:r>
              <a:rPr lang="fi-FI" sz="2600" dirty="0"/>
              <a:t>Maksuton palvelu</a:t>
            </a:r>
          </a:p>
          <a:p>
            <a:pPr marL="359833" indent="-342900">
              <a:buFont typeface="Arial" panose="020B0604020202020204" pitchFamily="34" charset="0"/>
              <a:buChar char="•"/>
            </a:pPr>
            <a:r>
              <a:rPr lang="fi-FI" sz="2600" dirty="0"/>
              <a:t>Käytettävissä Vaski-kirjastojen aineistot</a:t>
            </a:r>
          </a:p>
          <a:p>
            <a:pPr marL="359833" indent="-342900">
              <a:buFont typeface="Arial" panose="020B0604020202020204" pitchFamily="34" charset="0"/>
              <a:buChar char="•"/>
            </a:pPr>
            <a:r>
              <a:rPr lang="fi-FI" sz="2600" dirty="0"/>
              <a:t>Haluamansa kirjat voi varata itse verkkokirjastosta tai esittää toiveita puhelimessa, sähköpostilla tai paperilla</a:t>
            </a:r>
          </a:p>
          <a:p>
            <a:pPr marL="359833" indent="-342900">
              <a:buFont typeface="Arial" panose="020B0604020202020204" pitchFamily="34" charset="0"/>
              <a:buChar char="•"/>
            </a:pPr>
            <a:r>
              <a:rPr lang="fi-FI" sz="2600" dirty="0"/>
              <a:t>Myös kirjaston henkilöstö voi valita aineistoa asiakkaan toiveiden perusteella</a:t>
            </a:r>
          </a:p>
          <a:p>
            <a:pPr marL="359833" indent="-342900">
              <a:buFont typeface="Arial" panose="020B0604020202020204" pitchFamily="34" charset="0"/>
              <a:buChar char="•"/>
            </a:pPr>
            <a:r>
              <a:rPr lang="fi-FI" sz="2600" dirty="0"/>
              <a:t>Kassi toimitetaan kotiovelle</a:t>
            </a:r>
          </a:p>
          <a:p>
            <a:endParaRPr lang="fi-FI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84" y="107092"/>
            <a:ext cx="5502875" cy="716692"/>
          </a:xfrm>
        </p:spPr>
        <p:txBody>
          <a:bodyPr/>
          <a:lstStyle/>
          <a:p>
            <a:r>
              <a:rPr lang="fi-FI" sz="4000" dirty="0"/>
              <a:t>Kirjakassipalvelu</a:t>
            </a:r>
          </a:p>
        </p:txBody>
      </p:sp>
    </p:spTree>
    <p:extLst>
      <p:ext uri="{BB962C8B-B14F-4D97-AF65-F5344CB8AC3E}">
        <p14:creationId xmlns:p14="http://schemas.microsoft.com/office/powerpoint/2010/main" val="3416941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1429531" y="4436835"/>
            <a:ext cx="10272942" cy="2421165"/>
          </a:xfrm>
        </p:spPr>
        <p:txBody>
          <a:bodyPr/>
          <a:lstStyle/>
          <a:p>
            <a:pPr marL="1177182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Kirjasto-, kulttuuri- ja vapaa-ajanpalveluista koottu paketti</a:t>
            </a:r>
          </a:p>
          <a:p>
            <a:pPr marL="1177182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Mukana Turun vapaa-aikatoimiala (kirjasto, museo, orkesteri ja liikunta) + muita valikoituja palveluita</a:t>
            </a:r>
          </a:p>
          <a:p>
            <a:pPr marL="1177182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Vapaasti verkossa käytettävissä</a:t>
            </a:r>
          </a:p>
          <a:p>
            <a:pPr marL="1177182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http://omakirjasto.fi</a:t>
            </a: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7182" lvl="2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0">
              <a:lnSpc>
                <a:spcPct val="100000"/>
              </a:lnSpc>
              <a:buNone/>
            </a:pP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179881" y="3676804"/>
            <a:ext cx="10177267" cy="647983"/>
          </a:xfrm>
        </p:spPr>
        <p:txBody>
          <a:bodyPr/>
          <a:lstStyle/>
          <a:p>
            <a:pPr algn="ctr"/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omakirjasto.fi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20" y="149813"/>
            <a:ext cx="5569587" cy="33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6511"/>
      </p:ext>
    </p:extLst>
  </p:cSld>
  <p:clrMapOvr>
    <a:masterClrMapping/>
  </p:clrMapOvr>
</p:sld>
</file>

<file path=ppt/theme/theme1.xml><?xml version="1.0" encoding="utf-8"?>
<a:theme xmlns:a="http://schemas.openxmlformats.org/drawingml/2006/main" name="1_TURKU_PPT_4-3">
  <a:themeElements>
    <a:clrScheme name="Custom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F92CE87B33D384898ED05B836C426D5" ma:contentTypeVersion="13" ma:contentTypeDescription="Luo uusi asiakirja." ma:contentTypeScope="" ma:versionID="5089fc2414946905c4469586d6dd4b7f">
  <xsd:schema xmlns:xsd="http://www.w3.org/2001/XMLSchema" xmlns:xs="http://www.w3.org/2001/XMLSchema" xmlns:p="http://schemas.microsoft.com/office/2006/metadata/properties" xmlns:ns2="d54335ee-452e-4385-9b9c-270f8dade7fd" xmlns:ns3="4a88f5c8-b6f6-434c-a1fc-b31be11cc9aa" targetNamespace="http://schemas.microsoft.com/office/2006/metadata/properties" ma:root="true" ma:fieldsID="873cb1c4e4068b5e993dd34a70e8d2f8" ns2:_="" ns3:_="">
    <xsd:import namespace="d54335ee-452e-4385-9b9c-270f8dade7fd"/>
    <xsd:import namespace="4a88f5c8-b6f6-434c-a1fc-b31be11cc9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335ee-452e-4385-9b9c-270f8dade7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8f5c8-b6f6-434c-a1fc-b31be11cc9a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D40CC-F315-472A-B4C9-95190E7AB7A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56AE29B-CC05-4297-A009-8D29C057C7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4A1FE8-D0B8-43E5-BF02-2D2C7475C8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4335ee-452e-4385-9b9c-270f8dade7fd"/>
    <ds:schemaRef ds:uri="4a88f5c8-b6f6-434c-a1fc-b31be11cc9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610</Words>
  <Application>Microsoft Office PowerPoint</Application>
  <PresentationFormat>Laajakuva</PresentationFormat>
  <Paragraphs>82</Paragraphs>
  <Slides>16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9</vt:i4>
      </vt:variant>
      <vt:variant>
        <vt:lpstr>Dian otsikot</vt:lpstr>
      </vt:variant>
      <vt:variant>
        <vt:i4>16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HelveticaNeueLT Std</vt:lpstr>
      <vt:lpstr>Lithos Pro Regular</vt:lpstr>
      <vt:lpstr>Lucida Grande</vt:lpstr>
      <vt:lpstr>1_TURKU_PPT_4-3</vt:lpstr>
      <vt:lpstr>1_Värilliset</vt:lpstr>
      <vt:lpstr>Mukautettu suunnittelumalli</vt:lpstr>
      <vt:lpstr>Kuvalliset</vt:lpstr>
      <vt:lpstr>Värilliset</vt:lpstr>
      <vt:lpstr>1_Kuvalliset</vt:lpstr>
      <vt:lpstr>2_Värilliset</vt:lpstr>
      <vt:lpstr>1_Office-teema</vt:lpstr>
      <vt:lpstr>Office-teema</vt:lpstr>
      <vt:lpstr>Kirjaston senioripalvelut Janne Blomqvist Informaatikko, ikääntyneiden palvelut Turun kaupunginkirjasto 28.1.2022         </vt:lpstr>
      <vt:lpstr>Menovinkit    https://kotikunnas.fi/menovinkit/</vt:lpstr>
      <vt:lpstr>PowerPoint-esitys</vt:lpstr>
      <vt:lpstr>Virkeä vanhuus</vt:lpstr>
      <vt:lpstr>Kirjasto   www.turku.fi/kirjasto </vt:lpstr>
      <vt:lpstr>Kirjaston palveluita verkossa</vt:lpstr>
      <vt:lpstr>OmaKirjasto</vt:lpstr>
      <vt:lpstr>Kirjakassipalvelu</vt:lpstr>
      <vt:lpstr>omakirjasto.fi</vt:lpstr>
      <vt:lpstr>PowerPoint-esitys</vt:lpstr>
      <vt:lpstr>OmaKirjaston lähetykset</vt:lpstr>
      <vt:lpstr>Celian äänikirjapalvelu</vt:lpstr>
      <vt:lpstr>Miten kuunnellaan? </vt:lpstr>
      <vt:lpstr>Miten asiakkaaksi?</vt:lpstr>
      <vt:lpstr>PowerPoint-esitys</vt:lpstr>
      <vt:lpstr>Kiitos!</vt:lpstr>
    </vt:vector>
  </TitlesOfParts>
  <Company>Turun kaupunki (hallinto x64)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Kulttuurikortti https://www.turku.fi/kulttuurikortti</dc:title>
  <dc:creator>Hirvonen Olli</dc:creator>
  <cp:lastModifiedBy>Blomqvist Janne</cp:lastModifiedBy>
  <cp:revision>104</cp:revision>
  <cp:lastPrinted>2018-02-08T06:59:18Z</cp:lastPrinted>
  <dcterms:created xsi:type="dcterms:W3CDTF">2018-02-07T08:18:11Z</dcterms:created>
  <dcterms:modified xsi:type="dcterms:W3CDTF">2022-01-28T09:29:10Z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0x0101008F92CE87B33D384898ED05B836C426D5</vt:lpwstr>
  </property>
</Properties>
</file>