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77" r:id="rId3"/>
    <p:sldMasterId id="2147483684" r:id="rId4"/>
  </p:sldMasterIdLst>
  <p:notesMasterIdLst>
    <p:notesMasterId r:id="rId17"/>
  </p:notesMasterIdLst>
  <p:sldIdLst>
    <p:sldId id="257" r:id="rId5"/>
    <p:sldId id="259" r:id="rId6"/>
    <p:sldId id="267" r:id="rId7"/>
    <p:sldId id="270" r:id="rId8"/>
    <p:sldId id="269" r:id="rId9"/>
    <p:sldId id="262" r:id="rId10"/>
    <p:sldId id="261" r:id="rId11"/>
    <p:sldId id="266" r:id="rId12"/>
    <p:sldId id="264" r:id="rId13"/>
    <p:sldId id="271" r:id="rId14"/>
    <p:sldId id="268" r:id="rId15"/>
    <p:sldId id="260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67" d="100"/>
          <a:sy n="67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2954\Downloads\kitt2%20(29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2954\Downloads\kitt2%20(30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2954\Downloads\kitt2%20(26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2954\Downloads\kitt2%20(26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72954\Downloads\kitt2%20(31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Käynnit ja lainaus / 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ALL!$A$2</c:f>
              <c:strCache>
                <c:ptCount val="1"/>
                <c:pt idx="0">
                  <c:v>Fyysiset käynnit  / Asukasluku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ALL!$B$1:$G$1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ALL!$B$2:$G$2</c:f>
              <c:numCache>
                <c:formatCode>General</c:formatCode>
                <c:ptCount val="6"/>
                <c:pt idx="0">
                  <c:v>9.76</c:v>
                </c:pt>
                <c:pt idx="1">
                  <c:v>6.37</c:v>
                </c:pt>
                <c:pt idx="2">
                  <c:v>5.59</c:v>
                </c:pt>
                <c:pt idx="3">
                  <c:v>7.35</c:v>
                </c:pt>
                <c:pt idx="4">
                  <c:v>5.22</c:v>
                </c:pt>
                <c:pt idx="5">
                  <c:v>5.34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9-46DD-A838-84059EAB1F1D}"/>
            </c:ext>
          </c:extLst>
        </c:ser>
        <c:ser>
          <c:idx val="1"/>
          <c:order val="1"/>
          <c:tx>
            <c:strRef>
              <c:f>ALL!$A$3</c:f>
              <c:strCache>
                <c:ptCount val="1"/>
                <c:pt idx="0">
                  <c:v>Kokonaislainaus / Asukasluku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ALL!$B$1:$G$1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ALL!$B$3:$G$3</c:f>
              <c:numCache>
                <c:formatCode>General</c:formatCode>
                <c:ptCount val="6"/>
                <c:pt idx="0">
                  <c:v>15.74</c:v>
                </c:pt>
                <c:pt idx="1">
                  <c:v>13.62</c:v>
                </c:pt>
                <c:pt idx="2">
                  <c:v>13.78</c:v>
                </c:pt>
                <c:pt idx="3">
                  <c:v>17.41</c:v>
                </c:pt>
                <c:pt idx="4">
                  <c:v>14.4</c:v>
                </c:pt>
                <c:pt idx="5">
                  <c:v>15.46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9-46DD-A838-84059EAB1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0560720"/>
        <c:axId val="457784784"/>
      </c:barChart>
      <c:catAx>
        <c:axId val="70056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7784784"/>
        <c:crosses val="autoZero"/>
        <c:auto val="1"/>
        <c:lblAlgn val="ctr"/>
        <c:lblOffset val="100"/>
        <c:noMultiLvlLbl val="0"/>
      </c:catAx>
      <c:valAx>
        <c:axId val="45778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056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ALL!$A$2</c:f>
              <c:strCache>
                <c:ptCount val="1"/>
                <c:pt idx="0">
                  <c:v>Verkkokäynnit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ALL!$B$1:$G$1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ALL!$B$2:$G$2</c:f>
              <c:numCache>
                <c:formatCode>General</c:formatCode>
                <c:ptCount val="6"/>
                <c:pt idx="0">
                  <c:v>2983908</c:v>
                </c:pt>
                <c:pt idx="1">
                  <c:v>3097437</c:v>
                </c:pt>
                <c:pt idx="2">
                  <c:v>3479791</c:v>
                </c:pt>
                <c:pt idx="3">
                  <c:v>689230</c:v>
                </c:pt>
                <c:pt idx="4">
                  <c:v>888959</c:v>
                </c:pt>
                <c:pt idx="5">
                  <c:v>1072182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4-4679-82EF-7891C1267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2075784"/>
        <c:axId val="672076768"/>
      </c:barChart>
      <c:catAx>
        <c:axId val="67207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2076768"/>
        <c:crosses val="autoZero"/>
        <c:auto val="1"/>
        <c:lblAlgn val="ctr"/>
        <c:lblOffset val="100"/>
        <c:noMultiLvlLbl val="0"/>
      </c:catAx>
      <c:valAx>
        <c:axId val="6720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207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Lainaus</a:t>
            </a:r>
            <a:r>
              <a:rPr lang="fi-FI" baseline="0"/>
              <a:t> aikuiset/lapset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'lapset aikuiset'!$A$2</c:f>
              <c:strCache>
                <c:ptCount val="1"/>
                <c:pt idx="0">
                  <c:v>Lainaus: Kaunokirjat, aikuiset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'lapset aikuiset'!$B$1:$G$1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'lapset aikuiset'!$B$2:$G$2</c:f>
              <c:numCache>
                <c:formatCode>General</c:formatCode>
                <c:ptCount val="6"/>
                <c:pt idx="0">
                  <c:v>1660028</c:v>
                </c:pt>
                <c:pt idx="1">
                  <c:v>1452338</c:v>
                </c:pt>
                <c:pt idx="2">
                  <c:v>1277889</c:v>
                </c:pt>
                <c:pt idx="3">
                  <c:v>848283</c:v>
                </c:pt>
                <c:pt idx="4">
                  <c:v>711481</c:v>
                </c:pt>
                <c:pt idx="5">
                  <c:v>746605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4-4A34-8B6A-6700E6A4B032}"/>
            </c:ext>
          </c:extLst>
        </c:ser>
        <c:ser>
          <c:idx val="1"/>
          <c:order val="1"/>
          <c:tx>
            <c:strRef>
              <c:f>'lapset aikuiset'!$A$3</c:f>
              <c:strCache>
                <c:ptCount val="1"/>
                <c:pt idx="0">
                  <c:v>Lainaus: Tietokirjat, aikuiset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'lapset aikuiset'!$B$1:$G$1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'lapset aikuiset'!$B$3:$G$3</c:f>
              <c:numCache>
                <c:formatCode>General</c:formatCode>
                <c:ptCount val="6"/>
                <c:pt idx="0">
                  <c:v>1549440</c:v>
                </c:pt>
                <c:pt idx="1">
                  <c:v>1384089</c:v>
                </c:pt>
                <c:pt idx="2">
                  <c:v>1658680</c:v>
                </c:pt>
                <c:pt idx="3">
                  <c:v>800817</c:v>
                </c:pt>
                <c:pt idx="4">
                  <c:v>681523</c:v>
                </c:pt>
                <c:pt idx="5">
                  <c:v>718609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14-4A34-8B6A-6700E6A4B032}"/>
            </c:ext>
          </c:extLst>
        </c:ser>
        <c:ser>
          <c:idx val="2"/>
          <c:order val="2"/>
          <c:tx>
            <c:strRef>
              <c:f>'lapset aikuiset'!$A$4</c:f>
              <c:strCache>
                <c:ptCount val="1"/>
                <c:pt idx="0">
                  <c:v>Lainaus: Kaunokirjat, lapset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'lapset aikuiset'!$B$1:$G$1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'lapset aikuiset'!$B$4:$G$4</c:f>
              <c:numCache>
                <c:formatCode>General</c:formatCode>
                <c:ptCount val="6"/>
                <c:pt idx="0">
                  <c:v>2479408</c:v>
                </c:pt>
                <c:pt idx="1">
                  <c:v>2199325</c:v>
                </c:pt>
                <c:pt idx="2">
                  <c:v>2256987</c:v>
                </c:pt>
                <c:pt idx="3">
                  <c:v>1286388</c:v>
                </c:pt>
                <c:pt idx="4">
                  <c:v>1112629</c:v>
                </c:pt>
                <c:pt idx="5">
                  <c:v>1273041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14-4A34-8B6A-6700E6A4B032}"/>
            </c:ext>
          </c:extLst>
        </c:ser>
        <c:ser>
          <c:idx val="3"/>
          <c:order val="3"/>
          <c:tx>
            <c:strRef>
              <c:f>'lapset aikuiset'!$A$5</c:f>
              <c:strCache>
                <c:ptCount val="1"/>
                <c:pt idx="0">
                  <c:v>Lainaus: Tietokirjat, lapset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'lapset aikuiset'!$B$1:$G$1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'lapset aikuiset'!$B$5:$G$5</c:f>
              <c:numCache>
                <c:formatCode>General</c:formatCode>
                <c:ptCount val="6"/>
                <c:pt idx="0">
                  <c:v>351172</c:v>
                </c:pt>
                <c:pt idx="1">
                  <c:v>306225</c:v>
                </c:pt>
                <c:pt idx="2">
                  <c:v>413530</c:v>
                </c:pt>
                <c:pt idx="3">
                  <c:v>167090</c:v>
                </c:pt>
                <c:pt idx="4">
                  <c:v>137048</c:v>
                </c:pt>
                <c:pt idx="5">
                  <c:v>153755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14-4A34-8B6A-6700E6A4B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849376"/>
        <c:axId val="674851672"/>
      </c:barChart>
      <c:catAx>
        <c:axId val="67484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4851672"/>
        <c:crosses val="autoZero"/>
        <c:auto val="1"/>
        <c:lblAlgn val="ctr"/>
        <c:lblOffset val="100"/>
        <c:noMultiLvlLbl val="0"/>
      </c:catAx>
      <c:valAx>
        <c:axId val="67485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4849376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200" dirty="0"/>
              <a:t>E-kirjat ja e-lehdet lainauslukujen vertailu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9.5687205786037566E-2"/>
          <c:y val="0.12193175341820041"/>
          <c:w val="0.88529199399541791"/>
          <c:h val="0.67625166527356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'e-lainaus'!$A$2</c:f>
              <c:strCache>
                <c:ptCount val="1"/>
                <c:pt idx="0">
                  <c:v>E-kirjojen käyttökerrat (lainaus)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'e-lainaus'!$B$1:$G$1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'e-lainaus'!$B$2:$G$2</c:f>
              <c:numCache>
                <c:formatCode>General</c:formatCode>
                <c:ptCount val="6"/>
                <c:pt idx="0">
                  <c:v>105473</c:v>
                </c:pt>
                <c:pt idx="1">
                  <c:v>132871</c:v>
                </c:pt>
                <c:pt idx="2">
                  <c:v>119722</c:v>
                </c:pt>
                <c:pt idx="3">
                  <c:v>31095</c:v>
                </c:pt>
                <c:pt idx="4">
                  <c:v>45134</c:v>
                </c:pt>
                <c:pt idx="5">
                  <c:v>53655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0-40FC-8D86-BEA2E40D0A5C}"/>
            </c:ext>
          </c:extLst>
        </c:ser>
        <c:ser>
          <c:idx val="1"/>
          <c:order val="1"/>
          <c:tx>
            <c:strRef>
              <c:f>'e-lainaus'!$A$3</c:f>
              <c:strCache>
                <c:ptCount val="1"/>
                <c:pt idx="0">
                  <c:v>E-lehtien käyttökerrat (lainaus)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'e-lainaus'!$B$1:$G$1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'e-lainaus'!$B$3:$G$3</c:f>
              <c:numCache>
                <c:formatCode>General</c:formatCode>
                <c:ptCount val="6"/>
                <c:pt idx="0">
                  <c:v>178728</c:v>
                </c:pt>
                <c:pt idx="1">
                  <c:v>180504</c:v>
                </c:pt>
                <c:pt idx="2">
                  <c:v>345129</c:v>
                </c:pt>
                <c:pt idx="3">
                  <c:v>74116</c:v>
                </c:pt>
                <c:pt idx="4">
                  <c:v>113807</c:v>
                </c:pt>
                <c:pt idx="5">
                  <c:v>105663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0-40FC-8D86-BEA2E40D0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7229704"/>
        <c:axId val="697227736"/>
      </c:barChart>
      <c:catAx>
        <c:axId val="69722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97227736"/>
        <c:crosses val="autoZero"/>
        <c:auto val="1"/>
        <c:lblAlgn val="ctr"/>
        <c:lblOffset val="100"/>
        <c:noMultiLvlLbl val="0"/>
      </c:catAx>
      <c:valAx>
        <c:axId val="69722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97229704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ALL!$A$2</c:f>
              <c:strCache>
                <c:ptCount val="1"/>
                <c:pt idx="0">
                  <c:v>E-kirjojen hankinnat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ALL!$B$1:$G$1</c:f>
              <c:strCache>
                <c:ptCount val="6"/>
                <c:pt idx="0">
                  <c:v>Varsinais-Suomi, 2019</c:v>
                </c:pt>
                <c:pt idx="1">
                  <c:v>Varsinais-Suomi, 2020</c:v>
                </c:pt>
                <c:pt idx="2">
                  <c:v>Varsinais-Suomi, 2021</c:v>
                </c:pt>
                <c:pt idx="3">
                  <c:v>Satakunta, 2019</c:v>
                </c:pt>
                <c:pt idx="4">
                  <c:v>Satakunta, 2020</c:v>
                </c:pt>
                <c:pt idx="5">
                  <c:v>Satakunta, 2021</c:v>
                </c:pt>
              </c:strCache>
            </c:strRef>
          </c:cat>
          <c:val>
            <c:numRef>
              <c:f>ALL!$B$2:$G$2</c:f>
              <c:numCache>
                <c:formatCode>General</c:formatCode>
                <c:ptCount val="6"/>
                <c:pt idx="0">
                  <c:v>5449</c:v>
                </c:pt>
                <c:pt idx="1">
                  <c:v>8888</c:v>
                </c:pt>
                <c:pt idx="2">
                  <c:v>6546</c:v>
                </c:pt>
                <c:pt idx="3">
                  <c:v>1037</c:v>
                </c:pt>
                <c:pt idx="4">
                  <c:v>1590</c:v>
                </c:pt>
                <c:pt idx="5">
                  <c:v>3281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E7-45D7-BE3C-4B1F93B82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372464"/>
        <c:axId val="676374104"/>
      </c:barChart>
      <c:catAx>
        <c:axId val="67637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374104"/>
        <c:crosses val="autoZero"/>
        <c:auto val="1"/>
        <c:lblAlgn val="ctr"/>
        <c:lblOffset val="100"/>
        <c:noMultiLvlLbl val="0"/>
      </c:catAx>
      <c:valAx>
        <c:axId val="67637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637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D214-E987-473C-A0CB-DA2E66729582}" type="datetimeFigureOut">
              <a:rPr lang="fi-FI" smtClean="0"/>
              <a:t>29.3.2022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7394C-F4B9-41C5-9DF3-DA34F8439C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90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7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30.jpeg"/><Relationship Id="rId4" Type="http://schemas.openxmlformats.org/officeDocument/2006/relationships/image" Target="../media/image1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C99E8A1C-E018-4248-9BFC-9C7B6042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white">
          <a:xfrm>
            <a:off x="4541520" y="0"/>
            <a:ext cx="765048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1328" y="701040"/>
            <a:ext cx="63947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0F97028-EEEA-4C6B-9BA9-DF072ABA1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195132"/>
            <a:ext cx="6394704" cy="3730625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1" name="Kuva 20">
            <a:extLst>
              <a:ext uri="{FF2B5EF4-FFF2-40B4-BE49-F238E27FC236}">
                <a16:creationId xmlns:a16="http://schemas.microsoft.com/office/drawing/2014/main" id="{9DD399C8-6316-4864-9BAA-94F5D2F92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109" y="701040"/>
            <a:ext cx="1285679" cy="1917745"/>
          </a:xfrm>
          <a:prstGeom prst="rect">
            <a:avLst/>
          </a:prstGeom>
        </p:spPr>
      </p:pic>
      <p:sp>
        <p:nvSpPr>
          <p:cNvPr id="10" name="Tekstin paikkamerkki 12">
            <a:extLst>
              <a:ext uri="{FF2B5EF4-FFF2-40B4-BE49-F238E27FC236}">
                <a16:creationId xmlns:a16="http://schemas.microsoft.com/office/drawing/2014/main" id="{26216C48-C8F7-4114-AA22-4480D7E96B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909" y="1650220"/>
            <a:ext cx="2641728" cy="2133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EFD235-3DC8-40F6-A0E7-2438E5421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49" y="5210970"/>
            <a:ext cx="2653232" cy="714787"/>
          </a:xfrm>
          <a:prstGeom prst="rect">
            <a:avLst/>
          </a:prstGeom>
        </p:spPr>
      </p:pic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85A97DC6-B8AE-48D6-848E-F5160C95302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286ADAFC-B058-46FD-BEDE-3659522770AF}" type="datetime1">
              <a:rPr lang="fi-FI" smtClean="0"/>
              <a:t>29.3.2022</a:t>
            </a:fld>
            <a:endParaRPr lang="fi-FI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8C3CC57A-A20C-466C-819F-6FD3FBC9BEB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72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349" y="303080"/>
            <a:ext cx="11415302" cy="67119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1D3BD73-326E-46A7-AF13-93CB918A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32" y="6119525"/>
            <a:ext cx="2099583" cy="565873"/>
          </a:xfrm>
          <a:prstGeom prst="rect">
            <a:avLst/>
          </a:prstGeom>
        </p:spPr>
      </p:pic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C0353D9F-C558-4B04-AEAE-BFD03D7B133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209860" y="6383655"/>
            <a:ext cx="8780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fld id="{433EF0FF-9725-4881-90DF-54B47606623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5867C905-5D3D-47A5-9EBC-AA3A57B6211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602085" y="6014984"/>
            <a:ext cx="485775" cy="365125"/>
          </a:xfrm>
        </p:spPr>
        <p:txBody>
          <a:bodyPr anchor="b"/>
          <a:lstStyle>
            <a:lvl1pPr algn="r">
              <a:defRPr/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4DA0E-B72E-4326-8EA9-8DBB9DCEF1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348" y="1220167"/>
            <a:ext cx="5707651" cy="487443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55E70A0-7309-43E7-ABB9-2CBEA9A4886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96000" y="1219049"/>
            <a:ext cx="5707653" cy="487443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422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349" y="303080"/>
            <a:ext cx="11415302" cy="67119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1D3BD73-326E-46A7-AF13-93CB918A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32" y="6119525"/>
            <a:ext cx="2099583" cy="565873"/>
          </a:xfrm>
          <a:prstGeom prst="rect">
            <a:avLst/>
          </a:prstGeom>
        </p:spPr>
      </p:pic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1588811B-1FC1-404A-964A-D61ED56BC2C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209860" y="6383655"/>
            <a:ext cx="8780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fld id="{A974F2F3-4D9C-4CBF-AC72-1D81C3994FE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3EF5CC2C-E2B2-4139-80EC-B95F443F6E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602085" y="6014984"/>
            <a:ext cx="485775" cy="365125"/>
          </a:xfrm>
        </p:spPr>
        <p:txBody>
          <a:bodyPr anchor="b"/>
          <a:lstStyle>
            <a:lvl1pPr algn="r">
              <a:defRPr/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AE885-7966-4276-9F78-ECE3B32218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937" y="1219560"/>
            <a:ext cx="11414125" cy="467324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754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77F21A0C-D9A2-4726-A98A-D7BFE714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2168" y="0"/>
            <a:ext cx="4816815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349" y="303080"/>
            <a:ext cx="7459784" cy="67119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1D3BD73-326E-46A7-AF13-93CB918A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32" y="6119525"/>
            <a:ext cx="2099583" cy="565873"/>
          </a:xfrm>
          <a:prstGeom prst="rect">
            <a:avLst/>
          </a:prstGeom>
        </p:spPr>
      </p:pic>
      <p:sp>
        <p:nvSpPr>
          <p:cNvPr id="13" name="Date Placeholder 5">
            <a:extLst>
              <a:ext uri="{FF2B5EF4-FFF2-40B4-BE49-F238E27FC236}">
                <a16:creationId xmlns:a16="http://schemas.microsoft.com/office/drawing/2014/main" id="{A9624234-69F3-4555-84CC-D50E148BE3C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209860" y="6383655"/>
            <a:ext cx="8780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fld id="{16EC0ECC-B957-475C-B295-17489A8E2D5B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B62CDC34-6C0E-4592-A411-4BCF36A40A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602085" y="6014984"/>
            <a:ext cx="485775" cy="365125"/>
          </a:xfrm>
        </p:spPr>
        <p:txBody>
          <a:bodyPr anchor="b"/>
          <a:lstStyle>
            <a:lvl1pPr algn="r">
              <a:defRPr/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39C386D-08EF-4A60-89E3-E0FD567DE2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937" y="1219560"/>
            <a:ext cx="7459196" cy="467324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6839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349" y="303080"/>
            <a:ext cx="7459784" cy="671195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1D3BD73-326E-46A7-AF13-93CB918A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32" y="6119525"/>
            <a:ext cx="2099583" cy="565873"/>
          </a:xfrm>
          <a:prstGeom prst="rect">
            <a:avLst/>
          </a:prstGeom>
        </p:spPr>
      </p:pic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id="{A7C359C2-D338-4B29-9478-B55F1D086B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69586" y="1952216"/>
            <a:ext cx="2931306" cy="2945154"/>
          </a:xfrm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Lisää teksti napauttamalla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330ACFE1-813B-4748-8C26-57EBE80FB4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209860" y="6383655"/>
            <a:ext cx="878000" cy="365125"/>
          </a:xfrm>
        </p:spPr>
        <p:txBody>
          <a:bodyPr/>
          <a:lstStyle>
            <a:lvl1pPr algn="r">
              <a:defRPr/>
            </a:lvl1pPr>
          </a:lstStyle>
          <a:p>
            <a:pPr algn="r"/>
            <a:fld id="{D6E2988D-CDF3-4E73-889C-3DC4FAA1885C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F2D35892-FA94-4DCA-A3BE-1E543F4816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602085" y="6014984"/>
            <a:ext cx="485775" cy="365125"/>
          </a:xfrm>
        </p:spPr>
        <p:txBody>
          <a:bodyPr anchor="b"/>
          <a:lstStyle>
            <a:lvl1pPr algn="r">
              <a:defRPr/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C0E8A90-4606-4375-B90D-E52ECBDA3E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937" y="1219560"/>
            <a:ext cx="7459196" cy="467324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16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CB4F3CD4-1EBB-4610-AC42-0A7336CF4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4F2756-8B02-493C-B87E-53653FB59F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092" y="2660998"/>
            <a:ext cx="5843016" cy="1822133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43129E0C-99A1-46E5-A426-B39A4F51A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8718" y="5968871"/>
            <a:ext cx="1844509" cy="365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F4B6CF-B18C-4693-9EC4-3A8F2C287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10" y="4651534"/>
            <a:ext cx="3554397" cy="957563"/>
          </a:xfrm>
          <a:prstGeom prst="rect">
            <a:avLst/>
          </a:prstGeom>
        </p:spPr>
      </p:pic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48075D2B-B940-4139-B189-A8D683A4A7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52577" y="6492875"/>
            <a:ext cx="4200525" cy="365126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fi-FI" dirty="0"/>
              <a:t>Vastuualue, tekijä, </a:t>
            </a:r>
            <a:r>
              <a:rPr lang="fi-FI" dirty="0" err="1"/>
              <a:t>twitter</a:t>
            </a:r>
            <a:r>
              <a:rPr lang="fi-FI" dirty="0"/>
              <a:t>-tunnus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D22E4B4-521F-41C1-A76B-873F213A858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F16B58D0-73F5-4C3E-A8EC-68032DF19660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E47FCAA8-52DD-497A-AA5C-A48BFD8845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304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533E438E-088B-414A-889B-1884BF1AA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291327" cy="6858000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185AE012-21D7-4152-992C-E33490AE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304776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1328" y="701040"/>
            <a:ext cx="63947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0F97028-EEEA-4C6B-9BA9-DF072ABA1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195133"/>
            <a:ext cx="6394704" cy="319284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4"/>
              </a:buBlip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AA19D08-E390-411F-BF0A-2B9068FB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9140" y="5661115"/>
            <a:ext cx="2615565" cy="704639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E928959-EC00-4A7D-A872-69D34389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3B7F4B35-8D22-4F41-A81F-B01BD88914BC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ECABB10E-5007-4EEB-8C5E-84B4E3D0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519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28" y="712597"/>
            <a:ext cx="57851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0F97028-EEEA-4C6B-9BA9-DF072ABA1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327" y="2206690"/>
            <a:ext cx="5785104" cy="303033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B947DC9A-D4F4-4C13-8E4B-48C43E7B692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943725" y="755269"/>
            <a:ext cx="5016627" cy="5224717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fi-FI" dirty="0"/>
              <a:t>Paikka infografiikalle/kuvalle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0B18B6-B674-4B3B-BF7E-2A973D591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616" y="5475750"/>
            <a:ext cx="2615565" cy="704639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686D74D-1902-49E7-836E-04A9C8A1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F8199EFF-904C-4A40-91BC-A6A4B5C2CBEE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E3214C1-9FAA-4A5F-853F-320536CE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9852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28" y="712597"/>
            <a:ext cx="7089648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0F97028-EEEA-4C6B-9BA9-DF072ABA1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327" y="2206690"/>
            <a:ext cx="5257802" cy="303033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551C7171-8391-4FC1-9DBB-15D1052D57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4873" y="2206689"/>
            <a:ext cx="5257802" cy="3261423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8BBA0-D41D-43FF-BDD0-587FBF797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616" y="5475750"/>
            <a:ext cx="2615565" cy="704639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9BE50EC-48F2-4338-94A8-5538094F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618D302D-5BAA-4D9E-9643-B0087968F7B6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11FD8D56-9BCD-4761-82C1-DBBF0C91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405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28" y="712597"/>
            <a:ext cx="7089648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0F97028-EEEA-4C6B-9BA9-DF072ABA1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327" y="2206690"/>
            <a:ext cx="10753348" cy="303033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2"/>
              </a:buBlip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40A950-D632-41DC-94DF-7D8900C26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616" y="5475750"/>
            <a:ext cx="2615565" cy="70463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110D31-216C-430A-B14A-C90202B8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5484F02A-4BA2-4F30-8037-ABC85AA56C97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DB8E99E-23BF-4626-B332-5B8330A2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2195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28" y="712597"/>
            <a:ext cx="7089648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AF2824-6574-477F-A27E-CFA0E1D99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616" y="5475750"/>
            <a:ext cx="2615565" cy="70463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E7CFE1-CA8C-4F32-8341-85A71DC0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F104FC9F-FD69-4A41-8B21-5A2A5F12B1BE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E94350-6859-4E8B-B8D4-98B40B2C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402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C99E8A1C-E018-4248-9BFC-9C7B6042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white">
          <a:xfrm>
            <a:off x="4391038" y="0"/>
            <a:ext cx="7800962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1328" y="701040"/>
            <a:ext cx="63947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C865A46-0811-476F-95B1-66F290B12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109" y="701040"/>
            <a:ext cx="1285679" cy="1917745"/>
          </a:xfrm>
          <a:prstGeom prst="rect">
            <a:avLst/>
          </a:prstGeom>
        </p:spPr>
      </p:pic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332C7A61-BF09-4716-AF9C-8FCE88032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195132"/>
            <a:ext cx="6394704" cy="3730625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4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12">
            <a:extLst>
              <a:ext uri="{FF2B5EF4-FFF2-40B4-BE49-F238E27FC236}">
                <a16:creationId xmlns:a16="http://schemas.microsoft.com/office/drawing/2014/main" id="{2332E9A1-2DBE-4997-86CB-CB95231579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909" y="1650220"/>
            <a:ext cx="2641728" cy="2133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8C21228-E7F4-479E-AE71-AE931C3E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49" y="5207780"/>
            <a:ext cx="2653232" cy="714787"/>
          </a:xfrm>
          <a:prstGeom prst="rect">
            <a:avLst/>
          </a:prstGeom>
        </p:spPr>
      </p:pic>
      <p:sp>
        <p:nvSpPr>
          <p:cNvPr id="13" name="Date Placeholder 5">
            <a:extLst>
              <a:ext uri="{FF2B5EF4-FFF2-40B4-BE49-F238E27FC236}">
                <a16:creationId xmlns:a16="http://schemas.microsoft.com/office/drawing/2014/main" id="{C602EC79-46F8-4085-887A-0B6584F6935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DFCF5E6C-90F6-4C52-8F73-D428B1D25C77}" type="datetime1">
              <a:rPr lang="fi-FI" smtClean="0"/>
              <a:t>29.3.2022</a:t>
            </a:fld>
            <a:endParaRPr lang="fi-FI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7AFECC6-49EF-4831-9337-3BFDEB10081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72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EE8F5A4-F853-4085-B8A4-1E4D727DD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2704" y="3224149"/>
            <a:ext cx="8546592" cy="1325563"/>
          </a:xfrm>
        </p:spPr>
        <p:txBody>
          <a:bodyPr anchor="t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AE0964B-1869-408C-94AE-8A75EF97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008CFA-6640-4242-A6CA-E83AFD13D76A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A9E4DC-F096-420A-B9D6-9B966715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997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5AF90977-3BCE-4DDA-A97A-C0079AE5D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2704" y="3224149"/>
            <a:ext cx="8546592" cy="1325563"/>
          </a:xfrm>
        </p:spPr>
        <p:txBody>
          <a:bodyPr anchor="t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B9CDF71-4511-4E06-AEF7-F94215EB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1BA230-9736-4B9E-8729-9F5111A5A291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B37C6794-3996-4659-911B-BC86F984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021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E47B01-D796-457B-9081-9C665452C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3921363" y="3146357"/>
            <a:ext cx="4349275" cy="1183900"/>
          </a:xfrm>
          <a:prstGeom prst="rect">
            <a:avLst/>
          </a:prstGeom>
        </p:spPr>
      </p:pic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3F560CB-ACEF-4492-879E-48FC09CE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176" y="6492875"/>
            <a:ext cx="8780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265424-E1B9-4611-9A02-C2B942EDF7BB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94451223-026E-4D2E-89A2-8A0C1B17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85775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750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C99E8A1C-E018-4248-9BFC-9C7B6042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white">
          <a:xfrm>
            <a:off x="4391038" y="0"/>
            <a:ext cx="7800962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1328" y="701040"/>
            <a:ext cx="63947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CEB8503-5096-435E-97A0-AD39D76C9C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195132"/>
            <a:ext cx="6394704" cy="3730625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621FC8-F7BC-4B7B-A0F2-7BC413E7DBC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909" y="1649163"/>
            <a:ext cx="2641728" cy="2133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D4306B0-0621-4281-8D93-C1B874BF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109" y="701040"/>
            <a:ext cx="1285679" cy="1917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30461A-B467-4B15-A9DC-1BA9CEC49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49" y="5210970"/>
            <a:ext cx="2653232" cy="714787"/>
          </a:xfrm>
          <a:prstGeom prst="rect">
            <a:avLst/>
          </a:prstGeom>
        </p:spPr>
      </p:pic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3AD7436C-F209-41D2-8A42-FD71A0F8119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6CFCCAA4-6C7E-4773-A605-8192AC8BF43D}" type="datetime1">
              <a:rPr lang="fi-FI" smtClean="0"/>
              <a:t>29.3.2022</a:t>
            </a:fld>
            <a:endParaRPr lang="fi-FI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71B37624-3571-4A31-8DA4-91E1CA1C23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22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C99E8A1C-E018-4248-9BFC-9C7B6042D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1038" y="0"/>
            <a:ext cx="7800962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1107B2-F3B6-46BD-B8F0-E325B9374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6000" y="0"/>
            <a:ext cx="750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1328" y="701040"/>
            <a:ext cx="6394704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CEB8503-5096-435E-97A0-AD39D76C9C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195132"/>
            <a:ext cx="6394704" cy="3730625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800">
                <a:solidFill>
                  <a:schemeClr val="tx1"/>
                </a:solidFill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chemeClr val="tx1"/>
                </a:solidFill>
              </a:defRPr>
            </a:lvl2pPr>
            <a:lvl3pPr marL="1085850" indent="-171450">
              <a:buFontTx/>
              <a:buBlip>
                <a:blip r:embed="rId3"/>
              </a:buBlip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621FC8-F7BC-4B7B-A0F2-7BC413E7DBC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909" y="1641980"/>
            <a:ext cx="2641728" cy="2133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D4306B0-0621-4281-8D93-C1B874BF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109" y="701040"/>
            <a:ext cx="1285679" cy="19033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B82051-9DE8-4E14-A7D3-82A086FB9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49" y="5216020"/>
            <a:ext cx="2653232" cy="714787"/>
          </a:xfrm>
          <a:prstGeom prst="rect">
            <a:avLst/>
          </a:prstGeom>
        </p:spPr>
      </p:pic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2AA508E9-B9BC-4A79-A698-6CAF52FA069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108EB912-41E4-4383-B36D-EC39A68B213B}" type="datetime1">
              <a:rPr lang="fi-FI" smtClean="0"/>
              <a:t>29.3.2022</a:t>
            </a:fld>
            <a:endParaRPr lang="fi-FI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FB11CF71-55E7-4156-99BC-013EC44EE8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113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98316FA5-349E-412C-B294-BAA9A5BCF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white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59430044-AE5C-408C-8C1E-FE154F698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white">
          <a:xfrm>
            <a:off x="6210300" y="5570537"/>
            <a:ext cx="3409950" cy="1104900"/>
          </a:xfrm>
          <a:prstGeom prst="rect">
            <a:avLst/>
          </a:prstGeom>
          <a:solidFill>
            <a:srgbClr val="29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1040"/>
            <a:ext cx="5590032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0" name="Tekstin paikkamerkki 10">
            <a:extLst>
              <a:ext uri="{FF2B5EF4-FFF2-40B4-BE49-F238E27FC236}">
                <a16:creationId xmlns:a16="http://schemas.microsoft.com/office/drawing/2014/main" id="{5FE2D09A-0EF6-4246-8C88-37F94FCB22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7" y="2195133"/>
            <a:ext cx="5590033" cy="319284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3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621FC8-F7BC-4B7B-A0F2-7BC413E7DB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325" y="459093"/>
            <a:ext cx="1884363" cy="1893265"/>
          </a:xfrm>
          <a:prstGeom prst="round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Teksti-nosto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F406037-6978-45A1-8E13-DBF18C7EA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360318" y="5581472"/>
            <a:ext cx="2307432" cy="628098"/>
          </a:xfrm>
          <a:prstGeom prst="rect">
            <a:avLst/>
          </a:prstGeom>
        </p:spPr>
      </p:pic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1595B94A-2378-4C0F-942D-E8B009DB4C6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724C2C77-D42B-47BA-84A3-6F1898C93549}" type="datetime1">
              <a:rPr lang="fi-FI" smtClean="0"/>
              <a:t>29.3.2022</a:t>
            </a:fld>
            <a:endParaRPr lang="fi-FI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B8ED68BC-0AA7-4525-91DD-D1DB411FFA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04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6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tile tx="-292100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539BBDE-59DD-44FC-A145-029E5C036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white">
          <a:xfrm>
            <a:off x="5743575" y="0"/>
            <a:ext cx="644842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1040"/>
            <a:ext cx="5590032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621FC8-F7BC-4B7B-A0F2-7BC413E7DB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325" y="459093"/>
            <a:ext cx="1884363" cy="1893265"/>
          </a:xfrm>
          <a:prstGeom prst="round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Teksti-nosto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840D51B1-8560-4A2E-9FBA-4AA69CA72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white">
          <a:xfrm>
            <a:off x="6144768" y="5554789"/>
            <a:ext cx="3480816" cy="7911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A9D12D-ABE1-4160-890E-FE4AFFEF0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360318" y="5581472"/>
            <a:ext cx="2307432" cy="628098"/>
          </a:xfrm>
          <a:prstGeom prst="rect">
            <a:avLst/>
          </a:prstGeom>
        </p:spPr>
      </p:pic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98585AA6-F88F-4B2D-876B-A8309725B96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B06D2D9A-F346-4282-8EB5-EA3BD89E3538}" type="datetime1">
              <a:rPr lang="fi-FI" smtClean="0"/>
              <a:t>29.3.2022</a:t>
            </a:fld>
            <a:endParaRPr lang="fi-FI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9DD9DBC0-6B77-4BE5-8E85-D03A14EFD4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C7679B91-F6F6-408E-AFBA-BC49679CF9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7" y="2195133"/>
            <a:ext cx="5590033" cy="319284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5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069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7">
    <p:bg>
      <p:bgPr>
        <a:blipFill dpi="0" rotWithShape="1">
          <a:blip r:embed="rId2">
            <a:lum/>
          </a:blip>
          <a:srcRect/>
          <a:stretch>
            <a:fillRect l="-35000"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C8A96ADB-11E7-411D-A32A-6AA67AC54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white">
          <a:xfrm>
            <a:off x="5749925" y="0"/>
            <a:ext cx="644207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1040"/>
            <a:ext cx="5590032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B726711-4E9B-40F2-B98E-23211AA57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7" y="2195133"/>
            <a:ext cx="5590033" cy="319284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4"/>
              </a:buBlip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621FC8-F7BC-4B7B-A0F2-7BC413E7DB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325" y="459093"/>
            <a:ext cx="1884363" cy="1893265"/>
          </a:xfrm>
          <a:prstGeom prst="roundRect">
            <a:avLst/>
          </a:prstGeom>
          <a:solidFill>
            <a:srgbClr val="29354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Teksti-nosto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C158DC30-AC3B-4C9D-858D-854D73363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white">
          <a:xfrm>
            <a:off x="6095998" y="5565648"/>
            <a:ext cx="3340610" cy="816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93C72E-7E7F-4374-B5B7-49963FDD6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360318" y="5581472"/>
            <a:ext cx="2307432" cy="628098"/>
          </a:xfrm>
          <a:prstGeom prst="rect">
            <a:avLst/>
          </a:prstGeom>
        </p:spPr>
      </p:pic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51C9BF39-CE39-4163-8462-C7F57C30B34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923AA047-2BCD-41D1-859E-840E493A4508}" type="datetime1">
              <a:rPr lang="fi-FI" smtClean="0"/>
              <a:t>29.3.2022</a:t>
            </a:fld>
            <a:endParaRPr lang="fi-FI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A99F52BE-6696-445C-95FC-FF6FC0E46FA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56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dia 8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654550-4DDE-4EAF-B14A-9E11BE7ED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809156" cy="68580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8A96ADB-11E7-411D-A32A-6AA67AC54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9925" y="0"/>
            <a:ext cx="6442074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73F1FA-BA12-4B48-9DC3-FC599EBCE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09157" y="0"/>
            <a:ext cx="638284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B25548-6FF3-41FE-8326-19F2EA2E5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1040"/>
            <a:ext cx="5590032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B726711-4E9B-40F2-B98E-23211AA57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7" y="2195133"/>
            <a:ext cx="5590033" cy="3192842"/>
          </a:xfrm>
        </p:spPr>
        <p:txBody>
          <a:bodyPr>
            <a:normAutofit/>
          </a:bodyPr>
          <a:lstStyle>
            <a:lvl1pPr marL="285750" indent="-285750">
              <a:buFontTx/>
              <a:buBlip>
                <a:blip r:embed="rId4"/>
              </a:buBlip>
              <a:defRPr sz="1800">
                <a:solidFill>
                  <a:schemeClr val="tx1"/>
                </a:solidFill>
              </a:defRPr>
            </a:lvl1pPr>
            <a:lvl2pPr marL="742950" indent="-28575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2pPr>
            <a:lvl3pPr marL="1085850" indent="-17145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C158DC30-AC3B-4C9D-858D-854D73363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5998" y="5565648"/>
            <a:ext cx="3340610" cy="816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07E1FD-C55B-4D77-AFDB-59E7ED254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545" y="5546679"/>
            <a:ext cx="2371494" cy="695111"/>
          </a:xfrm>
          <a:prstGeom prst="rect">
            <a:avLst/>
          </a:prstGeom>
        </p:spPr>
      </p:pic>
      <p:sp>
        <p:nvSpPr>
          <p:cNvPr id="13" name="Date Placeholder 5">
            <a:extLst>
              <a:ext uri="{FF2B5EF4-FFF2-40B4-BE49-F238E27FC236}">
                <a16:creationId xmlns:a16="http://schemas.microsoft.com/office/drawing/2014/main" id="{2127F6E5-5A89-48AA-BC73-D11C6FB6A4E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fld id="{BD9E59B6-675A-4094-96A7-4529B809B71E}" type="datetime1">
              <a:rPr lang="fi-FI" smtClean="0"/>
              <a:t>29.3.2022</a:t>
            </a:fld>
            <a:endParaRPr lang="fi-FI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6FC1E57C-5C91-4ABA-B076-7CF68867BD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63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92E0AAE-489D-42AB-884B-54F396022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00" y="9525"/>
            <a:ext cx="10267950" cy="68389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24F2756-8B02-493C-B87E-53653FB59F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7092" y="2135079"/>
            <a:ext cx="5843016" cy="1822133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Lisää kuvaava otsikko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C912FE13-42EA-407F-8044-992A2256E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428" y="4684197"/>
            <a:ext cx="3480290" cy="937996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0F27AD37-2655-4C00-83C5-3EFFD6DC9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8718" y="5981451"/>
            <a:ext cx="1841351" cy="364500"/>
          </a:xfrm>
          <a:prstGeom prst="rect">
            <a:avLst/>
          </a:prstGeom>
        </p:spPr>
      </p:pic>
      <p:sp>
        <p:nvSpPr>
          <p:cNvPr id="13" name="Tekstin paikkamerkki 4">
            <a:extLst>
              <a:ext uri="{FF2B5EF4-FFF2-40B4-BE49-F238E27FC236}">
                <a16:creationId xmlns:a16="http://schemas.microsoft.com/office/drawing/2014/main" id="{B8D8B76A-4EC9-4DE7-8CDF-31388AF9F2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52577" y="6492875"/>
            <a:ext cx="4200525" cy="365126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fi-FI" dirty="0"/>
              <a:t>Vastuualue, tekijä, </a:t>
            </a:r>
            <a:r>
              <a:rPr lang="fi-FI" dirty="0" err="1"/>
              <a:t>twitter</a:t>
            </a:r>
            <a:r>
              <a:rPr lang="fi-FI" dirty="0"/>
              <a:t>-tunnus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0F3D545C-FC33-4F83-9F22-71530BEB9AC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30176" y="6492875"/>
            <a:ext cx="878000" cy="365125"/>
          </a:xfrm>
        </p:spPr>
        <p:txBody>
          <a:bodyPr/>
          <a:lstStyle/>
          <a:p>
            <a:pPr algn="l"/>
            <a:fld id="{5D9798E3-0159-438F-84FC-AD618BA44A77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56B5E2D3-DF3F-41F4-A41D-9970E1F501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0" y="6492875"/>
            <a:ext cx="485775" cy="365125"/>
          </a:xfrm>
        </p:spPr>
        <p:txBody>
          <a:bodyPr/>
          <a:lstStyle/>
          <a:p>
            <a:fld id="{DF0DF934-E0DA-478D-945B-62B2117763CC}" type="slidenum">
              <a:rPr lang="fi-FI" smtClean="0"/>
              <a:pPr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31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9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44C905-A6FF-41F3-AFDC-C4971313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B1FB33-0CE5-418C-B7AD-0ADF5AB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4D8DC121-C53A-46D6-B0CD-35F1D9F2C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176" y="6492875"/>
            <a:ext cx="87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91094B2-1D78-47B1-A64C-11039E451B61}" type="datetime1">
              <a:rPr lang="fi-FI" smtClean="0"/>
              <a:t>29.3.2022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5A7FF5B5-D037-4A3A-B7F2-5DC11DC01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2577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Dian numeron paikkamerkki 5">
            <a:extLst>
              <a:ext uri="{FF2B5EF4-FFF2-40B4-BE49-F238E27FC236}">
                <a16:creationId xmlns:a16="http://schemas.microsoft.com/office/drawing/2014/main" id="{7D23EDCA-6572-462F-B573-03FDAD056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8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9D0C5CE-AA54-4D19-AB65-8441CDC384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4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Tx/>
        <a:buBlip>
          <a:blip r:embed="rId10"/>
        </a:buBlip>
        <a:defRPr sz="16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Clr>
          <a:schemeClr val="bg1"/>
        </a:buClr>
        <a:buFontTx/>
        <a:buBlip>
          <a:blip r:embed="rId10"/>
        </a:buBlip>
        <a:defRPr sz="14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bg1"/>
        </a:buClr>
        <a:buFontTx/>
        <a:buBlip>
          <a:blip r:embed="rId10"/>
        </a:buBlip>
        <a:defRPr sz="1200" b="0" kern="1200">
          <a:solidFill>
            <a:schemeClr val="bg1"/>
          </a:solidFill>
          <a:latin typeface="+mn-lt"/>
          <a:ea typeface="+mn-ea"/>
          <a:cs typeface="+mn-cs"/>
        </a:defRPr>
      </a:lvl3pPr>
      <a:lvl4pPr marL="15430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bg1"/>
        </a:buClr>
        <a:buFontTx/>
        <a:buBlip>
          <a:blip r:embed="rId10"/>
        </a:buBlip>
        <a:defRPr sz="1100" b="0" kern="1200">
          <a:solidFill>
            <a:schemeClr val="bg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bg1"/>
        </a:buClr>
        <a:buFontTx/>
        <a:buBlip>
          <a:blip r:embed="rId10"/>
        </a:buBlip>
        <a:defRPr sz="1100" b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44C905-A6FF-41F3-AFDC-C4971313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B1FB33-0CE5-418C-B7AD-0ADF5AB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23A9DE85-88D1-42C3-8A8D-AC0E4914F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176" y="6492875"/>
            <a:ext cx="87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D7A58E9C-ED7F-4F24-9804-D237416DEE27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619BF92D-43D3-4A2C-A2C3-5130A0ACA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2577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6FC1B1EB-766B-4BFA-9D4C-2F164D38E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8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44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559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Tx/>
        <a:buBlip>
          <a:blip r:embed="rId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7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7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7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44C905-A6FF-41F3-AFDC-C4971313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B1FB33-0CE5-418C-B7AD-0ADF5AB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CD76BD2D-1DAD-460F-846B-2FB443788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176" y="6492875"/>
            <a:ext cx="87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740CB15D-5DB0-435D-AA1F-58E0502B16E7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9403A12-897E-4089-8369-E6BFF89F4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2577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0492F8E3-A9A6-45A0-A579-57440BA30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8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16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559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Tx/>
        <a:buBlip>
          <a:blip r:embed="rId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8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8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8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44C905-A6FF-41F3-AFDC-C4971313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B1FB33-0CE5-418C-B7AD-0ADF5AB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3E555FE1-4BA9-4763-B3B2-464D6F30D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176" y="6492875"/>
            <a:ext cx="87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9BFBD9D6-2FC8-46DB-9C53-033D18A6AD41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A468C3A6-B331-4295-BEDB-D1FC10D76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2577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590DA5E-80EB-4912-905A-8F85CAE72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8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F0DF934-E0DA-478D-945B-62B2117763CC}" type="slidenum">
              <a:rPr lang="fi-FI" smtClean="0"/>
              <a:pPr/>
              <a:t>‹#›</a:t>
            </a:fld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75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559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Tx/>
        <a:buBlip>
          <a:blip r:embed="rId5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5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5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5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Tx/>
        <a:buBlip>
          <a:blip r:embed="rId5"/>
        </a:buBlip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B5AE8-4CC9-4303-B9E8-BD4DB3F4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Hankkeet 2022 ja tilastot 2021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5D9292-B5F6-4C00-A5E9-9AA6ECDB8C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OKT, kirjastotoimi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FF2243-25B8-4E1B-809D-C186EFB95F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/>
            <a:fld id="{8F7AD28E-ACBB-44AC-8A89-34B51C839AEE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9AAFF8-68B5-436C-82EE-010681EC077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1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2356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1E8F7-FB88-408B-8FC8-72DEB9F5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Peruspalvelujen </a:t>
            </a:r>
            <a:r>
              <a:rPr lang="fi-FI" dirty="0" err="1"/>
              <a:t>arvionti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BEC6E7F-AF16-4CB1-92D2-96EE670DB56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16EC0ECC-B957-475C-B295-17489A8E2D5B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246FB38-A242-4F37-9220-4C94BF3533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10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163533-D932-4446-990B-2DBDD86CBDC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937" y="1219560"/>
            <a:ext cx="7459196" cy="4873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Yleisten kirjastojen henkilöstön riittävyys ja osaaminen sekä kirjastojen johtaminen</a:t>
            </a:r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fi-FI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Valtakunnalliset ja alueelliset raportit ovat työn alla ja valmistuvat 31.5.2022. Raportit julkaistaan kesäkuussa.</a:t>
            </a:r>
          </a:p>
          <a:p>
            <a:pPr marL="0" indent="0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Riittääkö henkilöstömäärä tulevaisuudessa kirjastojen lakisääteisten tehtävien ja tavoitteiden toteuttamiseen?</a:t>
            </a:r>
            <a:r>
              <a:rPr lang="fi-FI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fi-FI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Riittääkö henkilöstön määrä ja ammattitaito kirjaston perinteisten tehtävien lisäksi myös jatkuvaan vaatimukseen uusien taitojen haltuunotosta? </a:t>
            </a:r>
          </a:p>
          <a:p>
            <a:pPr marL="0" indent="0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650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1538791B-0E12-4022-9192-E4D34E6A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Muuta ajankohtaista</a:t>
            </a:r>
            <a:endParaRPr lang="fi-FI" sz="44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433BAF5-B28E-4D21-A207-162FFEF13FF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11BA230-9736-4B9E-8729-9F5111A5A291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F082E93-58E4-485B-92FA-9D89FF6B3C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11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42BFC690-F002-47D8-A2E2-5753011055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Tilastoista </a:t>
            </a:r>
            <a:r>
              <a:rPr lang="fi-FI" sz="1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sneak</a:t>
            </a:r>
            <a:r>
              <a:rPr lang="fi-FI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18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peak</a:t>
            </a:r>
            <a:r>
              <a:rPr lang="fi-FI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25.4.22 klo 13–14.30</a:t>
            </a:r>
          </a:p>
          <a:p>
            <a:pPr marL="0" indent="0">
              <a:buNone/>
            </a:pPr>
            <a:endParaRPr lang="fi-FI" sz="18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</a:rPr>
              <a:t>Tulevia koulutuksia: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12.4. AVI kirjastotoimen hankekahvit – moninainen kirjasto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21.4. Omatoimikirjaston lainsäädäntö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25.4. Tiedolla johtamisen työkalusprintti: Tilastokatsaus 2021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27.4. Johtamisen webinaarisarja – osallistaminen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28.4. Virtuaalimatka Oslon kirjastoihin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4.5. Demokratia </a:t>
            </a:r>
            <a:r>
              <a:rPr lang="fi-FI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hankematch</a:t>
            </a:r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, tarkoitettu demokratiarahoitusta saanneille kunnille.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10.5. Kirjastot ja henkinen kriisinkestävyys</a:t>
            </a:r>
          </a:p>
          <a:p>
            <a:pPr lvl="1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</a:rPr>
              <a:t>10.5. Hankekahvit</a:t>
            </a:r>
          </a:p>
        </p:txBody>
      </p:sp>
    </p:spTree>
    <p:extLst>
      <p:ext uri="{BB962C8B-B14F-4D97-AF65-F5344CB8AC3E}">
        <p14:creationId xmlns:p14="http://schemas.microsoft.com/office/powerpoint/2010/main" val="6709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FDC7B69-F7EF-4114-9A01-8D7DB78D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C09C-3CA5-4597-B8DC-974814B976D2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E4B1C72-807F-4A4E-A024-5569FD89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12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447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2AC61-F4B9-41F5-91F6-6B2502EF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Avustuskuulumisia 2022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E04B16-3886-4E82-8EC7-6A2DF556FB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2026603"/>
            <a:ext cx="6394704" cy="4282717"/>
          </a:xfrm>
        </p:spPr>
        <p:txBody>
          <a:bodyPr>
            <a:normAutofit/>
          </a:bodyPr>
          <a:lstStyle/>
          <a:p>
            <a:r>
              <a:rPr lang="fi-FI" dirty="0"/>
              <a:t>Lounais-Suomen kirjastot hakivat valtionavustusta toiminnan kehittämiseen ja kokeiluun 15 hakemuksella ja 371 760 €</a:t>
            </a:r>
          </a:p>
          <a:p>
            <a:endParaRPr lang="fi-FI" dirty="0"/>
          </a:p>
          <a:p>
            <a:r>
              <a:rPr lang="fi-FI" dirty="0"/>
              <a:t>Myönteisiä päätöksiä tehtiin 13 + 1 kappaletta, </a:t>
            </a:r>
            <a:r>
              <a:rPr lang="fi-FI"/>
              <a:t>yhteensä 237 700 €</a:t>
            </a:r>
            <a:endParaRPr lang="fi-FI" dirty="0"/>
          </a:p>
          <a:p>
            <a:endParaRPr lang="fi-FI" dirty="0"/>
          </a:p>
          <a:p>
            <a:r>
              <a:rPr lang="fi-FI" dirty="0"/>
              <a:t> Satakunnasta seitsemän hakemusta, 145 970€, rahoitusta myönnettiin 112 200 €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Varsinais-Suomesta yhdeksän hakemusta, 225 790 euroa, rahoitusta myönnettiin 125 500 €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718AA7-81F1-43D5-948D-A3D522EDA0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908" y="1650220"/>
            <a:ext cx="2891859" cy="2133600"/>
          </a:xfrm>
        </p:spPr>
        <p:txBody>
          <a:bodyPr/>
          <a:lstStyle/>
          <a:p>
            <a:r>
              <a:rPr lang="fi-FI" dirty="0"/>
              <a:t>Lukijoita, kumppanuuksia, ideoita, iloa….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95BC08-E800-4E1C-A437-51225C6D606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C15CBFB-BB16-49EC-A927-D79A3C655365}" type="datetime1">
              <a:rPr lang="fi-FI" smtClean="0"/>
              <a:t>29.3.2022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C5B068-02EC-4E38-85AF-E75FC339D9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D0C5CE-AA54-4D19-AB65-8441CDC384D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44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57A9C2-9985-42E8-BE0F-CB729C90B6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620688"/>
            <a:ext cx="6394704" cy="5305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                  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Satakunta    112 200 €</a:t>
            </a: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Eura		 Kirjasto tulee kotiin 	15 000 €  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Huittinen	Tervetuloa taaperot!	  5 000 €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Karvia		Omatoimikirjasto		13 250 €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Merikarvia	Omatoimikirjasto		15 000 €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Pomarkku	Tilahanke		  4 000 €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(Pori		Askelmerkit 		  9 950 €	)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Pori		Kaikki pelissä		50 000 €        </a:t>
            </a: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683187-038B-4F57-95C3-4E8D761DD7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Vuonna 2022 myönnetyt hankkeet: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FC00B8E-D12B-4F62-BE5A-1FB417E606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FCF5E6C-90F6-4C52-8F73-D428B1D25C77}" type="datetime1">
              <a:rPr lang="fi-FI" smtClean="0"/>
              <a:t>29.3.2022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5D30F3-1BDC-4D27-805F-1E6730F1AD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D0C5CE-AA54-4D19-AB65-8441CDC384D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43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57A9C2-9985-42E8-BE0F-CB729C90B6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91327" y="620688"/>
            <a:ext cx="6394704" cy="5305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                  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Varsinais-Suomi   125 500 €</a:t>
            </a: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Kaarina		Sano se someksi		11 000 €	 </a:t>
            </a:r>
          </a:p>
          <a:p>
            <a:pPr marL="0" indent="0">
              <a:buNone/>
            </a:pP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Kimitoö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Mellan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raderna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		12 000 €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Koski Tl 		Digitaitoja ikääntyneille	30 000 €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Lieto		Lukeva Lieto		  3 500 €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Marttila		Lue, vaikuta, tiedä		 4 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Turku		Paluu tulevaisuuteen	23 000 €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Turku		Moninainen kirjasto	42 000 € </a:t>
            </a:r>
          </a:p>
          <a:p>
            <a:pPr marL="0" indent="0">
              <a:buNone/>
            </a:pP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683187-038B-4F57-95C3-4E8D761DD7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Vuonna 2022 myönnetyt hankkeet: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FC00B8E-D12B-4F62-BE5A-1FB417E606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FCF5E6C-90F6-4C52-8F73-D428B1D25C77}" type="datetime1">
              <a:rPr lang="fi-FI" smtClean="0"/>
              <a:t>29.3.2022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5D30F3-1BDC-4D27-805F-1E6730F1AD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D0C5CE-AA54-4D19-AB65-8441CDC384D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29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345FE0-604D-492E-8CA3-D214700E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49" y="303081"/>
            <a:ext cx="7459784" cy="533632"/>
          </a:xfrm>
        </p:spPr>
        <p:txBody>
          <a:bodyPr/>
          <a:lstStyle/>
          <a:p>
            <a:r>
              <a:rPr lang="fi-FI" dirty="0"/>
              <a:t>Tulossa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384CDD5-BEEF-4823-BD36-3FBBC40058A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16EC0ECC-B957-475C-B295-17489A8E2D5B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B8BD97-8E00-463A-BF4D-2EC241179E9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5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E130D3D-6695-4E7E-BD7F-41BFD51166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3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Erityisavustus yleisten kirjastojen lukutaitotyön vahvistamiseksi</a:t>
            </a:r>
          </a:p>
          <a:p>
            <a:pPr marL="0" indent="0">
              <a:buNone/>
            </a:pPr>
            <a:endParaRPr lang="fi-FI" sz="24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Hakuaika alkaa </a:t>
            </a:r>
            <a:r>
              <a:rPr lang="fi-FI" sz="29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26.4.2022</a:t>
            </a:r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klo 8.00 ja päättyy </a:t>
            </a:r>
            <a:r>
              <a:rPr lang="fi-FI" sz="29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31.5.2022</a:t>
            </a:r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klo 16.15. </a:t>
            </a:r>
          </a:p>
          <a:p>
            <a:pPr marL="0" indent="0" algn="l" rtl="0" fontAlgn="base">
              <a:buNone/>
            </a:pPr>
            <a:endParaRPr lang="fi-FI" sz="29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Aluehallintovirastot tekevät avustuspäätökset 31.8.2022 mennessä.  </a:t>
            </a:r>
          </a:p>
          <a:p>
            <a:pPr algn="l" rtl="0" fontAlgn="base"/>
            <a:endParaRPr lang="fi-FI" sz="29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Aluehallintovirastojen kirjastoasiantuntijat käsittelevät hakemukset valtakunnallisessa yhteistyössä.  </a:t>
            </a:r>
          </a:p>
          <a:p>
            <a:pPr marL="0" indent="0" algn="l" rtl="0" fontAlgn="base">
              <a:buNone/>
            </a:pPr>
            <a:endParaRPr lang="fi-FI" sz="29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Myönnettävien avustusten käyttöaika tulee olemaan 31.12.2023 saakka. </a:t>
            </a:r>
          </a:p>
          <a:p>
            <a:endParaRPr lang="fi-FI" sz="29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Hankeinfo 5.5.2020 klo 9.30 -11 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286537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4C93AF84-5FD4-490F-8EA8-7CD180AB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Tilastot 2021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B65C00-4778-4460-B474-BBE6CED3534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433EF0FF-9725-4881-90DF-54B47606623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FE4051-3665-43E9-9579-BF205C04104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6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71179F88-D6AE-4D22-88A6-59C40F0157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fi-FI" sz="1500" dirty="0"/>
              <a:t>Aukioloajat ovat pitkälti nousseet pandemiaa edeltävälle tasolle. P</a:t>
            </a:r>
            <a:r>
              <a:rPr lang="fi-FI" sz="1500" b="0" i="0" dirty="0">
                <a:solidFill>
                  <a:srgbClr val="000000"/>
                </a:solidFill>
                <a:effectLst/>
              </a:rPr>
              <a:t>oikkeuksina ovat Varsinais-Suomi, Uusimaa ja Kymenlaakso, joiden tiukemmat alueelliset rajoitukset näkyvät myös aukiolotunneissa.</a:t>
            </a:r>
          </a:p>
          <a:p>
            <a:r>
              <a:rPr lang="fi-FI" sz="1500" b="0" i="0" dirty="0">
                <a:solidFill>
                  <a:srgbClr val="000000"/>
                </a:solidFill>
                <a:effectLst/>
              </a:rPr>
              <a:t>Tapahtumien ja koulutusten määrät pysyivät samalla tasolla kuin 2020.</a:t>
            </a:r>
          </a:p>
          <a:p>
            <a:pPr lvl="1"/>
            <a:r>
              <a:rPr lang="fi-FI" sz="1500" dirty="0">
                <a:solidFill>
                  <a:srgbClr val="000000"/>
                </a:solidFill>
              </a:rPr>
              <a:t>O</a:t>
            </a:r>
            <a:r>
              <a:rPr lang="fi-FI" sz="1500" b="0" i="0" dirty="0">
                <a:solidFill>
                  <a:srgbClr val="000000"/>
                </a:solidFill>
                <a:effectLst/>
              </a:rPr>
              <a:t>sallistujamäärissä on reiluakin kasvua, mikä kertoo siitä, että kirjastot ovat edelleen siirtäneet tapahtumatuotantoa verkkoon. </a:t>
            </a:r>
            <a:r>
              <a:rPr lang="fi-FI" sz="1500" b="0" i="0" dirty="0">
                <a:solidFill>
                  <a:srgbClr val="212529"/>
                </a:solidFill>
                <a:effectLst/>
              </a:rPr>
              <a:t>Kirjastojen tapahtumat tavoittivat yhteensä yli 877 000 osallistujaa koko maassa.</a:t>
            </a:r>
          </a:p>
          <a:p>
            <a:r>
              <a:rPr lang="fi-FI" sz="1500" dirty="0">
                <a:solidFill>
                  <a:srgbClr val="000000"/>
                </a:solidFill>
              </a:rPr>
              <a:t>E</a:t>
            </a:r>
            <a:r>
              <a:rPr lang="fi-FI" sz="1500" b="0" i="0" dirty="0">
                <a:solidFill>
                  <a:srgbClr val="000000"/>
                </a:solidFill>
                <a:effectLst/>
              </a:rPr>
              <a:t>pävarmuus ja palveluiden rajoitukset heijastuivat fyysisiin kirjastokäynteihin, jotka ovat molemmat laskeneet koronavuodesta 2020 noin 9 prosentin verran.</a:t>
            </a:r>
          </a:p>
          <a:p>
            <a:r>
              <a:rPr lang="fi-FI" sz="1500" b="0" i="0" dirty="0">
                <a:solidFill>
                  <a:srgbClr val="000000"/>
                </a:solidFill>
                <a:effectLst/>
              </a:rPr>
              <a:t>Verkkokäyntien kasvun perusteella asiakkaat ovat löytäneet mahdollisuuden käyttää kirjastopalveluja verkon kautta</a:t>
            </a:r>
          </a:p>
          <a:p>
            <a:r>
              <a:rPr lang="fi-FI" sz="1500" dirty="0">
                <a:solidFill>
                  <a:srgbClr val="000000"/>
                </a:solidFill>
              </a:rPr>
              <a:t>E</a:t>
            </a:r>
            <a:r>
              <a:rPr lang="fi-FI" sz="1500" b="0" i="0" dirty="0">
                <a:solidFill>
                  <a:srgbClr val="000000"/>
                </a:solidFill>
                <a:effectLst/>
              </a:rPr>
              <a:t>tenkin lasten aineistojen lainaus on noussut vuoteen 2020 verrattuna.</a:t>
            </a:r>
          </a:p>
          <a:p>
            <a:r>
              <a:rPr lang="fi-FI" sz="1500" dirty="0">
                <a:solidFill>
                  <a:srgbClr val="000000"/>
                </a:solidFill>
              </a:rPr>
              <a:t>E</a:t>
            </a:r>
            <a:r>
              <a:rPr lang="fi-FI" sz="1500" b="0" i="0">
                <a:solidFill>
                  <a:srgbClr val="000000"/>
                </a:solidFill>
                <a:effectLst/>
              </a:rPr>
              <a:t>-aineistojen </a:t>
            </a:r>
            <a:r>
              <a:rPr lang="fi-FI" sz="1500" b="0" i="0" dirty="0">
                <a:solidFill>
                  <a:srgbClr val="000000"/>
                </a:solidFill>
                <a:effectLst/>
              </a:rPr>
              <a:t>käyttöpiikki on tasaantunut ja e-aineistojen käyttö on lähes samalla tasolla kuin vuonna 2020</a:t>
            </a:r>
            <a:endParaRPr lang="fi-FI" sz="1500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439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06227980-7080-4284-BF29-92EAE1E8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Käynnit ja lainaus / asukasluku sekä verkkokäynnit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1BF0B24-3EB2-4F20-894F-2F6AA63235E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A974F2F3-4D9C-4CBF-AC72-1D81C3994FE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C8C83D-CE2E-48D6-8EC6-136342F6860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7</a:t>
            </a:fld>
            <a:r>
              <a:rPr lang="fi-FI"/>
              <a:t> </a:t>
            </a:r>
            <a:endParaRPr lang="fi-FI" dirty="0"/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23BFC915-6826-4CF0-A357-CFCC73F39D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309478"/>
              </p:ext>
            </p:extLst>
          </p:nvPr>
        </p:nvGraphicFramePr>
        <p:xfrm>
          <a:off x="6312024" y="3665655"/>
          <a:ext cx="456565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8ECF3011-8C44-4603-A8D7-D8E2B6333B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335554"/>
              </p:ext>
            </p:extLst>
          </p:nvPr>
        </p:nvGraphicFramePr>
        <p:xfrm>
          <a:off x="1127448" y="1628800"/>
          <a:ext cx="4575175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5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2F2D53-4436-49A6-A8CA-7F1F5516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Kokonaislainaus ja lapset/aikuiset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9A19A8D-574F-44FA-AA6C-FD44BC97524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A974F2F3-4D9C-4CBF-AC72-1D81C3994FE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418A86-18AC-4D72-9259-9DA1D10EAFA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8</a:t>
            </a:fld>
            <a:r>
              <a:rPr lang="fi-FI"/>
              <a:t> </a:t>
            </a:r>
            <a:endParaRPr lang="fi-FI" dirty="0"/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D851D33B-D3C9-4A3C-894A-8E32F492F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48639"/>
              </p:ext>
            </p:extLst>
          </p:nvPr>
        </p:nvGraphicFramePr>
        <p:xfrm>
          <a:off x="510057" y="1412776"/>
          <a:ext cx="11092028" cy="652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0899">
                  <a:extLst>
                    <a:ext uri="{9D8B030D-6E8A-4147-A177-3AD203B41FA5}">
                      <a16:colId xmlns:a16="http://schemas.microsoft.com/office/drawing/2014/main" val="3988092063"/>
                    </a:ext>
                  </a:extLst>
                </a:gridCol>
                <a:gridCol w="1162740">
                  <a:extLst>
                    <a:ext uri="{9D8B030D-6E8A-4147-A177-3AD203B41FA5}">
                      <a16:colId xmlns:a16="http://schemas.microsoft.com/office/drawing/2014/main" val="2921361361"/>
                    </a:ext>
                  </a:extLst>
                </a:gridCol>
                <a:gridCol w="1586820">
                  <a:extLst>
                    <a:ext uri="{9D8B030D-6E8A-4147-A177-3AD203B41FA5}">
                      <a16:colId xmlns:a16="http://schemas.microsoft.com/office/drawing/2014/main" val="443315823"/>
                    </a:ext>
                  </a:extLst>
                </a:gridCol>
                <a:gridCol w="1571109">
                  <a:extLst>
                    <a:ext uri="{9D8B030D-6E8A-4147-A177-3AD203B41FA5}">
                      <a16:colId xmlns:a16="http://schemas.microsoft.com/office/drawing/2014/main" val="1607985817"/>
                    </a:ext>
                  </a:extLst>
                </a:gridCol>
                <a:gridCol w="1602531">
                  <a:extLst>
                    <a:ext uri="{9D8B030D-6E8A-4147-A177-3AD203B41FA5}">
                      <a16:colId xmlns:a16="http://schemas.microsoft.com/office/drawing/2014/main" val="2369053799"/>
                    </a:ext>
                  </a:extLst>
                </a:gridCol>
                <a:gridCol w="1602531">
                  <a:extLst>
                    <a:ext uri="{9D8B030D-6E8A-4147-A177-3AD203B41FA5}">
                      <a16:colId xmlns:a16="http://schemas.microsoft.com/office/drawing/2014/main" val="2958543593"/>
                    </a:ext>
                  </a:extLst>
                </a:gridCol>
                <a:gridCol w="1555398">
                  <a:extLst>
                    <a:ext uri="{9D8B030D-6E8A-4147-A177-3AD203B41FA5}">
                      <a16:colId xmlns:a16="http://schemas.microsoft.com/office/drawing/2014/main" val="9468462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Varsinais-Suomi, 2019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Varsinais-Suomi, 2020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Varsinais-Suomi, 2021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Satakunta, 2019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Satakunta, 2020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Satakunta, 2021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87106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Kokonaislainaus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7532751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6526569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6636078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3806395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3120795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3331070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9790074"/>
                  </a:ext>
                </a:extLst>
              </a:tr>
            </a:tbl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E38B2AF3-1957-46D9-8FD8-B74E729926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157112"/>
              </p:ext>
            </p:extLst>
          </p:nvPr>
        </p:nvGraphicFramePr>
        <p:xfrm>
          <a:off x="3143672" y="2276872"/>
          <a:ext cx="6624736" cy="410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88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B15E4573-4340-47DE-ABF5-46B8F3B1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49" y="175260"/>
            <a:ext cx="11415302" cy="671195"/>
          </a:xfrm>
        </p:spPr>
        <p:txBody>
          <a:bodyPr/>
          <a:lstStyle/>
          <a:p>
            <a:r>
              <a:rPr lang="fi-FI" dirty="0"/>
              <a:t>E-aineiston hankinta ja lainaus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10ABF8-9A66-453E-9A07-217A778843F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fld id="{433EF0FF-9725-4881-90DF-54B47606623D}" type="datetime1">
              <a:rPr lang="fi-FI" smtClean="0"/>
              <a:t>29.3.2022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DA63EAC-FF47-4500-91D4-AC898608526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0DF934-E0DA-478D-945B-62B2117763CC}" type="slidenum">
              <a:rPr lang="fi-FI" smtClean="0"/>
              <a:pPr/>
              <a:t>9</a:t>
            </a:fld>
            <a:r>
              <a:rPr lang="fi-FI"/>
              <a:t> </a:t>
            </a:r>
            <a:endParaRPr lang="fi-FI" dirty="0"/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DE610705-BB72-4769-9357-E69643404A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222131"/>
              </p:ext>
            </p:extLst>
          </p:nvPr>
        </p:nvGraphicFramePr>
        <p:xfrm>
          <a:off x="5735960" y="1988841"/>
          <a:ext cx="6109012" cy="417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5DFC52F5-3C64-46F7-A3B9-AB33DD750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064828"/>
              </p:ext>
            </p:extLst>
          </p:nvPr>
        </p:nvGraphicFramePr>
        <p:xfrm>
          <a:off x="388349" y="1268760"/>
          <a:ext cx="5164732" cy="357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4437660"/>
      </p:ext>
    </p:extLst>
  </p:cSld>
  <p:clrMapOvr>
    <a:masterClrMapping/>
  </p:clrMapOvr>
</p:sld>
</file>

<file path=ppt/theme/theme1.xml><?xml version="1.0" encoding="utf-8"?>
<a:theme xmlns:a="http://schemas.openxmlformats.org/drawingml/2006/main" name="Aluehallintovirasto">
  <a:themeElements>
    <a:clrScheme name="AV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9F"/>
      </a:accent1>
      <a:accent2>
        <a:srgbClr val="FFF9E3"/>
      </a:accent2>
      <a:accent3>
        <a:srgbClr val="840084"/>
      </a:accent3>
      <a:accent4>
        <a:srgbClr val="7DB928"/>
      </a:accent4>
      <a:accent5>
        <a:srgbClr val="293542"/>
      </a:accent5>
      <a:accent6>
        <a:srgbClr val="FFFFFF"/>
      </a:accent6>
      <a:hlink>
        <a:srgbClr val="FFFFFF"/>
      </a:hlink>
      <a:folHlink>
        <a:srgbClr val="E7E6E6"/>
      </a:folHlink>
    </a:clrScheme>
    <a:fontScheme name="AVI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Aluehallintovirasto PowerPoint-esitysmalli.potx" id="{F85CDC77-74E4-4060-8C3F-9EC0483BD9AC}" vid="{62532C89-A644-4232-BE53-CEA6CFE8E64C}"/>
    </a:ext>
  </a:extLst>
</a:theme>
</file>

<file path=ppt/theme/theme2.xml><?xml version="1.0" encoding="utf-8"?>
<a:theme xmlns:a="http://schemas.openxmlformats.org/drawingml/2006/main" name="Diapohjat työkäyttöön">
  <a:themeElements>
    <a:clrScheme name="AVI sinin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9F"/>
      </a:accent1>
      <a:accent2>
        <a:srgbClr val="FFF9E3"/>
      </a:accent2>
      <a:accent3>
        <a:srgbClr val="840084"/>
      </a:accent3>
      <a:accent4>
        <a:srgbClr val="7DB928"/>
      </a:accent4>
      <a:accent5>
        <a:srgbClr val="293542"/>
      </a:accent5>
      <a:accent6>
        <a:srgbClr val="FFFFFF"/>
      </a:accent6>
      <a:hlink>
        <a:srgbClr val="00559F"/>
      </a:hlink>
      <a:folHlink>
        <a:srgbClr val="000000"/>
      </a:folHlink>
    </a:clrScheme>
    <a:fontScheme name="AVI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Aluehallintovirasto PowerPoint-esitysmalli.potx" id="{F85CDC77-74E4-4060-8C3F-9EC0483BD9AC}" vid="{9F7C9D5C-6CBD-4D3D-B3C1-3243B91816C7}"/>
    </a:ext>
  </a:extLst>
</a:theme>
</file>

<file path=ppt/theme/theme3.xml><?xml version="1.0" encoding="utf-8"?>
<a:theme xmlns:a="http://schemas.openxmlformats.org/drawingml/2006/main" name="Visuaalisetdiat 2">
  <a:themeElements>
    <a:clrScheme name="AVI sinin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9F"/>
      </a:accent1>
      <a:accent2>
        <a:srgbClr val="FFF9E3"/>
      </a:accent2>
      <a:accent3>
        <a:srgbClr val="840084"/>
      </a:accent3>
      <a:accent4>
        <a:srgbClr val="7DB928"/>
      </a:accent4>
      <a:accent5>
        <a:srgbClr val="293542"/>
      </a:accent5>
      <a:accent6>
        <a:srgbClr val="FFFFFF"/>
      </a:accent6>
      <a:hlink>
        <a:srgbClr val="00559F"/>
      </a:hlink>
      <a:folHlink>
        <a:srgbClr val="000000"/>
      </a:folHlink>
    </a:clrScheme>
    <a:fontScheme name="AVI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Aluehallintovirasto PowerPoint-esitysmalli.potx" id="{F85CDC77-74E4-4060-8C3F-9EC0483BD9AC}" vid="{5ADAF7DD-2830-4020-8BA9-62E53B65D24B}"/>
    </a:ext>
  </a:extLst>
</a:theme>
</file>

<file path=ppt/theme/theme4.xml><?xml version="1.0" encoding="utf-8"?>
<a:theme xmlns:a="http://schemas.openxmlformats.org/drawingml/2006/main" name="Väliotsikko- ja lopetusdiat">
  <a:themeElements>
    <a:clrScheme name="AVI linki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9F"/>
      </a:accent1>
      <a:accent2>
        <a:srgbClr val="FFF9E3"/>
      </a:accent2>
      <a:accent3>
        <a:srgbClr val="840084"/>
      </a:accent3>
      <a:accent4>
        <a:srgbClr val="7DB928"/>
      </a:accent4>
      <a:accent5>
        <a:srgbClr val="293542"/>
      </a:accent5>
      <a:accent6>
        <a:srgbClr val="FFF9E3"/>
      </a:accent6>
      <a:hlink>
        <a:srgbClr val="FFFFFF"/>
      </a:hlink>
      <a:folHlink>
        <a:srgbClr val="E7E6E6"/>
      </a:folHlink>
    </a:clrScheme>
    <a:fontScheme name="AVI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Aluehallintovirasto PowerPoint-esitysmalli.potx" id="{F85CDC77-74E4-4060-8C3F-9EC0483BD9AC}" vid="{2406F302-5AC6-4B5A-ACD1-1BC1D765A94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 Aluehallintovirasto PowerPoint-esitysmalli</Template>
  <TotalTime>3818</TotalTime>
  <Words>592</Words>
  <Application>Microsoft Office PowerPoint</Application>
  <PresentationFormat>Laajakuva</PresentationFormat>
  <Paragraphs>121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Verdana</vt:lpstr>
      <vt:lpstr>Aluehallintovirasto</vt:lpstr>
      <vt:lpstr>Diapohjat työkäyttöön</vt:lpstr>
      <vt:lpstr>Visuaalisetdiat 2</vt:lpstr>
      <vt:lpstr>Väliotsikko- ja lopetusdiat</vt:lpstr>
      <vt:lpstr>Hankkeet 2022 ja tilastot 2021 </vt:lpstr>
      <vt:lpstr>Avustuskuulumisia 2022</vt:lpstr>
      <vt:lpstr>PowerPoint-esitys</vt:lpstr>
      <vt:lpstr>PowerPoint-esitys</vt:lpstr>
      <vt:lpstr>Tulossa</vt:lpstr>
      <vt:lpstr>Tilastot 2021</vt:lpstr>
      <vt:lpstr>Käynnit ja lainaus / asukasluku sekä verkkokäynnit</vt:lpstr>
      <vt:lpstr>Kokonaislainaus ja lapset/aikuiset</vt:lpstr>
      <vt:lpstr>E-aineiston hankinta ja lainaus</vt:lpstr>
      <vt:lpstr>Peruspalvelujen arvionti</vt:lpstr>
      <vt:lpstr>Muuta ajankohtaista</vt:lpstr>
      <vt:lpstr>PowerPoint-esitys</vt:lpstr>
    </vt:vector>
  </TitlesOfParts>
  <Company>Aluehallintovirasto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Tilastot 2020 ja hankkeet 2021</dc:title>
  <dc:creator>Ojaranta Anu</dc:creator>
  <cp:lastModifiedBy>Almgren Päivi (AVI)</cp:lastModifiedBy>
  <cp:revision>54</cp:revision>
  <dcterms:created xsi:type="dcterms:W3CDTF">2021-04-06T07:54:22Z</dcterms:created>
  <dcterms:modified xsi:type="dcterms:W3CDTF">2022-03-29T11:55:42Z</dcterms:modified>
</cp:coreProperties>
</file>