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301" r:id="rId4"/>
    <p:sldId id="278" r:id="rId5"/>
    <p:sldId id="279" r:id="rId6"/>
    <p:sldId id="302" r:id="rId7"/>
    <p:sldId id="300" r:id="rId8"/>
    <p:sldId id="299" r:id="rId9"/>
    <p:sldId id="297" r:id="rId10"/>
    <p:sldId id="298" r:id="rId11"/>
    <p:sldId id="273" r:id="rId12"/>
    <p:sldId id="274" r:id="rId13"/>
    <p:sldId id="291" r:id="rId14"/>
    <p:sldId id="292" r:id="rId15"/>
    <p:sldId id="293" r:id="rId16"/>
    <p:sldId id="294" r:id="rId17"/>
    <p:sldId id="265" r:id="rId18"/>
    <p:sldId id="266" r:id="rId19"/>
    <p:sldId id="284" r:id="rId20"/>
    <p:sldId id="303" r:id="rId21"/>
    <p:sldId id="304" r:id="rId22"/>
    <p:sldId id="305" r:id="rId23"/>
    <p:sldId id="306" r:id="rId24"/>
    <p:sldId id="289" r:id="rId25"/>
    <p:sldId id="257" r:id="rId26"/>
    <p:sldId id="286" r:id="rId27"/>
    <p:sldId id="258" r:id="rId28"/>
    <p:sldId id="263" r:id="rId29"/>
    <p:sldId id="285" r:id="rId30"/>
    <p:sldId id="260" r:id="rId31"/>
    <p:sldId id="287" r:id="rId32"/>
    <p:sldId id="262" r:id="rId33"/>
    <p:sldId id="261" r:id="rId34"/>
    <p:sldId id="259" r:id="rId35"/>
    <p:sldId id="288" r:id="rId36"/>
    <p:sldId id="290" r:id="rId37"/>
    <p:sldId id="276" r:id="rId38"/>
    <p:sldId id="282" r:id="rId39"/>
    <p:sldId id="268" r:id="rId40"/>
    <p:sldId id="269" r:id="rId41"/>
    <p:sldId id="283" r:id="rId42"/>
    <p:sldId id="272" r:id="rId4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00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5D7C-5BC1-4E3D-A77D-8D47B57C5351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CE56-FC18-4C00-8A6A-6D177B414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2851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5D7C-5BC1-4E3D-A77D-8D47B57C5351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CE56-FC18-4C00-8A6A-6D177B414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802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5D7C-5BC1-4E3D-A77D-8D47B57C5351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CE56-FC18-4C00-8A6A-6D177B414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221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5D7C-5BC1-4E3D-A77D-8D47B57C5351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CE56-FC18-4C00-8A6A-6D177B414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0492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5D7C-5BC1-4E3D-A77D-8D47B57C5351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CE56-FC18-4C00-8A6A-6D177B414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2146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5D7C-5BC1-4E3D-A77D-8D47B57C5351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CE56-FC18-4C00-8A6A-6D177B414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8441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5D7C-5BC1-4E3D-A77D-8D47B57C5351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CE56-FC18-4C00-8A6A-6D177B414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5509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5D7C-5BC1-4E3D-A77D-8D47B57C5351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CE56-FC18-4C00-8A6A-6D177B414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853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5D7C-5BC1-4E3D-A77D-8D47B57C5351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CE56-FC18-4C00-8A6A-6D177B414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336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5D7C-5BC1-4E3D-A77D-8D47B57C5351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CE56-FC18-4C00-8A6A-6D177B414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961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5D7C-5BC1-4E3D-A77D-8D47B57C5351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CE56-FC18-4C00-8A6A-6D177B414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579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25D7C-5BC1-4E3D-A77D-8D47B57C5351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FCE56-FC18-4C00-8A6A-6D177B414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072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rmationisbeautiful.net/visualizations/the-uks-brexit-options-in-the-eurozone-landscape-visualized/" TargetMode="External"/><Relationship Id="rId2" Type="http://schemas.openxmlformats.org/officeDocument/2006/relationships/hyperlink" Target="https://informationisbeautiful.net/visualizations/biggest-fake-news-of-2017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Tietokirjat, laatu, etiikka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Tietokirjallisuuden professori Pirjo Hiidenmaa</a:t>
            </a:r>
          </a:p>
          <a:p>
            <a:r>
              <a:rPr lang="fi-FI" dirty="0"/>
              <a:t>Helsingin yliopisto </a:t>
            </a:r>
          </a:p>
          <a:p>
            <a:r>
              <a:rPr lang="fi-FI" dirty="0"/>
              <a:t>3.3.2020</a:t>
            </a:r>
          </a:p>
        </p:txBody>
      </p:sp>
    </p:spTree>
    <p:extLst>
      <p:ext uri="{BB962C8B-B14F-4D97-AF65-F5344CB8AC3E}">
        <p14:creationId xmlns:p14="http://schemas.microsoft.com/office/powerpoint/2010/main" val="2999498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62A33-EAA8-E348-805A-24E53E288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113" y="0"/>
            <a:ext cx="10065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20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Lajit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Funktionaalinen tietokirjallisuus</a:t>
            </a:r>
          </a:p>
          <a:p>
            <a:pPr lvl="1"/>
            <a:r>
              <a:rPr lang="fi-FI" dirty="0"/>
              <a:t>Tekijänä usein kollektiivi</a:t>
            </a:r>
          </a:p>
          <a:p>
            <a:pPr lvl="1"/>
            <a:r>
              <a:rPr lang="fi-FI" dirty="0"/>
              <a:t>Teoksella selvä käyttötarkoitus</a:t>
            </a:r>
          </a:p>
          <a:p>
            <a:pPr lvl="1"/>
            <a:r>
              <a:rPr lang="fi-FI" dirty="0"/>
              <a:t>Hakuteos, sanakirja…</a:t>
            </a:r>
          </a:p>
          <a:p>
            <a:pPr lvl="1"/>
            <a:r>
              <a:rPr lang="fi-FI" dirty="0"/>
              <a:t>Rakenne ja tavoite ohjaavat sisältöä </a:t>
            </a:r>
          </a:p>
          <a:p>
            <a:r>
              <a:rPr lang="fi-FI" dirty="0"/>
              <a:t>Kirjallinen tietokirjallisuus</a:t>
            </a:r>
          </a:p>
          <a:p>
            <a:pPr lvl="1"/>
            <a:r>
              <a:rPr lang="fi-FI" dirty="0"/>
              <a:t>Tekijän persoona olennainen</a:t>
            </a:r>
          </a:p>
          <a:p>
            <a:pPr lvl="1"/>
            <a:r>
              <a:rPr lang="fi-FI" dirty="0"/>
              <a:t>Tietoa, viihdettä, kiinnostavaa, huviksi, hyödyksi…</a:t>
            </a:r>
          </a:p>
          <a:p>
            <a:pPr lvl="1"/>
            <a:r>
              <a:rPr lang="fi-FI" dirty="0"/>
              <a:t>Monenlaisia rakenteita, tyylejä</a:t>
            </a:r>
          </a:p>
          <a:p>
            <a:pPr lvl="1"/>
            <a:r>
              <a:rPr lang="fi-FI" dirty="0"/>
              <a:t>Esseistiikka, elämäkerrat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32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Lajien rajalla: </a:t>
            </a:r>
            <a:r>
              <a:rPr lang="fi-FI" dirty="0" err="1"/>
              <a:t>kaunoa</a:t>
            </a:r>
            <a:r>
              <a:rPr lang="fi-FI" dirty="0"/>
              <a:t> vai tietoa?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/>
              <a:t>Historiallinen romaani</a:t>
            </a:r>
          </a:p>
          <a:p>
            <a:r>
              <a:rPr lang="fi-FI" dirty="0"/>
              <a:t>Avainromaani</a:t>
            </a:r>
          </a:p>
          <a:p>
            <a:r>
              <a:rPr lang="fi-FI" dirty="0"/>
              <a:t>Fiktiivinen elämäkerta</a:t>
            </a:r>
          </a:p>
          <a:p>
            <a:r>
              <a:rPr lang="fi-FI" dirty="0"/>
              <a:t>Esseistiikka</a:t>
            </a:r>
          </a:p>
          <a:p>
            <a:r>
              <a:rPr lang="fi-FI" dirty="0"/>
              <a:t>Kertomusmuotoinen tietokirja</a:t>
            </a:r>
          </a:p>
          <a:p>
            <a:endParaRPr lang="fi-FI" dirty="0"/>
          </a:p>
          <a:p>
            <a:r>
              <a:rPr lang="fi-FI" dirty="0"/>
              <a:t>Aristoteles: </a:t>
            </a:r>
          </a:p>
          <a:p>
            <a:pPr lvl="1"/>
            <a:r>
              <a:rPr lang="fi-FI" dirty="0"/>
              <a:t>”Tietokirja on totta. Fiktio voisi olla totta”</a:t>
            </a:r>
          </a:p>
        </p:txBody>
      </p:sp>
    </p:spTree>
    <p:extLst>
      <p:ext uri="{BB962C8B-B14F-4D97-AF65-F5344CB8AC3E}">
        <p14:creationId xmlns:p14="http://schemas.microsoft.com/office/powerpoint/2010/main" val="1688053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Fakta – fiktio (fiktio – ei-fiktio)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fi-FI" dirty="0"/>
              <a:t>Kaikki tekstit ovat jonkun tekemiä, muovattuja.</a:t>
            </a:r>
          </a:p>
          <a:p>
            <a:pPr marL="514350" indent="-514350">
              <a:buAutoNum type="arabicParenR"/>
            </a:pPr>
            <a:r>
              <a:rPr lang="fi-FI" dirty="0"/>
              <a:t>Fakta ja fiktio ovat erillisiä. Faktateksti viittaa itsensä ulkopuoliseen maailmaan. Se saa tukea muista teksteistä.  </a:t>
            </a:r>
          </a:p>
          <a:p>
            <a:pPr marL="514350" indent="-514350">
              <a:buAutoNum type="arabicParenR"/>
            </a:pPr>
            <a:r>
              <a:rPr lang="fi-FI" dirty="0"/>
              <a:t>”Fakta”, ”todenvastaavuus” on oletus, jonka lukija tekee.</a:t>
            </a:r>
          </a:p>
          <a:p>
            <a:pPr marL="514350" indent="-514350">
              <a:buAutoNum type="arabicParenR"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/>
              <a:t>Dorrit</a:t>
            </a:r>
            <a:r>
              <a:rPr lang="fi-FI" dirty="0"/>
              <a:t> </a:t>
            </a:r>
            <a:r>
              <a:rPr lang="fi-FI" dirty="0" err="1"/>
              <a:t>Cohn</a:t>
            </a:r>
            <a:r>
              <a:rPr lang="fi-FI" dirty="0"/>
              <a:t>, Fiktion mieli.</a:t>
            </a:r>
          </a:p>
          <a:p>
            <a:pPr marL="0" indent="0">
              <a:buNone/>
            </a:pPr>
            <a:r>
              <a:rPr lang="fi-FI" dirty="0"/>
              <a:t>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053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Tietoteksti ja kirjailija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Fyysinen kirjailija: laadun tae</a:t>
            </a:r>
          </a:p>
          <a:p>
            <a:r>
              <a:rPr lang="fi-FI" dirty="0"/>
              <a:t>Tekstin implisiittinen kirjoittaja: edustaa kirjailijaa, hallitsee tekstiä</a:t>
            </a:r>
          </a:p>
          <a:p>
            <a:r>
              <a:rPr lang="fi-FI" dirty="0"/>
              <a:t>Teksti kertoja: kertoja, jonka näkökulmasta asiaa katsotaan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4653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79" y="0"/>
            <a:ext cx="5687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83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312" y="0"/>
            <a:ext cx="5687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68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1" y="2282825"/>
            <a:ext cx="2984500" cy="42291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126" y="2178050"/>
            <a:ext cx="2984500" cy="4216400"/>
          </a:xfrm>
          <a:prstGeom prst="rect">
            <a:avLst/>
          </a:prstGeom>
        </p:spPr>
      </p:pic>
      <p:sp>
        <p:nvSpPr>
          <p:cNvPr id="7" name="Otsikko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956800" cy="1143000"/>
          </a:xfrm>
        </p:spPr>
        <p:txBody>
          <a:bodyPr>
            <a:normAutofit fontScale="90000"/>
          </a:bodyPr>
          <a:lstStyle/>
          <a:p>
            <a:r>
              <a:rPr lang="fi-FI" dirty="0"/>
              <a:t>Tutkimusta mutta myös esseistiikkaa, ajatonta 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250" y="2273753"/>
            <a:ext cx="3565524" cy="415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57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1" y="2254250"/>
            <a:ext cx="2590800" cy="381000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375" y="2127865"/>
            <a:ext cx="2873375" cy="409845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1" y="2142019"/>
            <a:ext cx="2746375" cy="4023759"/>
          </a:xfrm>
          <a:prstGeom prst="rect">
            <a:avLst/>
          </a:prstGeom>
        </p:spPr>
      </p:pic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Tutkimukseen perustuvaa tietoa, ajankohtaisuus ja uutuus tärkeää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5419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284" y="2148529"/>
            <a:ext cx="4233912" cy="459379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DE53C38-CF1F-AF43-B932-68EC7399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Tiedon rajalla: tietoa vai ei?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56E0D5-C468-2241-B7B4-E148C1C14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57156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3BFB-B181-C54E-A36D-BF92914A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tietokirjallisuus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D729D-CB9C-5648-B14B-FC2D81956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Oppikirjat</a:t>
            </a:r>
          </a:p>
          <a:p>
            <a:r>
              <a:rPr lang="fi-FI" dirty="0"/>
              <a:t>Oppaat, harrastuskirjat</a:t>
            </a:r>
          </a:p>
          <a:p>
            <a:r>
              <a:rPr lang="fi-FI" dirty="0"/>
              <a:t>Tutkimuskirjallisuus</a:t>
            </a:r>
          </a:p>
          <a:p>
            <a:r>
              <a:rPr lang="fi-FI" dirty="0"/>
              <a:t>Hakuteokset</a:t>
            </a:r>
          </a:p>
          <a:p>
            <a:r>
              <a:rPr lang="fi-FI" dirty="0"/>
              <a:t>Mielipidekirjallisuus</a:t>
            </a:r>
          </a:p>
          <a:p>
            <a:r>
              <a:rPr lang="fi-FI" dirty="0"/>
              <a:t>Yleinen tietokirjallisuus</a:t>
            </a:r>
          </a:p>
          <a:p>
            <a:r>
              <a:rPr lang="fi-FI" dirty="0"/>
              <a:t>Lasten ja nuorten tietokirjallisuus</a:t>
            </a:r>
          </a:p>
        </p:txBody>
      </p:sp>
    </p:spTree>
    <p:extLst>
      <p:ext uri="{BB962C8B-B14F-4D97-AF65-F5344CB8AC3E}">
        <p14:creationId xmlns:p14="http://schemas.microsoft.com/office/powerpoint/2010/main" val="175194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ääkkeetön elämä">
            <a:extLst>
              <a:ext uri="{FF2B5EF4-FFF2-40B4-BE49-F238E27FC236}">
                <a16:creationId xmlns:a16="http://schemas.microsoft.com/office/drawing/2014/main" id="{E6EA7409-167D-1842-969E-103602DE9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83" y="1698171"/>
            <a:ext cx="3441875" cy="499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A9876AE-690A-C943-ACBE-32FA00114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Tiedon luotettavuus?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C8C69D-803D-F04D-A462-75B613D20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87660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6C88-9841-E348-B1CA-05F192D7D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Skandaalikirjallisuus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D1311-0425-3A49-A109-104261DBE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Susan Ruusunen: Pääministerin morsian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00933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55E15-256C-8D4D-98A9-9702C170C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Tietokirjallisuuden ongelmia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03AC0-49EC-B946-9247-FE947E779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Ei vertaisarviointia</a:t>
            </a:r>
          </a:p>
          <a:p>
            <a:r>
              <a:rPr lang="fi-FI" dirty="0"/>
              <a:t>Arvioita markkinoista, kiinnostavuudesta ja yleisöstä</a:t>
            </a:r>
          </a:p>
          <a:p>
            <a:r>
              <a:rPr lang="fi-FI" dirty="0"/>
              <a:t>Myyntitavoitteet</a:t>
            </a:r>
          </a:p>
          <a:p>
            <a:r>
              <a:rPr lang="fi-FI" dirty="0"/>
              <a:t>Puolet suurten kustantamoiden kautta, puolet pienkustantamoista, omakustanteena tai tilapäiskustantajien kautta</a:t>
            </a:r>
          </a:p>
          <a:p>
            <a:r>
              <a:rPr lang="fi-FI" dirty="0"/>
              <a:t>Ei aina faktantarkistusta, ei varaa toimitustyöhön</a:t>
            </a:r>
          </a:p>
          <a:p>
            <a:r>
              <a:rPr lang="fi-FI" dirty="0"/>
              <a:t>Plagiaatteja, Wikipedian käyttö</a:t>
            </a:r>
          </a:p>
          <a:p>
            <a:r>
              <a:rPr lang="fi-FI" dirty="0"/>
              <a:t>Monissa aiheissa lähdepohjaa hankala saada</a:t>
            </a:r>
          </a:p>
          <a:p>
            <a:r>
              <a:rPr lang="fi-FI" dirty="0"/>
              <a:t>Kirjakritiikkiä vähän</a:t>
            </a:r>
          </a:p>
          <a:p>
            <a:r>
              <a:rPr lang="fi-FI" dirty="0"/>
              <a:t>Julkinen kirjakeskustelu tarttuu skandaaleihin</a:t>
            </a:r>
          </a:p>
        </p:txBody>
      </p:sp>
    </p:spTree>
    <p:extLst>
      <p:ext uri="{BB962C8B-B14F-4D97-AF65-F5344CB8AC3E}">
        <p14:creationId xmlns:p14="http://schemas.microsoft.com/office/powerpoint/2010/main" val="154775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9F840-9C12-E04E-B258-FB60B51C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Kenen vastuulla?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4A037-C7E4-E744-8878-380B68655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Tietokirjailija</a:t>
            </a:r>
          </a:p>
          <a:p>
            <a:r>
              <a:rPr lang="fi-FI" dirty="0"/>
              <a:t>Kustannustoimittaja</a:t>
            </a:r>
          </a:p>
          <a:p>
            <a:r>
              <a:rPr lang="fi-FI" dirty="0"/>
              <a:t>Kustantamo</a:t>
            </a:r>
          </a:p>
          <a:p>
            <a:r>
              <a:rPr lang="fi-FI" dirty="0"/>
              <a:t>Jakelukanavat: kirjakauppa, kirjasto</a:t>
            </a:r>
          </a:p>
          <a:p>
            <a:r>
              <a:rPr lang="fi-FI" dirty="0"/>
              <a:t>Media: kirjakritiikki</a:t>
            </a:r>
          </a:p>
          <a:p>
            <a:r>
              <a:rPr lang="fi-FI" dirty="0"/>
              <a:t>Lukija</a:t>
            </a:r>
          </a:p>
        </p:txBody>
      </p:sp>
    </p:spTree>
    <p:extLst>
      <p:ext uri="{BB962C8B-B14F-4D97-AF65-F5344CB8AC3E}">
        <p14:creationId xmlns:p14="http://schemas.microsoft.com/office/powerpoint/2010/main" val="36912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2E5D-8776-BD48-9119-00FCB4E0E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Tietokirjan monet tehtävät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978EE7-BBF1-9D42-A402-1822347F1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41654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fi-FI" dirty="0"/>
              <a:t>Tietokirja tietopankkina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endParaRPr lang="fi-FI" dirty="0"/>
          </a:p>
          <a:p>
            <a:endParaRPr lang="fi-F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78" y="2810370"/>
            <a:ext cx="1914525" cy="2686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52" y="2401227"/>
            <a:ext cx="2181857" cy="309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6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18" y="2577646"/>
            <a:ext cx="2552700" cy="35941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064" y="2577646"/>
            <a:ext cx="2552700" cy="3556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044B7F0-8200-4645-A2FD-AF3C9E34B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Sosiaalinen tilaus teemalle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0F3937-760B-3D46-863C-79B8EFC8A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70341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fi-FI" dirty="0"/>
              <a:t>Tietokirja näkemyksen esittäjänä, synteesinä, ”iso kuva”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6" y="2274126"/>
            <a:ext cx="2503447" cy="3859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87" y="2561732"/>
            <a:ext cx="23812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22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Kirja kannanottona, näkemyksenä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46" y="1896877"/>
            <a:ext cx="2688351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08" y="1995055"/>
            <a:ext cx="2271130" cy="43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65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88" y="1447021"/>
            <a:ext cx="2832595" cy="4025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046" y="1606378"/>
            <a:ext cx="2809687" cy="3866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58" y="2077684"/>
            <a:ext cx="2069242" cy="29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08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86275-9E38-0645-8CBB-43E7979EC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Tietokirjoja vuosittain noin 6000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C9292-DCD0-124E-BB29-6BC488D84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Historia ja elämäkerrat 	800</a:t>
            </a:r>
          </a:p>
          <a:p>
            <a:r>
              <a:rPr lang="fi-FI" dirty="0"/>
              <a:t>Taide, valokuvaus	350</a:t>
            </a:r>
          </a:p>
          <a:p>
            <a:r>
              <a:rPr lang="fi-FI" dirty="0"/>
              <a:t>Kasvatus			270</a:t>
            </a:r>
          </a:p>
          <a:p>
            <a:r>
              <a:rPr lang="fi-FI" dirty="0"/>
              <a:t>Oikeus, hallinto		260</a:t>
            </a:r>
          </a:p>
          <a:p>
            <a:r>
              <a:rPr lang="fi-FI" dirty="0"/>
              <a:t>Insinööritieteet		250</a:t>
            </a:r>
          </a:p>
          <a:p>
            <a:r>
              <a:rPr lang="fi-FI" dirty="0"/>
              <a:t>Filosofia, psykologia	250</a:t>
            </a:r>
          </a:p>
          <a:p>
            <a:r>
              <a:rPr lang="fi-FI" dirty="0"/>
              <a:t>Lääketiede			250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5138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fi-FI" dirty="0"/>
              <a:t>Kirja emansipaation välineenä: ”kasvot aiheelle”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7" y="1923803"/>
            <a:ext cx="4553320" cy="4553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944" y="2381373"/>
            <a:ext cx="271462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9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09" y="1639232"/>
            <a:ext cx="2988528" cy="4363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366" y="1639232"/>
            <a:ext cx="2836113" cy="4363251"/>
          </a:xfrm>
          <a:prstGeom prst="rect">
            <a:avLst/>
          </a:prstGeom>
        </p:spPr>
      </p:pic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Tietoa kokemuksista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0128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53" y="2341170"/>
            <a:ext cx="2381250" cy="36957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Kirja oppaana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737" y="2772568"/>
            <a:ext cx="2465828" cy="3165093"/>
          </a:xfrm>
        </p:spPr>
      </p:pic>
    </p:spTree>
    <p:extLst>
      <p:ext uri="{BB962C8B-B14F-4D97-AF65-F5344CB8AC3E}">
        <p14:creationId xmlns:p14="http://schemas.microsoft.com/office/powerpoint/2010/main" val="1152433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068" y="3429000"/>
            <a:ext cx="3014133" cy="292100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893" y="772203"/>
            <a:ext cx="2929467" cy="2921000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16" y="1373803"/>
            <a:ext cx="2912533" cy="29210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649" y="3429000"/>
            <a:ext cx="3894667" cy="2921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7868" y="508000"/>
            <a:ext cx="2709333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58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fi-FI" dirty="0"/>
              <a:t>Tietokirja tietoviihteenä (</a:t>
            </a:r>
            <a:r>
              <a:rPr lang="fi-FI" dirty="0" err="1"/>
              <a:t>infotainment</a:t>
            </a:r>
            <a:r>
              <a:rPr lang="fi-FI" dirty="0"/>
              <a:t>)</a:t>
            </a:r>
          </a:p>
        </p:txBody>
      </p:sp>
      <p:sp>
        <p:nvSpPr>
          <p:cNvPr id="4" name="AutoShape 2" descr="Kuvahaun tulos haulle Mark Kurlansky su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124" y="2780619"/>
            <a:ext cx="1676400" cy="2733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38" y="2307214"/>
            <a:ext cx="223837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28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13" y="1920875"/>
            <a:ext cx="3749715" cy="493712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850" y="1973636"/>
            <a:ext cx="2876521" cy="4471278"/>
          </a:xfrm>
          <a:prstGeom prst="rect">
            <a:avLst/>
          </a:prstGeom>
        </p:spPr>
      </p:pic>
      <p:sp>
        <p:nvSpPr>
          <p:cNvPr id="5" name="Otsikko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956800" cy="1143000"/>
          </a:xfrm>
        </p:spPr>
        <p:txBody>
          <a:bodyPr>
            <a:normAutofit fontScale="90000"/>
          </a:bodyPr>
          <a:lstStyle/>
          <a:p>
            <a:r>
              <a:rPr lang="fi-FI" dirty="0"/>
              <a:t>Tietokirja viihdyttävänä salapoliisikertomuksena</a:t>
            </a:r>
          </a:p>
        </p:txBody>
      </p:sp>
    </p:spTree>
    <p:extLst>
      <p:ext uri="{BB962C8B-B14F-4D97-AF65-F5344CB8AC3E}">
        <p14:creationId xmlns:p14="http://schemas.microsoft.com/office/powerpoint/2010/main" val="3012613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68" y="1778000"/>
            <a:ext cx="3386667" cy="3302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613" y="2912980"/>
            <a:ext cx="3640667" cy="3365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A6AB57-C563-5448-B60F-314EE1E62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Henkilöhistoria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5E904-3320-FC43-8D21-5D0DBF950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6610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352" y="2785402"/>
            <a:ext cx="2298934" cy="3796807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598" y="2499553"/>
            <a:ext cx="2744528" cy="408265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3E0E7C1-FBE9-8D47-AB7F-416DC0CE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Historia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5515AF-2944-8644-B505-7EA31820B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77899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C3D0B-AB7A-484B-AE98-EC80D40BD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Tietokirjat ja lukijat: suomalaisen lukijan eetos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A07C5-6873-1D4F-859A-5C666E046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Itsensä kehittämisen pitkä historia: uskonpuhdistuksesta lähtien</a:t>
            </a:r>
          </a:p>
          <a:p>
            <a:r>
              <a:rPr lang="fi-FI" dirty="0"/>
              <a:t>Kansanopistot, </a:t>
            </a:r>
            <a:r>
              <a:rPr lang="fi-FI" dirty="0" err="1"/>
              <a:t>kansalais</a:t>
            </a:r>
            <a:r>
              <a:rPr lang="fi-FI" dirty="0"/>
              <a:t>- ja työväenopistot</a:t>
            </a:r>
          </a:p>
          <a:p>
            <a:r>
              <a:rPr lang="fi-FI" dirty="0"/>
              <a:t>Kirjekurssit, Avoin yliopisto, </a:t>
            </a:r>
            <a:r>
              <a:rPr lang="fi-FI" dirty="0" err="1"/>
              <a:t>MOOCit</a:t>
            </a:r>
            <a:r>
              <a:rPr lang="fi-FI" dirty="0"/>
              <a:t> </a:t>
            </a:r>
          </a:p>
          <a:p>
            <a:r>
              <a:rPr lang="fi-FI" dirty="0"/>
              <a:t>Realistinen lukutapa</a:t>
            </a:r>
          </a:p>
        </p:txBody>
      </p:sp>
    </p:spTree>
    <p:extLst>
      <p:ext uri="{BB962C8B-B14F-4D97-AF65-F5344CB8AC3E}">
        <p14:creationId xmlns:p14="http://schemas.microsoft.com/office/powerpoint/2010/main" val="289623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Peruskoulu 1970-luvulla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i-FI" dirty="0"/>
              <a:t>Kaikilla vähintään 9 vuotta koulua.</a:t>
            </a:r>
          </a:p>
          <a:p>
            <a:endParaRPr lang="fi-FI" dirty="0"/>
          </a:p>
          <a:p>
            <a:r>
              <a:rPr lang="fi-FI" dirty="0"/>
              <a:t>Säätykierto ylöspäin: ”sukunsa ensimmäinen ylioppilas”</a:t>
            </a:r>
          </a:p>
          <a:p>
            <a:endParaRPr lang="fi-FI" dirty="0"/>
          </a:p>
          <a:p>
            <a:r>
              <a:rPr lang="fi-FI" dirty="0"/>
              <a:t>Yliopistoista koko kansan yliopistoja: 1960 – 70-luvuilla perustettiin uusia yliopistoja. </a:t>
            </a:r>
          </a:p>
          <a:p>
            <a:endParaRPr lang="fi-FI" dirty="0"/>
          </a:p>
          <a:p>
            <a:r>
              <a:rPr lang="fi-FI" dirty="0"/>
              <a:t>Opettajankoulutus maisteritasoiseksi.</a:t>
            </a:r>
          </a:p>
          <a:p>
            <a:endParaRPr lang="fi-FI" dirty="0"/>
          </a:p>
          <a:p>
            <a:r>
              <a:rPr lang="fi-FI" dirty="0"/>
              <a:t>Opettajien autonomia.</a:t>
            </a:r>
          </a:p>
          <a:p>
            <a:endParaRPr lang="fi-FI" dirty="0"/>
          </a:p>
          <a:p>
            <a:r>
              <a:rPr lang="fi-FI" dirty="0"/>
              <a:t>Laadukkaat oppimateriaalit</a:t>
            </a:r>
          </a:p>
          <a:p>
            <a:endParaRPr lang="fi-FI" dirty="0"/>
          </a:p>
          <a:p>
            <a:r>
              <a:rPr lang="fi-FI" dirty="0"/>
              <a:t>Lukemisen ja kirjakulttuurin arvostus</a:t>
            </a:r>
          </a:p>
        </p:txBody>
      </p:sp>
    </p:spTree>
    <p:extLst>
      <p:ext uri="{BB962C8B-B14F-4D97-AF65-F5344CB8AC3E}">
        <p14:creationId xmlns:p14="http://schemas.microsoft.com/office/powerpoint/2010/main" val="129959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6995" y="222422"/>
            <a:ext cx="5585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Tietosanakirja 1909 - 1922</a:t>
            </a:r>
          </a:p>
        </p:txBody>
      </p:sp>
    </p:spTree>
    <p:extLst>
      <p:ext uri="{BB962C8B-B14F-4D97-AF65-F5344CB8AC3E}">
        <p14:creationId xmlns:p14="http://schemas.microsoft.com/office/powerpoint/2010/main" val="2329157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Nyt: Pisa - lukutaidon nousu ja lasku?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Suomalaiset nuoret Pisa-testeissä maailman huippua 2000 – 2012.</a:t>
            </a:r>
          </a:p>
          <a:p>
            <a:endParaRPr lang="fi-FI" dirty="0"/>
          </a:p>
          <a:p>
            <a:r>
              <a:rPr lang="fi-FI" dirty="0"/>
              <a:t>Nyt Pisa-menestys edelleen hyvää, mutta huolenaiheita enemmän:</a:t>
            </a:r>
          </a:p>
          <a:p>
            <a:pPr lvl="1"/>
            <a:r>
              <a:rPr lang="fi-FI" dirty="0"/>
              <a:t>Tyttöjen ja poikien ero kasvaa.</a:t>
            </a:r>
          </a:p>
          <a:p>
            <a:pPr lvl="1"/>
            <a:r>
              <a:rPr lang="fi-FI" dirty="0"/>
              <a:t>Kotitausta vaikuttaa enemmän kuin ennen.</a:t>
            </a:r>
          </a:p>
          <a:p>
            <a:pPr lvl="1"/>
            <a:r>
              <a:rPr lang="fi-FI" dirty="0"/>
              <a:t>15 - 20 %:lla peruskoulun päättävistä heikko lukutaito.</a:t>
            </a:r>
          </a:p>
          <a:p>
            <a:endParaRPr lang="fi-FI" dirty="0"/>
          </a:p>
          <a:p>
            <a:r>
              <a:rPr lang="fi-FI" dirty="0"/>
              <a:t>Lukutaitokampanjoita: Lukuilo, Lukuklaani, Lukuliike, Lukutaitofoorumi, Sanat haltuun….</a:t>
            </a:r>
          </a:p>
          <a:p>
            <a:endParaRPr lang="fi-FI" dirty="0"/>
          </a:p>
          <a:p>
            <a:r>
              <a:rPr lang="fi-FI" dirty="0"/>
              <a:t>Onko syytä huoleen?</a:t>
            </a:r>
          </a:p>
        </p:txBody>
      </p:sp>
    </p:spTree>
    <p:extLst>
      <p:ext uri="{BB962C8B-B14F-4D97-AF65-F5344CB8AC3E}">
        <p14:creationId xmlns:p14="http://schemas.microsoft.com/office/powerpoint/2010/main" val="386507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Lukutaidon uudet vaatimukset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Valheiden tunnistaminen</a:t>
            </a:r>
          </a:p>
          <a:p>
            <a:r>
              <a:rPr lang="fi-FI" dirty="0"/>
              <a:t>Erilaisten välineiden ja kanavien käyttö</a:t>
            </a:r>
          </a:p>
          <a:p>
            <a:r>
              <a:rPr lang="fi-FI" dirty="0"/>
              <a:t>Algoritmit ja kuplien synty</a:t>
            </a:r>
          </a:p>
          <a:p>
            <a:r>
              <a:rPr lang="fi-FI" dirty="0"/>
              <a:t>Kilpailevat näkemykset esiintyvät samanarvoisina: tasapainoharha, ”</a:t>
            </a:r>
            <a:r>
              <a:rPr lang="fi-FI" dirty="0" err="1"/>
              <a:t>false</a:t>
            </a:r>
            <a:r>
              <a:rPr lang="fi-FI" dirty="0"/>
              <a:t> </a:t>
            </a:r>
            <a:r>
              <a:rPr lang="fi-FI" dirty="0" err="1"/>
              <a:t>balance</a:t>
            </a:r>
            <a:r>
              <a:rPr lang="fi-FI" dirty="0"/>
              <a:t>”</a:t>
            </a:r>
          </a:p>
          <a:p>
            <a:r>
              <a:rPr lang="fi-FI" dirty="0"/>
              <a:t>Arkielämäkin vaatii tietoa ja kriittisyyttä</a:t>
            </a:r>
          </a:p>
          <a:p>
            <a:r>
              <a:rPr lang="fi-FI" dirty="0"/>
              <a:t>Tekstit, kuvat, infografiikka </a:t>
            </a:r>
          </a:p>
          <a:p>
            <a:r>
              <a:rPr lang="fi-FI" dirty="0">
                <a:hlinkClick r:id="rId2"/>
              </a:rPr>
              <a:t>https://informationisbeautiful.net/visualizations/biggest-fake-news-of-2017/</a:t>
            </a:r>
            <a:endParaRPr lang="fi-FI" dirty="0"/>
          </a:p>
          <a:p>
            <a:r>
              <a:rPr lang="fi-FI" dirty="0">
                <a:hlinkClick r:id="rId3"/>
              </a:rPr>
              <a:t>https://informationisbeautiful.net/visualizations/the-uks-brexit-options-in-the-eurozone-landscape-visualized/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817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Yksilötaidosta sosiaaliseen lukemiseen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b="1" dirty="0"/>
              <a:t>Lukupiirit</a:t>
            </a:r>
          </a:p>
          <a:p>
            <a:r>
              <a:rPr lang="fi-FI" dirty="0"/>
              <a:t>Messut</a:t>
            </a:r>
          </a:p>
          <a:p>
            <a:r>
              <a:rPr lang="fi-FI" dirty="0"/>
              <a:t>Kirjailijavierailut kansalaisopistoissa, kirjastoissa</a:t>
            </a:r>
          </a:p>
          <a:p>
            <a:r>
              <a:rPr lang="fi-FI" dirty="0" err="1"/>
              <a:t>Kirjablogit</a:t>
            </a:r>
            <a:endParaRPr lang="fi-FI" dirty="0"/>
          </a:p>
          <a:p>
            <a:r>
              <a:rPr lang="fi-FI" dirty="0"/>
              <a:t>Kirjatapahtumat</a:t>
            </a:r>
          </a:p>
          <a:p>
            <a:r>
              <a:rPr lang="fi-FI" dirty="0"/>
              <a:t>Kirjojen julkistamistilaisuudet, omistuskirjoitukset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2210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6" y="2784389"/>
            <a:ext cx="3962399" cy="2971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59" y="2191951"/>
            <a:ext cx="2673178" cy="3564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02" y="1950307"/>
            <a:ext cx="2607275" cy="3910913"/>
          </a:xfrm>
          <a:prstGeom prst="rect">
            <a:avLst/>
          </a:prstGeom>
        </p:spPr>
      </p:pic>
      <p:sp>
        <p:nvSpPr>
          <p:cNvPr id="6" name="Otsikko 5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956800" cy="1143000"/>
          </a:xfrm>
        </p:spPr>
        <p:txBody>
          <a:bodyPr/>
          <a:lstStyle/>
          <a:p>
            <a:r>
              <a:rPr lang="fi-FI" dirty="0"/>
              <a:t>Tietoa ja taitoa eri aloilta, valistusta</a:t>
            </a:r>
          </a:p>
        </p:txBody>
      </p:sp>
    </p:spTree>
    <p:extLst>
      <p:ext uri="{BB962C8B-B14F-4D97-AF65-F5344CB8AC3E}">
        <p14:creationId xmlns:p14="http://schemas.microsoft.com/office/powerpoint/2010/main" val="3589126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95D36-B9B2-DE41-9ABB-401F842E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Tietokirjallisuuden muutossuuntia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18CEC-C62D-1047-8118-1D206C390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Kerronnan monimuotoisuus lisääntyy</a:t>
            </a:r>
          </a:p>
          <a:p>
            <a:r>
              <a:rPr lang="fi-FI" dirty="0"/>
              <a:t>Lajityyppiä vaikea määrittää</a:t>
            </a:r>
          </a:p>
          <a:p>
            <a:r>
              <a:rPr lang="fi-FI" dirty="0"/>
              <a:t>Kokemuskirjallisuus lisääntyy</a:t>
            </a:r>
          </a:p>
          <a:p>
            <a:r>
              <a:rPr lang="fi-FI" dirty="0"/>
              <a:t>Subjektiivisuus lisääntyy</a:t>
            </a:r>
          </a:p>
          <a:p>
            <a:r>
              <a:rPr lang="fi-FI" dirty="0"/>
              <a:t>Kirjailijan läsnäolo entistä näkyvämpää</a:t>
            </a:r>
          </a:p>
          <a:p>
            <a:r>
              <a:rPr lang="fi-FI" dirty="0"/>
              <a:t>Elämäkerta vai fanikirja?</a:t>
            </a:r>
          </a:p>
        </p:txBody>
      </p:sp>
    </p:spTree>
    <p:extLst>
      <p:ext uri="{BB962C8B-B14F-4D97-AF65-F5344CB8AC3E}">
        <p14:creationId xmlns:p14="http://schemas.microsoft.com/office/powerpoint/2010/main" val="63292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Tietokirja monimuotoisena: monta lukutapaa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73" y="2650450"/>
            <a:ext cx="1986458" cy="3122989"/>
          </a:xfrm>
        </p:spPr>
      </p:pic>
      <p:sp>
        <p:nvSpPr>
          <p:cNvPr id="5" name="AutoShape 2" descr="Kuvahaun tulos haulle mia kankimäki naiset joita ajattelen öis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440" y="2650450"/>
            <a:ext cx="1966821" cy="286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30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Tietokirjailija on näkyvästi läsnä teoksessa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Kirjan kynnystekstit esittelevät kirjailijan ja teoksen tavoitteen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400304" y="1825625"/>
            <a:ext cx="5181600" cy="4351338"/>
          </a:xfrm>
        </p:spPr>
        <p:txBody>
          <a:bodyPr>
            <a:normAutofit lnSpcReduction="10000"/>
          </a:bodyPr>
          <a:lstStyle/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”Kirjoittaja Kirmo Wartiovaara on lääkäri ja kantasolututkija. Hän toimii perinnöllisyys-lääkärinä </a:t>
            </a:r>
            <a:r>
              <a:rPr lang="fi-FI" dirty="0" err="1"/>
              <a:t>HYKSissä</a:t>
            </a:r>
            <a:r>
              <a:rPr lang="fi-FI" dirty="0"/>
              <a:t> ja työskentelee solujen, ihmisten ja perheiden kanssa, joilla on erilaisia geenivirheistä johtuvia ongelmia, kuten vaikkapa syöpä.”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99" y="3073977"/>
            <a:ext cx="1905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83295-43B8-B04B-89BB-C4D707625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710" y="0"/>
            <a:ext cx="9546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06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639</Words>
  <Application>Microsoft Macintosh PowerPoint</Application>
  <PresentationFormat>Widescreen</PresentationFormat>
  <Paragraphs>157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Tietokirjat, laatu, etiikka</vt:lpstr>
      <vt:lpstr>Mitä tietokirjallisuus on?</vt:lpstr>
      <vt:lpstr>Tietokirjoja vuosittain noin 6000</vt:lpstr>
      <vt:lpstr>PowerPoint Presentation</vt:lpstr>
      <vt:lpstr>Tietoa ja taitoa eri aloilta, valistusta</vt:lpstr>
      <vt:lpstr>Tietokirjallisuuden muutossuuntia</vt:lpstr>
      <vt:lpstr>Tietokirja monimuotoisena: monta lukutapaa</vt:lpstr>
      <vt:lpstr>Tietokirjailija on näkyvästi läsnä teoksessa</vt:lpstr>
      <vt:lpstr>PowerPoint Presentation</vt:lpstr>
      <vt:lpstr>PowerPoint Presentation</vt:lpstr>
      <vt:lpstr>Lajit</vt:lpstr>
      <vt:lpstr>Lajien rajalla: kaunoa vai tietoa?</vt:lpstr>
      <vt:lpstr>Fakta – fiktio (fiktio – ei-fiktio)</vt:lpstr>
      <vt:lpstr>Tietoteksti ja kirjailija</vt:lpstr>
      <vt:lpstr>PowerPoint Presentation</vt:lpstr>
      <vt:lpstr>PowerPoint Presentation</vt:lpstr>
      <vt:lpstr>Tutkimusta mutta myös esseistiikkaa, ajatonta </vt:lpstr>
      <vt:lpstr>Tutkimukseen perustuvaa tietoa, ajankohtaisuus ja uutuus tärkeää</vt:lpstr>
      <vt:lpstr>Tiedon rajalla: tietoa vai ei?</vt:lpstr>
      <vt:lpstr>Tiedon luotettavuus?</vt:lpstr>
      <vt:lpstr>Skandaalikirjallisuus</vt:lpstr>
      <vt:lpstr>Tietokirjallisuuden ongelmia</vt:lpstr>
      <vt:lpstr>Kenen vastuulla?</vt:lpstr>
      <vt:lpstr>Tietokirjan monet tehtävät</vt:lpstr>
      <vt:lpstr>Tietokirja tietopankkina</vt:lpstr>
      <vt:lpstr>Sosiaalinen tilaus teemalle</vt:lpstr>
      <vt:lpstr>Tietokirja näkemyksen esittäjänä, synteesinä, ”iso kuva”</vt:lpstr>
      <vt:lpstr>Kirja kannanottona, näkemyksenä</vt:lpstr>
      <vt:lpstr>PowerPoint Presentation</vt:lpstr>
      <vt:lpstr>Kirja emansipaation välineenä: ”kasvot aiheelle”</vt:lpstr>
      <vt:lpstr>Tietoa kokemuksista</vt:lpstr>
      <vt:lpstr>Kirja oppaana</vt:lpstr>
      <vt:lpstr>PowerPoint Presentation</vt:lpstr>
      <vt:lpstr>Tietokirja tietoviihteenä (infotainment)</vt:lpstr>
      <vt:lpstr>Tietokirja viihdyttävänä salapoliisikertomuksena</vt:lpstr>
      <vt:lpstr>Henkilöhistoria </vt:lpstr>
      <vt:lpstr>Historia</vt:lpstr>
      <vt:lpstr>Tietokirjat ja lukijat: suomalaisen lukijan eetos</vt:lpstr>
      <vt:lpstr>Peruskoulu 1970-luvulla</vt:lpstr>
      <vt:lpstr>Nyt: Pisa - lukutaidon nousu ja lasku?</vt:lpstr>
      <vt:lpstr>Lukutaidon uudet vaatimukset</vt:lpstr>
      <vt:lpstr>Yksilötaidosta sosiaaliseen lukemiseen</vt:lpstr>
    </vt:vector>
  </TitlesOfParts>
  <Company>University of Helsinki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Monimuotoinen tietokirja</dc:title>
  <dc:creator>Hiidenmaa, Pirjo A</dc:creator>
  <cp:lastModifiedBy>Hiidenmaa, Pirjo A</cp:lastModifiedBy>
  <cp:revision>26</cp:revision>
  <dcterms:created xsi:type="dcterms:W3CDTF">2019-04-03T16:39:55Z</dcterms:created>
  <dcterms:modified xsi:type="dcterms:W3CDTF">2020-03-03T05:51:00Z</dcterms:modified>
</cp:coreProperties>
</file>