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5" r:id="rId5"/>
    <p:sldMasterId id="2147483655" r:id="rId6"/>
  </p:sldMasterIdLst>
  <p:handoutMasterIdLst>
    <p:handoutMasterId r:id="rId28"/>
  </p:handoutMasterIdLst>
  <p:sldIdLst>
    <p:sldId id="288" r:id="rId7"/>
    <p:sldId id="278" r:id="rId8"/>
    <p:sldId id="307" r:id="rId9"/>
    <p:sldId id="308" r:id="rId10"/>
    <p:sldId id="319" r:id="rId11"/>
    <p:sldId id="320" r:id="rId12"/>
    <p:sldId id="324" r:id="rId13"/>
    <p:sldId id="306" r:id="rId14"/>
    <p:sldId id="310" r:id="rId15"/>
    <p:sldId id="322" r:id="rId16"/>
    <p:sldId id="309" r:id="rId17"/>
    <p:sldId id="277" r:id="rId18"/>
    <p:sldId id="311" r:id="rId19"/>
    <p:sldId id="312" r:id="rId20"/>
    <p:sldId id="313" r:id="rId21"/>
    <p:sldId id="323" r:id="rId22"/>
    <p:sldId id="314" r:id="rId23"/>
    <p:sldId id="315" r:id="rId24"/>
    <p:sldId id="316" r:id="rId25"/>
    <p:sldId id="325" r:id="rId26"/>
    <p:sldId id="263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11">
          <p15:clr>
            <a:srgbClr val="A4A3A4"/>
          </p15:clr>
        </p15:guide>
        <p15:guide id="2" orient="horz" pos="239">
          <p15:clr>
            <a:srgbClr val="A4A3A4"/>
          </p15:clr>
        </p15:guide>
        <p15:guide id="3" orient="horz" pos="2783">
          <p15:clr>
            <a:srgbClr val="A4A3A4"/>
          </p15:clr>
        </p15:guide>
        <p15:guide id="4" orient="horz" pos="1026">
          <p15:clr>
            <a:srgbClr val="A4A3A4"/>
          </p15:clr>
        </p15:guide>
        <p15:guide id="5" pos="865">
          <p15:clr>
            <a:srgbClr val="A4A3A4"/>
          </p15:clr>
        </p15:guide>
        <p15:guide id="6" pos="5291">
          <p15:clr>
            <a:srgbClr val="A4A3A4"/>
          </p15:clr>
        </p15:guide>
        <p15:guide id="7" pos="2879">
          <p15:clr>
            <a:srgbClr val="A4A3A4"/>
          </p15:clr>
        </p15:guide>
        <p15:guide id="8" pos="5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F26522"/>
    <a:srgbClr val="7DC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76" autoAdjust="0"/>
    <p:restoredTop sz="99900" autoAdjust="0"/>
  </p:normalViewPr>
  <p:slideViewPr>
    <p:cSldViewPr snapToGrid="0" snapToObjects="1">
      <p:cViewPr varScale="1">
        <p:scale>
          <a:sx n="150" d="100"/>
          <a:sy n="150" d="100"/>
        </p:scale>
        <p:origin x="732" y="138"/>
      </p:cViewPr>
      <p:guideLst>
        <p:guide orient="horz" pos="711"/>
        <p:guide orient="horz" pos="239"/>
        <p:guide orient="horz" pos="2783"/>
        <p:guide orient="horz" pos="1026"/>
        <p:guide pos="865"/>
        <p:guide pos="5291"/>
        <p:guide pos="2879"/>
        <p:guide pos="5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1B35D-A554-1C46-A8D1-9D72DD41DD25}" type="datetimeFigureOut">
              <a:rPr lang="en-US" smtClean="0"/>
              <a:t>3/3/2020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812B44-70AE-664D-804A-D050CCDBEB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698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9" y="1376363"/>
            <a:ext cx="6734175" cy="304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9388" indent="-179388">
              <a:buFont typeface="Arial"/>
              <a:buChar char="•"/>
              <a:defRPr/>
            </a:lvl1pPr>
            <a:lvl2pPr marL="540000" indent="-180000">
              <a:buFont typeface="Lucida Grande"/>
              <a:buChar char="–"/>
              <a:defRPr/>
            </a:lvl2pPr>
            <a:lvl3pPr marL="900000" indent="-180000">
              <a:buSzPct val="60000"/>
              <a:buFont typeface="Courier New"/>
              <a:buChar char="o"/>
              <a:defRPr/>
            </a:lvl3pPr>
            <a:lvl4pPr marL="1260000" indent="-180000">
              <a:buSzPct val="100000"/>
              <a:buFont typeface="Lucida Grande"/>
              <a:buChar char="–"/>
              <a:defRPr/>
            </a:lvl4pPr>
            <a:lvl5pPr marL="1620000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7412952" cy="748904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678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sin_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2565000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3306448"/>
            <a:ext cx="7632950" cy="1456052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84911" y="2820461"/>
            <a:ext cx="7632950" cy="4859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" y="4495169"/>
            <a:ext cx="1009164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21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2565000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3306448"/>
            <a:ext cx="7632950" cy="1456052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2820461"/>
            <a:ext cx="7632950" cy="4859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" y="4495169"/>
            <a:ext cx="1009165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93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orans_pystykuva"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4" y="0"/>
            <a:ext cx="4573587" cy="5143500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12,7 x 19,05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2809656"/>
            <a:ext cx="3511708" cy="145671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7" y="1376358"/>
            <a:ext cx="3511708" cy="127529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" y="4495169"/>
            <a:ext cx="1009164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12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valk_pysty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4" y="0"/>
            <a:ext cx="4573587" cy="5143500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12,7 x 19,05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2809656"/>
            <a:ext cx="3511708" cy="145671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7" y="1376358"/>
            <a:ext cx="3511708" cy="127529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" y="4495169"/>
            <a:ext cx="1009165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54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ion_alku_valk_kaksi_kuva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2" y="312964"/>
            <a:ext cx="4140000" cy="2160000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93600" anchor="b">
            <a:normAutofit/>
          </a:bodyPr>
          <a:lstStyle>
            <a:lvl1pPr marL="0" indent="0" algn="ctr">
              <a:lnSpc>
                <a:spcPts val="1800"/>
              </a:lnSpc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Kuvakoko 11,5 x 8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2809656"/>
            <a:ext cx="3511708" cy="145671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7" y="1376358"/>
            <a:ext cx="3511708" cy="127529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570412" y="2648436"/>
            <a:ext cx="4140000" cy="2160000"/>
          </a:xfr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93600" anchor="b">
            <a:normAutofit/>
          </a:bodyPr>
          <a:lstStyle>
            <a:lvl1pPr marL="0" indent="0" algn="ctr">
              <a:lnSpc>
                <a:spcPts val="1800"/>
              </a:lnSpc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Kuvakoko 11,5 x 8 cm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" y="4495169"/>
            <a:ext cx="1009165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17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+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4266000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25,4 x 15,8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105662" y="4468631"/>
            <a:ext cx="6626252" cy="674869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ct val="100000"/>
              </a:lnSpc>
              <a:spcAft>
                <a:spcPts val="0"/>
              </a:spcAft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8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/>
              <a:t>Tähän lyhyt kuvateksti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" y="4495169"/>
            <a:ext cx="1009164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05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5143500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25,4 x 15,8 cm</a:t>
            </a:r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742" y="4461038"/>
            <a:ext cx="1011737" cy="52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79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84911" y="3893082"/>
            <a:ext cx="5902175" cy="69742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84911" y="1801907"/>
            <a:ext cx="7733725" cy="138538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92" y="825500"/>
            <a:ext cx="1412830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07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1-palsta"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89" y="1376363"/>
            <a:ext cx="6734175" cy="30434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/>
              <a:t>Click to </a:t>
            </a:r>
            <a:br>
              <a:rPr lang="fi-FI" dirty="0"/>
            </a:br>
            <a:r>
              <a:rPr lang="fi-FI" dirty="0"/>
              <a:t>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379810"/>
            <a:ext cx="7412952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/>
              <a:t>Sisällysluettelo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899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2-palstaa">
    <p:bg>
      <p:bgPr>
        <a:solidFill>
          <a:srgbClr val="7DCD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379810"/>
            <a:ext cx="7412952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/>
              <a:t>Sisällysluettelo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89" y="1376363"/>
            <a:ext cx="3306721" cy="30434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 baseline="0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/>
              <a:t>Click to 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110472" y="1376363"/>
            <a:ext cx="3187392" cy="30434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9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/>
              <a:t>Click to 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39733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i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0413" y="379811"/>
            <a:ext cx="3829050" cy="1175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/>
            </a:lvl1pPr>
            <a:lvl2pPr marL="360000" indent="-180000">
              <a:buFont typeface="Arial"/>
              <a:buChar char="•"/>
              <a:defRPr/>
            </a:lvl2pPr>
            <a:lvl3pPr marL="576000" indent="-180000">
              <a:buSzPct val="100000"/>
              <a:buFont typeface="Lucida Grande"/>
              <a:buChar char="-"/>
              <a:defRPr/>
            </a:lvl3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3463327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004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463403" y="2121013"/>
            <a:ext cx="6031310" cy="1655030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19910" y="2121012"/>
            <a:ext cx="1773017" cy="1087167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lnSpc>
                <a:spcPts val="8500"/>
              </a:lnSpc>
              <a:spcAft>
                <a:spcPts val="0"/>
              </a:spcAft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47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9" y="1376363"/>
            <a:ext cx="7104061" cy="304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7782839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066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27423" y="1801906"/>
            <a:ext cx="8091213" cy="2408660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70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527423" y="2256229"/>
            <a:ext cx="8091213" cy="1385387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Kiitos!</a:t>
            </a:r>
            <a:endParaRPr lang="en-US" dirty="0"/>
          </a:p>
        </p:txBody>
      </p:sp>
      <p:pic>
        <p:nvPicPr>
          <p:cNvPr id="2" name="Picture 1" descr="LILJA_VALKOINEN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807" y="1103871"/>
            <a:ext cx="676860" cy="94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042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sion_alku_valk_kaksi_kuva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2" y="312964"/>
            <a:ext cx="4140000" cy="2160000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93600" anchor="b">
            <a:normAutofit/>
          </a:bodyPr>
          <a:lstStyle>
            <a:lvl1pPr marL="0" indent="0" algn="ctr">
              <a:lnSpc>
                <a:spcPts val="1800"/>
              </a:lnSpc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Kuvakoko 11,5 x 8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2809656"/>
            <a:ext cx="3511708" cy="145671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7" y="1376358"/>
            <a:ext cx="3511708" cy="127529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570412" y="2648436"/>
            <a:ext cx="4140000" cy="2160000"/>
          </a:xfr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93600" anchor="b">
            <a:normAutofit/>
          </a:bodyPr>
          <a:lstStyle>
            <a:lvl1pPr marL="0" indent="0" algn="ctr">
              <a:lnSpc>
                <a:spcPts val="1800"/>
              </a:lnSpc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Kuvakoko 11,5 x 8 cm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" y="4495169"/>
            <a:ext cx="1009165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32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inn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84261"/>
            <a:ext cx="9144000" cy="5191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7460" y="4547038"/>
            <a:ext cx="8524715" cy="192081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TURUN KAUPUNGINKIRJASTO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652" y="1945707"/>
            <a:ext cx="3097090" cy="16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18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Linn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235359"/>
            <a:ext cx="9144001" cy="5546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7460" y="4547038"/>
            <a:ext cx="8524715" cy="192081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TURUN KAUPUNGINKIRJASTO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806" y="3485333"/>
            <a:ext cx="1384991" cy="7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36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tsa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94396"/>
            <a:ext cx="9144000" cy="527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7460" y="4547038"/>
            <a:ext cx="8524715" cy="192081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TURUN KAUPUNGINKIRJASTO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5" y="2963109"/>
            <a:ext cx="1384991" cy="7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79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Linn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42778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60" y="4547038"/>
            <a:ext cx="8524715" cy="192081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10" y="4334867"/>
            <a:ext cx="1384991" cy="7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45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urajok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62211"/>
            <a:ext cx="9144000" cy="59241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7460" y="4547038"/>
            <a:ext cx="8524715" cy="192081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TURUN KAUPUNGINKIRJASTO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9240740" y="2108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666" y="1630868"/>
            <a:ext cx="3013573" cy="1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9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Aurajok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8"/>
          <a:stretch/>
        </p:blipFill>
        <p:spPr>
          <a:xfrm>
            <a:off x="403" y="-837036"/>
            <a:ext cx="9143597" cy="4907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60" y="4547038"/>
            <a:ext cx="8524715" cy="192081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9240740" y="2108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10" y="4334867"/>
            <a:ext cx="1384991" cy="7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8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llinen_väl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2565000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463403" y="3249004"/>
            <a:ext cx="6031310" cy="919319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9910" y="3249003"/>
            <a:ext cx="1773017" cy="9193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ts val="8500"/>
              </a:lnSpc>
              <a:spcAft>
                <a:spcPts val="0"/>
              </a:spcAft>
              <a:buNone/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00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" y="4495169"/>
            <a:ext cx="1009164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76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4.emf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URKUABO_VAAKA-0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07" y="4421231"/>
            <a:ext cx="1023518" cy="53521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379388"/>
            <a:ext cx="6733382" cy="3041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0" y="386408"/>
            <a:ext cx="7412159" cy="74156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pic>
        <p:nvPicPr>
          <p:cNvPr id="5" name="Picture 4" descr="TURKUABO_VAAKA-01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06" y="5959412"/>
            <a:ext cx="1241463" cy="649182"/>
          </a:xfrm>
          <a:prstGeom prst="rect">
            <a:avLst/>
          </a:prstGeom>
        </p:spPr>
      </p:pic>
      <p:pic>
        <p:nvPicPr>
          <p:cNvPr id="8" name="Picture 7" descr="TURKUABO_VAAKA-01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306" y="6111812"/>
            <a:ext cx="1241463" cy="649182"/>
          </a:xfrm>
          <a:prstGeom prst="rect">
            <a:avLst/>
          </a:prstGeom>
        </p:spPr>
      </p:pic>
      <p:pic>
        <p:nvPicPr>
          <p:cNvPr id="9" name="Picture 8" descr="TURKUABO_VAAKA-01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706" y="6264212"/>
            <a:ext cx="1241463" cy="64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3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84" r:id="rId2"/>
  </p:sldLayoutIdLst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77800" indent="-1778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57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93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129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100000"/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65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379388"/>
            <a:ext cx="6733382" cy="3041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0" y="386408"/>
            <a:ext cx="7412159" cy="74156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59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92" r:id="rId2"/>
    <p:sldLayoutId id="2147483686" r:id="rId3"/>
    <p:sldLayoutId id="2147483693" r:id="rId4"/>
    <p:sldLayoutId id="2147483688" r:id="rId5"/>
    <p:sldLayoutId id="2147483694" r:id="rId6"/>
    <p:sldLayoutId id="2147483678" r:id="rId7"/>
    <p:sldLayoutId id="2147483689" r:id="rId8"/>
    <p:sldLayoutId id="2147483680" r:id="rId9"/>
    <p:sldLayoutId id="2147483681" r:id="rId10"/>
    <p:sldLayoutId id="2147483690" r:id="rId11"/>
    <p:sldLayoutId id="2147483682" r:id="rId12"/>
    <p:sldLayoutId id="2147483685" r:id="rId13"/>
    <p:sldLayoutId id="2147483691" r:id="rId14"/>
  </p:sldLayoutIdLst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177800" indent="-1778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54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90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126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100000"/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62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1" y="379811"/>
            <a:ext cx="7412952" cy="74890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379388"/>
            <a:ext cx="6733382" cy="30418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42" y="4461038"/>
            <a:ext cx="1009164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7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3" r:id="rId2"/>
    <p:sldLayoutId id="2147483664" r:id="rId3"/>
    <p:sldLayoutId id="2147483656" r:id="rId4"/>
    <p:sldLayoutId id="2147483657" r:id="rId5"/>
    <p:sldLayoutId id="2147483661" r:id="rId6"/>
    <p:sldLayoutId id="2147483662" r:id="rId7"/>
    <p:sldLayoutId id="2147483695" r:id="rId8"/>
  </p:sldLayoutIdLst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None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144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54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90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26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noProof="0" dirty="0"/>
              <a:t>Kaisa </a:t>
            </a:r>
            <a:r>
              <a:rPr lang="fi-FI" noProof="0" dirty="0" err="1"/>
              <a:t>Hyp</a:t>
            </a:r>
            <a:r>
              <a:rPr lang="fi-FI" dirty="0" err="1"/>
              <a:t>én</a:t>
            </a:r>
            <a:r>
              <a:rPr lang="fi-FI" dirty="0"/>
              <a:t> </a:t>
            </a:r>
            <a:r>
              <a:rPr lang="fi-FI" noProof="0" dirty="0"/>
              <a:t>/ </a:t>
            </a:r>
            <a:r>
              <a:rPr lang="fi-FI" dirty="0"/>
              <a:t>3.3</a:t>
            </a:r>
            <a:r>
              <a:rPr lang="fi-FI" noProof="0" dirty="0"/>
              <a:t>.2020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noProof="0" dirty="0"/>
              <a:t>Mistä puhutaan kun puhutaan kokoelmista</a:t>
            </a:r>
          </a:p>
        </p:txBody>
      </p:sp>
    </p:spTree>
    <p:extLst>
      <p:ext uri="{BB962C8B-B14F-4D97-AF65-F5344CB8AC3E}">
        <p14:creationId xmlns:p14="http://schemas.microsoft.com/office/powerpoint/2010/main" val="725241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E1AC87F6-4190-4A3A-9CCC-C9BAE19E7D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4548" y="854719"/>
            <a:ext cx="3511708" cy="3434061"/>
          </a:xfrm>
        </p:spPr>
        <p:txBody>
          <a:bodyPr/>
          <a:lstStyle/>
          <a:p>
            <a:pPr marL="298450" indent="-285750">
              <a:buFontTx/>
              <a:buChar char="-"/>
            </a:pPr>
            <a:r>
              <a:rPr lang="fi-FI" sz="1600" dirty="0"/>
              <a:t>uudistuva, tuore, riittävän kattava ja koherentti kokoelma &gt;&lt; tilat; kuinka ratkaista ongelma?</a:t>
            </a:r>
          </a:p>
          <a:p>
            <a:pPr marL="298450" indent="-285750">
              <a:buFontTx/>
              <a:buChar char="-"/>
            </a:pPr>
            <a:r>
              <a:rPr lang="fi-FI" sz="1600" dirty="0"/>
              <a:t>tietokokoelman hajanaisuus</a:t>
            </a:r>
            <a:endParaRPr lang="fi-FI" sz="1700" dirty="0"/>
          </a:p>
          <a:p>
            <a:pPr marL="298450" indent="-285750">
              <a:buFontTx/>
              <a:buChar char="-"/>
            </a:pPr>
            <a:r>
              <a:rPr lang="fi-FI" sz="1600" dirty="0"/>
              <a:t>hankintapolitiikka ja </a:t>
            </a:r>
            <a:r>
              <a:rPr lang="fi-FI" sz="1600" dirty="0" err="1"/>
              <a:t>portinvartijuus</a:t>
            </a:r>
            <a:r>
              <a:rPr lang="fi-FI" sz="1600" dirty="0"/>
              <a:t>, ”objektiivisuus ja muut ylevät tavoitteet”. Myrkkykaappien paluu?</a:t>
            </a:r>
          </a:p>
          <a:p>
            <a:pPr marL="298450" indent="-285750">
              <a:buFontTx/>
              <a:buChar char="-"/>
            </a:pPr>
            <a:r>
              <a:rPr lang="fi-FI" sz="1600" dirty="0"/>
              <a:t>varastointi: kuinka pitkä </a:t>
            </a:r>
            <a:r>
              <a:rPr lang="fi-FI" sz="1600" dirty="0" err="1"/>
              <a:t>pitkä</a:t>
            </a:r>
            <a:r>
              <a:rPr lang="fi-FI" sz="1600" dirty="0"/>
              <a:t> häntä paikallisesti tarvitaan? </a:t>
            </a:r>
          </a:p>
          <a:p>
            <a:endParaRPr lang="fi-FI" dirty="0"/>
          </a:p>
        </p:txBody>
      </p:sp>
      <p:pic>
        <p:nvPicPr>
          <p:cNvPr id="11" name="Sisällön paikkamerkki 7">
            <a:extLst>
              <a:ext uri="{FF2B5EF4-FFF2-40B4-BE49-F238E27FC236}">
                <a16:creationId xmlns:a16="http://schemas.microsoft.com/office/drawing/2014/main" id="{0E64A44C-A812-4AB3-992F-036B1A4B0E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6" b="15236"/>
          <a:stretch>
            <a:fillRect/>
          </a:stretch>
        </p:blipFill>
        <p:spPr>
          <a:xfrm>
            <a:off x="4570413" y="312738"/>
            <a:ext cx="4140200" cy="2160587"/>
          </a:xfrm>
        </p:spPr>
      </p:pic>
      <p:pic>
        <p:nvPicPr>
          <p:cNvPr id="12" name="Kuvan paikkamerkki 11">
            <a:extLst>
              <a:ext uri="{FF2B5EF4-FFF2-40B4-BE49-F238E27FC236}">
                <a16:creationId xmlns:a16="http://schemas.microsoft.com/office/drawing/2014/main" id="{F0490583-9C70-4922-BC2B-B08F4F16EFE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6" b="15236"/>
          <a:stretch>
            <a:fillRect/>
          </a:stretch>
        </p:blipFill>
        <p:spPr>
          <a:xfrm>
            <a:off x="4570413" y="2647950"/>
            <a:ext cx="4140200" cy="216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71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 descr="Kuva, joka sisältää kohteen sisä, sisäkatto, pöytä, kirjasto&#10;&#10;Kuvaus luotu automaattisesti">
            <a:extLst>
              <a:ext uri="{FF2B5EF4-FFF2-40B4-BE49-F238E27FC236}">
                <a16:creationId xmlns:a16="http://schemas.microsoft.com/office/drawing/2014/main" id="{6A7D1FD8-72F7-4884-AEDE-DF29883007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27" b="7827"/>
          <a:stretch>
            <a:fillRect/>
          </a:stretch>
        </p:blipFill>
        <p:spPr/>
      </p:pic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DA7E9FE8-331A-41D0-A296-FE8A12CBFD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102" y="938824"/>
            <a:ext cx="3740755" cy="4204676"/>
          </a:xfrm>
        </p:spPr>
        <p:txBody>
          <a:bodyPr/>
          <a:lstStyle/>
          <a:p>
            <a:pPr marL="298450" indent="-285750">
              <a:buFontTx/>
              <a:buChar char="-"/>
            </a:pPr>
            <a:r>
              <a:rPr lang="fi-FI" sz="1800" dirty="0"/>
              <a:t>ilmaisvarausten ja uutuuksien kysynnän kasvun vaikutus: jääkö Kant Kimin jalkoihin (10 / 117)?</a:t>
            </a:r>
          </a:p>
          <a:p>
            <a:pPr marL="298450" indent="-285750">
              <a:buFontTx/>
              <a:buChar char="-"/>
            </a:pPr>
            <a:r>
              <a:rPr lang="fi-FI" sz="1800" dirty="0"/>
              <a:t>millä tasolla kokoelmalinjaukset tulisi laatia: kirjaston / kimpan / valtakunnallisella tasolla?</a:t>
            </a:r>
          </a:p>
          <a:p>
            <a:pPr marL="298450" indent="-285750">
              <a:buFontTx/>
              <a:buChar char="-"/>
            </a:pP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437110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14797" y="1713751"/>
            <a:ext cx="3511708" cy="1931900"/>
          </a:xfrm>
        </p:spPr>
        <p:txBody>
          <a:bodyPr/>
          <a:lstStyle/>
          <a:p>
            <a:pPr marL="298450" indent="-285750">
              <a:buFontTx/>
              <a:buChar char="-"/>
            </a:pPr>
            <a:r>
              <a:rPr lang="fi-FI" dirty="0"/>
              <a:t>Kokoelman ja tilan raikastaminen, houkuttelevuus</a:t>
            </a:r>
          </a:p>
          <a:p>
            <a:pPr marL="298450" indent="-285750">
              <a:buFontTx/>
              <a:buChar char="-"/>
            </a:pPr>
            <a:r>
              <a:rPr lang="fi-FI" dirty="0"/>
              <a:t>Irti säilyttämisen kulttuurista</a:t>
            </a:r>
          </a:p>
          <a:p>
            <a:pPr marL="298450" indent="-285750">
              <a:buFontTx/>
              <a:buChar char="-"/>
            </a:pPr>
            <a:r>
              <a:rPr lang="fi-FI" dirty="0"/>
              <a:t>Työkulttuuri ja toimintatavat: kuinka saadaan poistotyö rutiiniksi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7197" y="212571"/>
            <a:ext cx="3511708" cy="1275290"/>
          </a:xfrm>
        </p:spPr>
        <p:txBody>
          <a:bodyPr/>
          <a:lstStyle/>
          <a:p>
            <a:r>
              <a:rPr lang="fi-FI" noProof="0" dirty="0"/>
              <a:t>Poistoista</a:t>
            </a:r>
          </a:p>
        </p:txBody>
      </p:sp>
      <p:pic>
        <p:nvPicPr>
          <p:cNvPr id="3" name="Kuvan paikkamerkki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r="16191"/>
          <a:stretch/>
        </p:blipFill>
        <p:spPr>
          <a:xfrm>
            <a:off x="6555395" y="527791"/>
            <a:ext cx="2333698" cy="2088410"/>
          </a:xfrm>
        </p:spPr>
      </p:pic>
      <p:pic>
        <p:nvPicPr>
          <p:cNvPr id="9" name="Kuva 8" descr="Kuva, joka sisältää kohteen sisä, pöytä, tietokone, kirja&#10;&#10;Kuvaus luotu automaattisesti">
            <a:extLst>
              <a:ext uri="{FF2B5EF4-FFF2-40B4-BE49-F238E27FC236}">
                <a16:creationId xmlns:a16="http://schemas.microsoft.com/office/drawing/2014/main" id="{95A0DF8C-1E84-418F-81A9-27D4D5989C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11" t="13845" b="6923"/>
          <a:stretch/>
        </p:blipFill>
        <p:spPr>
          <a:xfrm rot="5400000">
            <a:off x="4477558" y="587298"/>
            <a:ext cx="2300438" cy="1757368"/>
          </a:xfrm>
          <a:prstGeom prst="rect">
            <a:avLst/>
          </a:prstGeom>
        </p:spPr>
      </p:pic>
      <p:pic>
        <p:nvPicPr>
          <p:cNvPr id="10" name="Kuvan paikkamerkki 9" descr="Kuva, joka sisältää kohteen vihreä, istuminen, pysäköity, pieni&#10;&#10;Kuvaus luotu automaattisesti">
            <a:extLst>
              <a:ext uri="{FF2B5EF4-FFF2-40B4-BE49-F238E27FC236}">
                <a16:creationId xmlns:a16="http://schemas.microsoft.com/office/drawing/2014/main" id="{0AB3804D-82E6-439E-AA32-A8DE0C61F2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15210" b="15210"/>
          <a:stretch>
            <a:fillRect/>
          </a:stretch>
        </p:blipFill>
        <p:spPr>
          <a:xfrm>
            <a:off x="4749093" y="2818011"/>
            <a:ext cx="4140000" cy="2160000"/>
          </a:xfrm>
        </p:spPr>
      </p:pic>
    </p:spTree>
    <p:extLst>
      <p:ext uri="{BB962C8B-B14F-4D97-AF65-F5344CB8AC3E}">
        <p14:creationId xmlns:p14="http://schemas.microsoft.com/office/powerpoint/2010/main" val="634178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7CF7C762-E1F9-47FC-A8D5-588EEE63FB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Av-aineisto, e:t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B70B230F-A647-4E7B-B018-9B38C02390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7252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706A67F8-A842-4538-8A54-ECD46AF8F9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046" y="803056"/>
            <a:ext cx="4393753" cy="3718144"/>
          </a:xfrm>
        </p:spPr>
        <p:txBody>
          <a:bodyPr/>
          <a:lstStyle/>
          <a:p>
            <a:pPr marL="298450" indent="-285750">
              <a:buFontTx/>
              <a:buChar char="-"/>
            </a:pPr>
            <a:r>
              <a:rPr lang="fi-FI" dirty="0"/>
              <a:t>cd-levyjen ja elokuvien hankinta – keskitetty valinta, osittainen kellutus?</a:t>
            </a:r>
          </a:p>
          <a:p>
            <a:pPr marL="298450" indent="-285750">
              <a:buFontTx/>
              <a:buChar char="-"/>
            </a:pPr>
            <a:r>
              <a:rPr lang="fi-FI" dirty="0"/>
              <a:t>leffat, pelit, musiikki – kannattaako hankkia fyysisiä tallenteita?</a:t>
            </a:r>
          </a:p>
          <a:p>
            <a:pPr marL="298450" indent="-285750">
              <a:buFontTx/>
              <a:buChar char="-"/>
            </a:pPr>
            <a:r>
              <a:rPr lang="fi-FI" dirty="0"/>
              <a:t>musiikkikirjasto ja kokoelmat, musiikkikokoelma ja sen arviointi</a:t>
            </a:r>
          </a:p>
          <a:p>
            <a:pPr marL="298450" indent="-285750">
              <a:buFontTx/>
              <a:buChar char="-"/>
            </a:pPr>
            <a:r>
              <a:rPr lang="fi-FI" dirty="0"/>
              <a:t>miten kehitetään musiikkikirjastopalveluita? </a:t>
            </a:r>
          </a:p>
          <a:p>
            <a:pPr marL="298450" indent="-285750">
              <a:buFontTx/>
              <a:buChar char="-"/>
            </a:pPr>
            <a:r>
              <a:rPr lang="fi-FI" dirty="0"/>
              <a:t>Porin koulutuksessa 10.3. paneeli musiikkikirjastojen tulevaisuuteen liittyen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D3F0C8A3-4F42-46E5-875D-BD703FF43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153" y="0"/>
            <a:ext cx="33528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54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A27D155D-037D-489F-884B-5BE6668D5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Digitaaliset aineistot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0613BA06-3215-41FA-A238-D4796C2A16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9" r="6587" b="3430"/>
          <a:stretch/>
        </p:blipFill>
        <p:spPr>
          <a:xfrm>
            <a:off x="336550" y="1580456"/>
            <a:ext cx="3194050" cy="2483544"/>
          </a:xfrm>
          <a:prstGeom prst="rect">
            <a:avLst/>
          </a:prstGeom>
        </p:spPr>
      </p:pic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D16AF486-9048-4B1A-9525-B777F88E96E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973822" y="1376363"/>
            <a:ext cx="4833628" cy="304343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fi-FI" sz="1400" b="0" dirty="0"/>
              <a:t>e-aineistojen markkinointi ja hankinnat</a:t>
            </a:r>
          </a:p>
          <a:p>
            <a:pPr marL="285750" indent="-285750">
              <a:buFontTx/>
              <a:buChar char="-"/>
            </a:pPr>
            <a:r>
              <a:rPr lang="fi-FI" sz="1400" b="0" dirty="0"/>
              <a:t>Digitaalisten aineistojen helppo-/vaikeakäyttöisyys, löydettävyys</a:t>
            </a:r>
          </a:p>
          <a:p>
            <a:pPr marL="285750" indent="-285750">
              <a:buFontTx/>
              <a:buChar char="-"/>
            </a:pPr>
            <a:r>
              <a:rPr lang="fi-FI" sz="1400" b="0" dirty="0"/>
              <a:t>Digitaalisen aineiston rooli ja kuinka paljon ollaan valmiita vähentämään fyysistä kokoelmaa, jotta rahat riittävät digipuolelle</a:t>
            </a:r>
          </a:p>
          <a:p>
            <a:pPr marL="285750" indent="-285750">
              <a:buFontTx/>
              <a:buChar char="-"/>
            </a:pPr>
            <a:r>
              <a:rPr lang="fi-FI" sz="1400" b="0" dirty="0"/>
              <a:t>Elokuvien / äänikirjojen tulevaisuus, kirjaston muuttuva rooli, jos huomattava osa aineistosta jää tulevaisuudessa saamatta lisenssikysymysten takia</a:t>
            </a:r>
          </a:p>
        </p:txBody>
      </p:sp>
    </p:spTree>
    <p:extLst>
      <p:ext uri="{BB962C8B-B14F-4D97-AF65-F5344CB8AC3E}">
        <p14:creationId xmlns:p14="http://schemas.microsoft.com/office/powerpoint/2010/main" val="824150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B721A514-31BE-4BB2-BC3C-16928025B3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683" b="1683"/>
          <a:stretch>
            <a:fillRect/>
          </a:stretch>
        </p:blipFill>
        <p:spPr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ECB44CA0-B91E-4959-BF09-C7C604087C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7538" y="879701"/>
            <a:ext cx="4140000" cy="3663891"/>
          </a:xfrm>
        </p:spPr>
        <p:txBody>
          <a:bodyPr/>
          <a:lstStyle/>
          <a:p>
            <a:pPr marL="298450" indent="-285750">
              <a:buFontTx/>
              <a:buChar char="-"/>
            </a:pPr>
            <a:r>
              <a:rPr lang="fi-FI" sz="1200" dirty="0"/>
              <a:t>Aidosti kimpan yhteinen kokoelma</a:t>
            </a:r>
          </a:p>
          <a:p>
            <a:pPr marL="298450" indent="-285750">
              <a:buFontTx/>
              <a:buChar char="-"/>
            </a:pPr>
            <a:r>
              <a:rPr lang="fi-FI" sz="1200" dirty="0"/>
              <a:t>E-kirjat ja –lehdet käytetyintä e-aineistoa</a:t>
            </a:r>
          </a:p>
          <a:p>
            <a:pPr marL="298450" indent="-285750">
              <a:buFontTx/>
              <a:buChar char="-"/>
            </a:pPr>
            <a:r>
              <a:rPr lang="fi-FI" sz="1200" dirty="0"/>
              <a:t>Tekijänoikeudet/lainauskorvaukset</a:t>
            </a:r>
          </a:p>
          <a:p>
            <a:pPr marL="298450" indent="-285750">
              <a:buFontTx/>
              <a:buChar char="-"/>
            </a:pPr>
            <a:r>
              <a:rPr lang="fi-FI" sz="1200" dirty="0"/>
              <a:t>Tarjonnan ailahtelevuus, kokoelmanhallinnan työläys</a:t>
            </a:r>
          </a:p>
          <a:p>
            <a:pPr marL="298450" indent="-285750">
              <a:buFontTx/>
              <a:buChar char="-"/>
            </a:pPr>
            <a:r>
              <a:rPr lang="fi-FI" sz="1200" dirty="0"/>
              <a:t>Kustannuksia alustoista, integraatioista</a:t>
            </a:r>
          </a:p>
          <a:p>
            <a:pPr marL="298450" indent="-285750">
              <a:buFontTx/>
              <a:buChar char="-"/>
            </a:pPr>
            <a:r>
              <a:rPr lang="fi-FI" sz="1200" dirty="0"/>
              <a:t>Tarjonta laajenee, esim. elokuvien striimauspalveluita tarjolla neljä</a:t>
            </a:r>
          </a:p>
          <a:p>
            <a:pPr marL="298450" indent="-285750">
              <a:buFontTx/>
              <a:buChar char="-"/>
            </a:pPr>
            <a:r>
              <a:rPr lang="fi-FI" sz="1200" dirty="0"/>
              <a:t>Etäkäyttöisyys edellytyksenä?</a:t>
            </a:r>
          </a:p>
          <a:p>
            <a:pPr marL="298450" indent="-285750">
              <a:buFontTx/>
              <a:buChar char="-"/>
            </a:pPr>
            <a:r>
              <a:rPr lang="fi-FI" sz="1200" dirty="0">
                <a:solidFill>
                  <a:srgbClr val="C00000"/>
                </a:solidFill>
              </a:rPr>
              <a:t>Kirjastojen yhteinen e-kirjasto selvitettävänä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605E5275-7C56-43CB-B0BE-6AA9FEC05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35" y="-432631"/>
            <a:ext cx="3844513" cy="1275290"/>
          </a:xfrm>
        </p:spPr>
        <p:txBody>
          <a:bodyPr/>
          <a:lstStyle/>
          <a:p>
            <a:r>
              <a:rPr lang="fi-FI" sz="2000" dirty="0"/>
              <a:t>Kokoelman kehittämisen näkökulmasta</a:t>
            </a:r>
          </a:p>
        </p:txBody>
      </p:sp>
      <p:pic>
        <p:nvPicPr>
          <p:cNvPr id="9" name="Kuvan paikkamerkki 8">
            <a:extLst>
              <a:ext uri="{FF2B5EF4-FFF2-40B4-BE49-F238E27FC236}">
                <a16:creationId xmlns:a16="http://schemas.microsoft.com/office/drawing/2014/main" id="{CF5A74DC-C6A8-413F-9178-3C12A70422B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44" b="144"/>
          <a:stretch>
            <a:fillRect/>
          </a:stretch>
        </p:blipFill>
        <p:spPr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4032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1AAB1D75-2B83-4BBC-8642-266FB0B54C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Kellutuksesta ja muutamasta muusta asiasta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23BEB088-13A0-40E8-82BA-29ADC712F3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4719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D30C044C-4DEC-4148-A11A-8FCA2BF9CD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Onko tulossa koko Vaskin laajuiseksi</a:t>
            </a:r>
          </a:p>
          <a:p>
            <a:r>
              <a:rPr lang="fi-FI" dirty="0"/>
              <a:t>Av-aineiston kellutus</a:t>
            </a:r>
          </a:p>
          <a:p>
            <a:r>
              <a:rPr lang="fi-FI" dirty="0"/>
              <a:t>Vaikutukset ja tasapainotus pienissä kirjastoissa, joihin aineistoa palautuu enemmän kuin hyllyihin mahtuu</a:t>
            </a:r>
          </a:p>
          <a:p>
            <a:r>
              <a:rPr lang="fi-FI" dirty="0"/>
              <a:t>Miten kellutus on toiminut lasten- ja nuortenaineistojen osalta</a:t>
            </a:r>
          </a:p>
          <a:p>
            <a:r>
              <a:rPr lang="fi-FI" dirty="0"/>
              <a:t>Teemasta tarkemmin iltapäivällä</a:t>
            </a:r>
          </a:p>
          <a:p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5272C8FF-63DB-43FA-A70F-21D6D7A7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Kellutus</a:t>
            </a:r>
          </a:p>
        </p:txBody>
      </p:sp>
    </p:spTree>
    <p:extLst>
      <p:ext uri="{BB962C8B-B14F-4D97-AF65-F5344CB8AC3E}">
        <p14:creationId xmlns:p14="http://schemas.microsoft.com/office/powerpoint/2010/main" val="2299890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82D886C-AEEF-4AFB-A729-D5B75576A2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Omatoimikirjaston käyttöönotto: mitä kaikkea siihen liittyy, miten tulee sujumaan</a:t>
            </a:r>
          </a:p>
          <a:p>
            <a:r>
              <a:rPr lang="fi-FI" dirty="0"/>
              <a:t>Hankinnan ulkoistaminen</a:t>
            </a:r>
          </a:p>
          <a:p>
            <a:r>
              <a:rPr lang="fi-FI" dirty="0"/>
              <a:t>Hankintaportaalin käytön hankaluus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A252C46E-8700-4D01-ADD4-FAE68D21A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Muuta, yksittäisiä huomioita</a:t>
            </a:r>
          </a:p>
        </p:txBody>
      </p:sp>
    </p:spTree>
    <p:extLst>
      <p:ext uri="{BB962C8B-B14F-4D97-AF65-F5344CB8AC3E}">
        <p14:creationId xmlns:p14="http://schemas.microsoft.com/office/powerpoint/2010/main" val="3725744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Aineistolinjat 29.1.1990</a:t>
            </a:r>
          </a:p>
        </p:txBody>
      </p:sp>
      <p:pic>
        <p:nvPicPr>
          <p:cNvPr id="12" name="Kuvan paikkamerkki 11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7EE125B4-0AED-4C42-A295-7EC512ABBB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990" r="19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0859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FBA4BCF0-D9F9-4426-ADEC-F04C3B4187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fi-FI" sz="4800" dirty="0"/>
              <a:t>Mikä kokoelmien rooli on jatkossa: opiskelijoiden näkökulma</a:t>
            </a:r>
          </a:p>
        </p:txBody>
      </p:sp>
    </p:spTree>
    <p:extLst>
      <p:ext uri="{BB962C8B-B14F-4D97-AF65-F5344CB8AC3E}">
        <p14:creationId xmlns:p14="http://schemas.microsoft.com/office/powerpoint/2010/main" val="144698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noProof="0" dirty="0"/>
              <a:t>Kiitos!</a:t>
            </a:r>
          </a:p>
        </p:txBody>
      </p:sp>
    </p:spTree>
    <p:extLst>
      <p:ext uri="{BB962C8B-B14F-4D97-AF65-F5344CB8AC3E}">
        <p14:creationId xmlns:p14="http://schemas.microsoft.com/office/powerpoint/2010/main" val="3206363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iruutu 8">
            <a:extLst>
              <a:ext uri="{FF2B5EF4-FFF2-40B4-BE49-F238E27FC236}">
                <a16:creationId xmlns:a16="http://schemas.microsoft.com/office/drawing/2014/main" id="{1496230A-0CDB-4B23-9D3E-903BDD2A724F}"/>
              </a:ext>
            </a:extLst>
          </p:cNvPr>
          <p:cNvSpPr txBox="1"/>
          <p:nvPr/>
        </p:nvSpPr>
        <p:spPr>
          <a:xfrm>
            <a:off x="4842803" y="1406156"/>
            <a:ext cx="405110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/>
              <a:t>”Tietokoneen tullessa kirjastoon, kirjasto ei ole</a:t>
            </a:r>
          </a:p>
          <a:p>
            <a:r>
              <a:rPr lang="fi-FI" sz="1400" dirty="0"/>
              <a:t>vanha kirjasto plus tietokone, vaan tietokone</a:t>
            </a:r>
          </a:p>
          <a:p>
            <a:r>
              <a:rPr lang="fi-FI" sz="1400" dirty="0"/>
              <a:t>muovaa kirjastojen toimintoja ja mediumien </a:t>
            </a:r>
          </a:p>
          <a:p>
            <a:r>
              <a:rPr lang="fi-FI" sz="1400" dirty="0"/>
              <a:t>suhteita perustavanlaatuisesti uudelleen. Syntyy</a:t>
            </a:r>
          </a:p>
          <a:p>
            <a:r>
              <a:rPr lang="fi-FI" sz="1400" dirty="0"/>
              <a:t>uusi kirjasto. Tapahtuu kirjastotoiminnan</a:t>
            </a:r>
          </a:p>
          <a:p>
            <a:r>
              <a:rPr lang="fi-FI" sz="1400" dirty="0"/>
              <a:t>ilmastonmuutos, jota kirjastot voivat toimillaan</a:t>
            </a:r>
          </a:p>
          <a:p>
            <a:r>
              <a:rPr lang="fi-FI" sz="1400" dirty="0"/>
              <a:t>hillitä tai kiihdyttää. Tietokone imeytyy</a:t>
            </a:r>
          </a:p>
          <a:p>
            <a:r>
              <a:rPr lang="fi-FI" sz="1400" dirty="0"/>
              <a:t>kirjastotoiminnan kokonaisuuteen.”</a:t>
            </a:r>
          </a:p>
          <a:p>
            <a:endParaRPr lang="fi-FI" sz="1600" dirty="0"/>
          </a:p>
          <a:p>
            <a:r>
              <a:rPr lang="fi-FI" sz="1200" dirty="0"/>
              <a:t>- Jari </a:t>
            </a:r>
            <a:r>
              <a:rPr lang="fi-FI" sz="1200" dirty="0" err="1"/>
              <a:t>Paavonheimo</a:t>
            </a:r>
            <a:r>
              <a:rPr lang="fi-FI" sz="1200" dirty="0"/>
              <a:t>: </a:t>
            </a:r>
            <a:r>
              <a:rPr lang="fi-FI" sz="1200" i="1" dirty="0"/>
              <a:t>Digitaalisen ja painetun rajalla</a:t>
            </a:r>
            <a:r>
              <a:rPr lang="fi-FI" sz="1200" dirty="0"/>
              <a:t>, 2006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089B206-442E-4DEC-8540-13F84BC29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88" y="1356463"/>
            <a:ext cx="4164869" cy="229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99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C39B3AA5-5DF9-4671-A61D-082F455CC83E}"/>
              </a:ext>
            </a:extLst>
          </p:cNvPr>
          <p:cNvSpPr/>
          <p:nvPr/>
        </p:nvSpPr>
        <p:spPr>
          <a:xfrm>
            <a:off x="2129664" y="2178059"/>
            <a:ext cx="48846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</a:t>
            </a:r>
            <a:r>
              <a:rPr lang="fi-FI" sz="6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igitaalisuus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03F53AB0-B3E1-46B1-A23F-601B0C713CE3}"/>
              </a:ext>
            </a:extLst>
          </p:cNvPr>
          <p:cNvSpPr txBox="1"/>
          <p:nvPr/>
        </p:nvSpPr>
        <p:spPr>
          <a:xfrm>
            <a:off x="387350" y="488773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internet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F21774E1-0F7A-40CA-BC8F-CFED302F8349}"/>
              </a:ext>
            </a:extLst>
          </p:cNvPr>
          <p:cNvSpPr txBox="1"/>
          <p:nvPr/>
        </p:nvSpPr>
        <p:spPr>
          <a:xfrm>
            <a:off x="1681592" y="275764"/>
            <a:ext cx="1983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tiedon monopoli menetetty</a:t>
            </a:r>
          </a:p>
        </p:txBody>
      </p:sp>
      <p:cxnSp>
        <p:nvCxnSpPr>
          <p:cNvPr id="10" name="Suora nuoliyhdysviiva 9">
            <a:extLst>
              <a:ext uri="{FF2B5EF4-FFF2-40B4-BE49-F238E27FC236}">
                <a16:creationId xmlns:a16="http://schemas.microsoft.com/office/drawing/2014/main" id="{4D905AFF-F23D-4DCC-A6EC-5A609D3C7569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1185077" y="414264"/>
            <a:ext cx="496515" cy="1193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kstiruutu 12">
            <a:extLst>
              <a:ext uri="{FF2B5EF4-FFF2-40B4-BE49-F238E27FC236}">
                <a16:creationId xmlns:a16="http://schemas.microsoft.com/office/drawing/2014/main" id="{C11A1096-4E32-4ADF-8539-47FB930A5E36}"/>
              </a:ext>
            </a:extLst>
          </p:cNvPr>
          <p:cNvSpPr txBox="1"/>
          <p:nvPr/>
        </p:nvSpPr>
        <p:spPr>
          <a:xfrm>
            <a:off x="1650322" y="532165"/>
            <a:ext cx="3469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/>
              <a:t>verkkokirjasto: palvelut ja kokoelmat esiin</a:t>
            </a:r>
          </a:p>
        </p:txBody>
      </p: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D17857DA-2B0C-4C9A-8ACD-57A4CFB8BBC6}"/>
              </a:ext>
            </a:extLst>
          </p:cNvPr>
          <p:cNvCxnSpPr>
            <a:stCxn id="7" idx="3"/>
          </p:cNvCxnSpPr>
          <p:nvPr/>
        </p:nvCxnSpPr>
        <p:spPr>
          <a:xfrm>
            <a:off x="1341457" y="673439"/>
            <a:ext cx="27779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kstiruutu 15">
            <a:extLst>
              <a:ext uri="{FF2B5EF4-FFF2-40B4-BE49-F238E27FC236}">
                <a16:creationId xmlns:a16="http://schemas.microsoft.com/office/drawing/2014/main" id="{41339FC9-FAB7-43E5-B34C-371E9C2D5394}"/>
              </a:ext>
            </a:extLst>
          </p:cNvPr>
          <p:cNvSpPr txBox="1"/>
          <p:nvPr/>
        </p:nvSpPr>
        <p:spPr>
          <a:xfrm>
            <a:off x="126427" y="1511951"/>
            <a:ext cx="535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Kustannusmaailma: keskittyminen, sirpaloituminen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AACA147E-CBF3-40E9-A783-174A2960D240}"/>
              </a:ext>
            </a:extLst>
          </p:cNvPr>
          <p:cNvSpPr txBox="1"/>
          <p:nvPr/>
        </p:nvSpPr>
        <p:spPr>
          <a:xfrm>
            <a:off x="595666" y="1963053"/>
            <a:ext cx="21018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dirty="0"/>
              <a:t>omakustanteet, pienkustanteet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9B430DA2-F59B-4736-9B8F-178469CC8C1E}"/>
              </a:ext>
            </a:extLst>
          </p:cNvPr>
          <p:cNvSpPr txBox="1"/>
          <p:nvPr/>
        </p:nvSpPr>
        <p:spPr>
          <a:xfrm>
            <a:off x="57379" y="3186445"/>
            <a:ext cx="436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/>
              <a:t>Aineistoformaatit, verkkojakelu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B1C1B596-7283-472E-A811-A27DAA5BD1BE}"/>
              </a:ext>
            </a:extLst>
          </p:cNvPr>
          <p:cNvSpPr txBox="1"/>
          <p:nvPr/>
        </p:nvSpPr>
        <p:spPr>
          <a:xfrm>
            <a:off x="1955854" y="3697613"/>
            <a:ext cx="6327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Kirjastopalveluiden kehittäminen: omatoimisuus, itsepalvelu,</a:t>
            </a:r>
          </a:p>
          <a:p>
            <a:r>
              <a:rPr lang="fi-FI" dirty="0"/>
              <a:t>yhteiskäyttöiset kokoelmat, kellutus, tietoa asiakkuuksista, </a:t>
            </a:r>
          </a:p>
          <a:p>
            <a:r>
              <a:rPr lang="fi-FI" dirty="0"/>
              <a:t>kokoelmien käytöstä: </a:t>
            </a:r>
            <a:r>
              <a:rPr lang="fi-FI" dirty="0">
                <a:solidFill>
                  <a:srgbClr val="C00000"/>
                </a:solidFill>
              </a:rPr>
              <a:t>kirjastot edelläkävijöinä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090B1BFA-6C0A-47F9-BB48-E44580EFCA3C}"/>
              </a:ext>
            </a:extLst>
          </p:cNvPr>
          <p:cNvSpPr txBox="1"/>
          <p:nvPr/>
        </p:nvSpPr>
        <p:spPr>
          <a:xfrm>
            <a:off x="6927055" y="2612671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kirjastot, kokoelmat</a:t>
            </a:r>
          </a:p>
        </p:txBody>
      </p:sp>
      <p:sp>
        <p:nvSpPr>
          <p:cNvPr id="3" name="Pilvi 2">
            <a:extLst>
              <a:ext uri="{FF2B5EF4-FFF2-40B4-BE49-F238E27FC236}">
                <a16:creationId xmlns:a16="http://schemas.microsoft.com/office/drawing/2014/main" id="{872CA4F4-FF91-4FFB-ACE4-FBE2725A759A}"/>
              </a:ext>
            </a:extLst>
          </p:cNvPr>
          <p:cNvSpPr/>
          <p:nvPr/>
        </p:nvSpPr>
        <p:spPr>
          <a:xfrm>
            <a:off x="5479174" y="0"/>
            <a:ext cx="3469220" cy="2161498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dirty="0"/>
          </a:p>
          <a:p>
            <a:r>
              <a:rPr lang="fi-FI" dirty="0">
                <a:solidFill>
                  <a:schemeClr val="tx1"/>
                </a:solidFill>
              </a:rPr>
              <a:t>sananvapaus,</a:t>
            </a:r>
          </a:p>
          <a:p>
            <a:r>
              <a:rPr lang="fi-FI" dirty="0">
                <a:solidFill>
                  <a:schemeClr val="tx1"/>
                </a:solidFill>
              </a:rPr>
              <a:t>vihapuhe, sensuuri, moniäänisyys, </a:t>
            </a:r>
          </a:p>
          <a:p>
            <a:r>
              <a:rPr lang="fi-FI" dirty="0">
                <a:solidFill>
                  <a:schemeClr val="tx1"/>
                </a:solidFill>
              </a:rPr>
              <a:t>monikulttuurisuus</a:t>
            </a:r>
          </a:p>
          <a:p>
            <a:pPr algn="ctr"/>
            <a:endParaRPr lang="fi-FI" dirty="0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96804DA9-544C-4A83-8DB3-095FECF2BA36}"/>
              </a:ext>
            </a:extLst>
          </p:cNvPr>
          <p:cNvSpPr txBox="1"/>
          <p:nvPr/>
        </p:nvSpPr>
        <p:spPr>
          <a:xfrm>
            <a:off x="126427" y="2561702"/>
            <a:ext cx="2250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Hallinnan tunne?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9C2F2495-2307-4027-AA17-0C5A3FA4BD55}"/>
              </a:ext>
            </a:extLst>
          </p:cNvPr>
          <p:cNvSpPr txBox="1"/>
          <p:nvPr/>
        </p:nvSpPr>
        <p:spPr>
          <a:xfrm>
            <a:off x="281354" y="1054948"/>
            <a:ext cx="5327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Asiakkaiden osallisuus palveluiden kehittämisessä</a:t>
            </a:r>
          </a:p>
        </p:txBody>
      </p:sp>
    </p:spTree>
    <p:extLst>
      <p:ext uri="{BB962C8B-B14F-4D97-AF65-F5344CB8AC3E}">
        <p14:creationId xmlns:p14="http://schemas.microsoft.com/office/powerpoint/2010/main" val="3649244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A84DE7A6-8DB4-4ADC-A60B-C171E43E2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989" y="1382590"/>
            <a:ext cx="5742424" cy="28326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E3C06366-0761-436E-9AD2-B11BF0B53AD9}"/>
              </a:ext>
            </a:extLst>
          </p:cNvPr>
          <p:cNvSpPr txBox="1"/>
          <p:nvPr/>
        </p:nvSpPr>
        <p:spPr>
          <a:xfrm>
            <a:off x="450359" y="424488"/>
            <a:ext cx="7830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b="1" dirty="0"/>
              <a:t>Pitkät jäähyväiset fyysisille tallenteille?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45A91732-6D38-48CE-811C-FFECE0A3B7D8}"/>
              </a:ext>
            </a:extLst>
          </p:cNvPr>
          <p:cNvSpPr txBox="1"/>
          <p:nvPr/>
        </p:nvSpPr>
        <p:spPr>
          <a:xfrm>
            <a:off x="179053" y="1448365"/>
            <a:ext cx="27048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”Kirjastoille lähivuosien suuria</a:t>
            </a:r>
          </a:p>
          <a:p>
            <a:r>
              <a:rPr lang="fi-FI" sz="1400" dirty="0"/>
              <a:t>haasteita ovat digitaalisen </a:t>
            </a:r>
          </a:p>
          <a:p>
            <a:r>
              <a:rPr lang="fi-FI" sz="1400" dirty="0"/>
              <a:t>aineiston lisääntyminen ja</a:t>
            </a:r>
          </a:p>
          <a:p>
            <a:r>
              <a:rPr lang="fi-FI" sz="1400" dirty="0"/>
              <a:t>aineiston siirtyminen yhä</a:t>
            </a:r>
          </a:p>
          <a:p>
            <a:r>
              <a:rPr lang="fi-FI" sz="1400" dirty="0"/>
              <a:t>enemmän verkkoon. Fyysiset</a:t>
            </a:r>
          </a:p>
          <a:p>
            <a:r>
              <a:rPr lang="fi-FI" sz="1400" dirty="0"/>
              <a:t>kokoelmat varmasti säilyvät vielä lähivuosina, mutta monia</a:t>
            </a:r>
          </a:p>
          <a:p>
            <a:r>
              <a:rPr lang="fi-FI" sz="1400" dirty="0"/>
              <a:t>muita ulottuvuuksia palveluihin</a:t>
            </a:r>
          </a:p>
          <a:p>
            <a:r>
              <a:rPr lang="fi-FI" sz="1400" dirty="0"/>
              <a:t>on tulossa.”</a:t>
            </a:r>
          </a:p>
          <a:p>
            <a:endParaRPr lang="fi-FI" sz="1400" dirty="0"/>
          </a:p>
          <a:p>
            <a:r>
              <a:rPr lang="fi-FI" sz="1200" dirty="0"/>
              <a:t>- Ulla-Maija Maunu, </a:t>
            </a:r>
            <a:r>
              <a:rPr lang="fi-FI" sz="1200" i="1" dirty="0"/>
              <a:t>Turun </a:t>
            </a:r>
            <a:r>
              <a:rPr lang="fi-FI" sz="1200" i="1" dirty="0" err="1"/>
              <a:t>puolest</a:t>
            </a:r>
            <a:r>
              <a:rPr lang="fi-FI" sz="1200" i="1" dirty="0"/>
              <a:t> </a:t>
            </a:r>
            <a:r>
              <a:rPr lang="fi-FI" sz="1200" dirty="0"/>
              <a:t>5/2010</a:t>
            </a:r>
          </a:p>
        </p:txBody>
      </p:sp>
    </p:spTree>
    <p:extLst>
      <p:ext uri="{BB962C8B-B14F-4D97-AF65-F5344CB8AC3E}">
        <p14:creationId xmlns:p14="http://schemas.microsoft.com/office/powerpoint/2010/main" val="2948057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ECB44CA0-B91E-4959-BF09-C7C604087C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7197" y="1527350"/>
            <a:ext cx="3511708" cy="2739018"/>
          </a:xfrm>
        </p:spPr>
        <p:txBody>
          <a:bodyPr/>
          <a:lstStyle/>
          <a:p>
            <a:pPr marL="298450" indent="-285750">
              <a:buFontTx/>
              <a:buChar char="-"/>
            </a:pPr>
            <a:endParaRPr lang="fi-FI" dirty="0"/>
          </a:p>
          <a:p>
            <a:pPr marL="298450" indent="-285750">
              <a:buFontTx/>
              <a:buChar char="-"/>
            </a:pPr>
            <a:r>
              <a:rPr lang="fi-FI" dirty="0"/>
              <a:t>Osaaminen, kokoelmat, aineistojen tuntemus, määrärahat</a:t>
            </a:r>
          </a:p>
          <a:p>
            <a:pPr marL="298450" indent="-285750">
              <a:buFontTx/>
              <a:buChar char="-"/>
            </a:pPr>
            <a:r>
              <a:rPr lang="fi-FI" dirty="0"/>
              <a:t>Mikä on kirjastojen omin rooli e-aineistojen jakelijana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605E5275-7C56-43CB-B0BE-6AA9FEC05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588" y="479149"/>
            <a:ext cx="3844513" cy="1275290"/>
          </a:xfrm>
        </p:spPr>
        <p:txBody>
          <a:bodyPr/>
          <a:lstStyle/>
          <a:p>
            <a:r>
              <a:rPr lang="fi-FI" dirty="0"/>
              <a:t>Kymmenen vuotta hybridikokoelman kanssa</a:t>
            </a:r>
          </a:p>
        </p:txBody>
      </p:sp>
      <p:pic>
        <p:nvPicPr>
          <p:cNvPr id="13" name="Kuvan paikkamerkki 12">
            <a:extLst>
              <a:ext uri="{FF2B5EF4-FFF2-40B4-BE49-F238E27FC236}">
                <a16:creationId xmlns:a16="http://schemas.microsoft.com/office/drawing/2014/main" id="{28E30131-F64C-4066-B4F7-DF436815795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23982" b="23982"/>
          <a:stretch>
            <a:fillRect/>
          </a:stretch>
        </p:blipFill>
        <p:spPr>
          <a:xfrm>
            <a:off x="4570413" y="2647950"/>
            <a:ext cx="4140200" cy="2160588"/>
          </a:xfrm>
          <a:prstGeom prst="rect">
            <a:avLst/>
          </a:prstGeom>
        </p:spPr>
      </p:pic>
      <p:pic>
        <p:nvPicPr>
          <p:cNvPr id="16" name="Kuvan paikkamerkki 15">
            <a:extLst>
              <a:ext uri="{FF2B5EF4-FFF2-40B4-BE49-F238E27FC236}">
                <a16:creationId xmlns:a16="http://schemas.microsoft.com/office/drawing/2014/main" id="{091F8071-9609-402E-9E86-301FCC5436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6" b="3546"/>
          <a:stretch/>
        </p:blipFill>
        <p:spPr>
          <a:xfrm>
            <a:off x="4570413" y="312738"/>
            <a:ext cx="4140200" cy="216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70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433704CC-49E5-4BC4-B61F-605C1E502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423" y="1801906"/>
            <a:ext cx="8305078" cy="2408660"/>
          </a:xfrm>
        </p:spPr>
        <p:txBody>
          <a:bodyPr/>
          <a:lstStyle/>
          <a:p>
            <a:pPr algn="l"/>
            <a:r>
              <a:rPr lang="fi-FI" dirty="0"/>
              <a:t>Kiitos etukäteiskommenteista!</a:t>
            </a:r>
          </a:p>
        </p:txBody>
      </p:sp>
    </p:spTree>
    <p:extLst>
      <p:ext uri="{BB962C8B-B14F-4D97-AF65-F5344CB8AC3E}">
        <p14:creationId xmlns:p14="http://schemas.microsoft.com/office/powerpoint/2010/main" val="3972246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>
            <a:extLst>
              <a:ext uri="{FF2B5EF4-FFF2-40B4-BE49-F238E27FC236}">
                <a16:creationId xmlns:a16="http://schemas.microsoft.com/office/drawing/2014/main" id="{35F1FA7B-37A7-4115-AA8C-49A3819CEA97}"/>
              </a:ext>
            </a:extLst>
          </p:cNvPr>
          <p:cNvSpPr txBox="1"/>
          <p:nvPr/>
        </p:nvSpPr>
        <p:spPr>
          <a:xfrm>
            <a:off x="1131659" y="1544082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Kokoelma- ja hankintapolitiikka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3460541D-DBFE-4743-BD40-7387F992333C}"/>
              </a:ext>
            </a:extLst>
          </p:cNvPr>
          <p:cNvSpPr txBox="1"/>
          <p:nvPr/>
        </p:nvSpPr>
        <p:spPr>
          <a:xfrm>
            <a:off x="4241800" y="217170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Kellutus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298749AC-BB3D-4529-8509-D326E51C2567}"/>
              </a:ext>
            </a:extLst>
          </p:cNvPr>
          <p:cNvSpPr txBox="1"/>
          <p:nvPr/>
        </p:nvSpPr>
        <p:spPr>
          <a:xfrm>
            <a:off x="2724149" y="609471"/>
            <a:ext cx="5702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/>
              <a:t>Cd-levyt, elokuvat, digitaaliset pelit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72FF7344-A0D2-4809-A526-10A5CCBDD52C}"/>
              </a:ext>
            </a:extLst>
          </p:cNvPr>
          <p:cNvSpPr txBox="1"/>
          <p:nvPr/>
        </p:nvSpPr>
        <p:spPr>
          <a:xfrm>
            <a:off x="2808051" y="3041515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dirty="0"/>
              <a:t>Poistot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3E3367E-9A9E-4B67-88D8-C5B1D289780C}"/>
              </a:ext>
            </a:extLst>
          </p:cNvPr>
          <p:cNvSpPr txBox="1"/>
          <p:nvPr/>
        </p:nvSpPr>
        <p:spPr>
          <a:xfrm>
            <a:off x="5486400" y="3145277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/>
              <a:t>e-aineistot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7BE7B78E-0FF9-47B7-80ED-5C90A9E563DD}"/>
              </a:ext>
            </a:extLst>
          </p:cNvPr>
          <p:cNvSpPr txBox="1"/>
          <p:nvPr/>
        </p:nvSpPr>
        <p:spPr>
          <a:xfrm>
            <a:off x="564204" y="2356366"/>
            <a:ext cx="3303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/>
              <a:t>Tietoaineistokokoelma</a:t>
            </a:r>
            <a:r>
              <a:rPr lang="fi-FI" dirty="0"/>
              <a:t> 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570608DA-E708-43AB-A22D-1B69235C651E}"/>
              </a:ext>
            </a:extLst>
          </p:cNvPr>
          <p:cNvSpPr txBox="1"/>
          <p:nvPr/>
        </p:nvSpPr>
        <p:spPr>
          <a:xfrm>
            <a:off x="5247203" y="1628891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omatoimikirjastot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2F977EE2-07BD-4CF8-8AE1-8DC7DA84EB05}"/>
              </a:ext>
            </a:extLst>
          </p:cNvPr>
          <p:cNvSpPr txBox="1"/>
          <p:nvPr/>
        </p:nvSpPr>
        <p:spPr>
          <a:xfrm>
            <a:off x="3514928" y="3949430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/>
              <a:t>Raha</a:t>
            </a:r>
            <a:r>
              <a:rPr lang="fi-FI" dirty="0"/>
              <a:t> </a:t>
            </a:r>
          </a:p>
        </p:txBody>
      </p:sp>
      <p:sp>
        <p:nvSpPr>
          <p:cNvPr id="14" name="Pilvi 13">
            <a:extLst>
              <a:ext uri="{FF2B5EF4-FFF2-40B4-BE49-F238E27FC236}">
                <a16:creationId xmlns:a16="http://schemas.microsoft.com/office/drawing/2014/main" id="{652BD1FD-CCBA-4B14-8C83-3A6612A5C472}"/>
              </a:ext>
            </a:extLst>
          </p:cNvPr>
          <p:cNvSpPr/>
          <p:nvPr/>
        </p:nvSpPr>
        <p:spPr>
          <a:xfrm>
            <a:off x="230228" y="68973"/>
            <a:ext cx="1802861" cy="123217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yhteensä 20 kommenttia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4CB1ECA8-4652-45CA-8F3D-76DD689E1E68}"/>
              </a:ext>
            </a:extLst>
          </p:cNvPr>
          <p:cNvSpPr txBox="1"/>
          <p:nvPr/>
        </p:nvSpPr>
        <p:spPr>
          <a:xfrm>
            <a:off x="5054600" y="4318762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Kokoelman laatu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5B3F7313-A4B9-43E6-9192-1492AD5C0FD3}"/>
              </a:ext>
            </a:extLst>
          </p:cNvPr>
          <p:cNvSpPr txBox="1"/>
          <p:nvPr/>
        </p:nvSpPr>
        <p:spPr>
          <a:xfrm>
            <a:off x="463550" y="3143773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Portinvartijuus</a:t>
            </a:r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643366BC-101E-403B-8237-4B52E909FF27}"/>
              </a:ext>
            </a:extLst>
          </p:cNvPr>
          <p:cNvSpPr txBox="1"/>
          <p:nvPr/>
        </p:nvSpPr>
        <p:spPr>
          <a:xfrm>
            <a:off x="6455538" y="2309757"/>
            <a:ext cx="1970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C00000"/>
                </a:solidFill>
              </a:rPr>
              <a:t>Ilmaisvaraukset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621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4E902D70-60D8-4EBE-B7EE-123CA7FB25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Kokoelma- ja hankintapolitiikka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B109EF7-DF8E-4B7B-BA74-C58B8465BA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2329963"/>
      </p:ext>
    </p:extLst>
  </p:cSld>
  <p:clrMapOvr>
    <a:masterClrMapping/>
  </p:clrMapOvr>
</p:sld>
</file>

<file path=ppt/theme/theme1.xml><?xml version="1.0" encoding="utf-8"?>
<a:theme xmlns:a="http://schemas.openxmlformats.org/drawingml/2006/main" name="Valkoinen">
  <a:themeElements>
    <a:clrScheme name="Custom 4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uvalliset">
  <a:themeElements>
    <a:clrScheme name="Custom 5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Värilliset">
  <a:themeElements>
    <a:clrScheme name="Custom 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206424-570B-4B36-85F9-AB9E62C17E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12CF739-DF1D-4EB2-841A-78092CCF9560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286624E3-5290-4EB4-895D-477641EA57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TURKU_PPT_16-9</Template>
  <TotalTime>1419</TotalTime>
  <Words>507</Words>
  <Application>Microsoft Office PowerPoint</Application>
  <PresentationFormat>Näytössä katseltava esitys (16:9)</PresentationFormat>
  <Paragraphs>102</Paragraphs>
  <Slides>21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21</vt:i4>
      </vt:variant>
    </vt:vector>
  </HeadingPairs>
  <TitlesOfParts>
    <vt:vector size="28" baseType="lpstr">
      <vt:lpstr>Arial</vt:lpstr>
      <vt:lpstr>Calibri</vt:lpstr>
      <vt:lpstr>Courier New</vt:lpstr>
      <vt:lpstr>Lucida Grande</vt:lpstr>
      <vt:lpstr>Valkoinen</vt:lpstr>
      <vt:lpstr>Kuvalliset</vt:lpstr>
      <vt:lpstr>Värilliset</vt:lpstr>
      <vt:lpstr>Mistä puhutaan kun puhutaan kokoelmista</vt:lpstr>
      <vt:lpstr>Aineistolinjat 29.1.1990</vt:lpstr>
      <vt:lpstr>PowerPoint-esitys</vt:lpstr>
      <vt:lpstr>PowerPoint-esitys</vt:lpstr>
      <vt:lpstr>PowerPoint-esitys</vt:lpstr>
      <vt:lpstr>Kymmenen vuotta hybridikokoelman kanssa</vt:lpstr>
      <vt:lpstr>Kiitos etukäteiskommenteista!</vt:lpstr>
      <vt:lpstr>PowerPoint-esitys</vt:lpstr>
      <vt:lpstr>Kokoelma- ja hankintapolitiikka</vt:lpstr>
      <vt:lpstr>PowerPoint-esitys</vt:lpstr>
      <vt:lpstr>PowerPoint-esitys</vt:lpstr>
      <vt:lpstr>Poistoista</vt:lpstr>
      <vt:lpstr>Av-aineisto, e:t</vt:lpstr>
      <vt:lpstr>PowerPoint-esitys</vt:lpstr>
      <vt:lpstr>Digitaaliset aineistot</vt:lpstr>
      <vt:lpstr>Kokoelman kehittämisen näkökulmasta</vt:lpstr>
      <vt:lpstr>Kellutuksesta ja muutamasta muusta asiasta</vt:lpstr>
      <vt:lpstr>Kellutus</vt:lpstr>
      <vt:lpstr>Muuta, yksittäisiä huomioita</vt:lpstr>
      <vt:lpstr>Mikä kokoelmien rooli on jatkossa: opiskelijoiden näkökulma</vt:lpstr>
      <vt:lpstr>Kiitos!</vt:lpstr>
    </vt:vector>
  </TitlesOfParts>
  <Company>Turun kaupunki (hallinto x64)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Otsikko yhdelle tai kahdelle riville</dc:title>
  <dc:creator>Neuvonen Teija</dc:creator>
  <cp:lastModifiedBy>Hypén Kaisa</cp:lastModifiedBy>
  <cp:revision>62</cp:revision>
  <cp:lastPrinted>2015-03-30T13:04:50Z</cp:lastPrinted>
  <dcterms:created xsi:type="dcterms:W3CDTF">2019-03-27T12:25:09Z</dcterms:created>
  <dcterms:modified xsi:type="dcterms:W3CDTF">2020-03-03T06:24:13Z</dcterms:modified>
</cp:coreProperties>
</file>