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5" r:id="rId5"/>
    <p:sldMasterId id="2147483655" r:id="rId6"/>
    <p:sldMasterId id="2147483699" r:id="rId7"/>
    <p:sldMasterId id="2147483711" r:id="rId8"/>
  </p:sldMasterIdLst>
  <p:notesMasterIdLst>
    <p:notesMasterId r:id="rId39"/>
  </p:notesMasterIdLst>
  <p:handoutMasterIdLst>
    <p:handoutMasterId r:id="rId40"/>
  </p:handoutMasterIdLst>
  <p:sldIdLst>
    <p:sldId id="288" r:id="rId9"/>
    <p:sldId id="327" r:id="rId10"/>
    <p:sldId id="356" r:id="rId11"/>
    <p:sldId id="345" r:id="rId12"/>
    <p:sldId id="350" r:id="rId13"/>
    <p:sldId id="343" r:id="rId14"/>
    <p:sldId id="342" r:id="rId15"/>
    <p:sldId id="344" r:id="rId16"/>
    <p:sldId id="274" r:id="rId17"/>
    <p:sldId id="352" r:id="rId18"/>
    <p:sldId id="353" r:id="rId19"/>
    <p:sldId id="330" r:id="rId20"/>
    <p:sldId id="268" r:id="rId21"/>
    <p:sldId id="265" r:id="rId22"/>
    <p:sldId id="278" r:id="rId23"/>
    <p:sldId id="324" r:id="rId24"/>
    <p:sldId id="337" r:id="rId25"/>
    <p:sldId id="346" r:id="rId26"/>
    <p:sldId id="334" r:id="rId27"/>
    <p:sldId id="338" r:id="rId28"/>
    <p:sldId id="348" r:id="rId29"/>
    <p:sldId id="349" r:id="rId30"/>
    <p:sldId id="347" r:id="rId31"/>
    <p:sldId id="339" r:id="rId32"/>
    <p:sldId id="332" r:id="rId33"/>
    <p:sldId id="331" r:id="rId34"/>
    <p:sldId id="315" r:id="rId35"/>
    <p:sldId id="340" r:id="rId36"/>
    <p:sldId id="341" r:id="rId37"/>
    <p:sldId id="263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11">
          <p15:clr>
            <a:srgbClr val="A4A3A4"/>
          </p15:clr>
        </p15:guide>
        <p15:guide id="2" orient="horz" pos="239">
          <p15:clr>
            <a:srgbClr val="A4A3A4"/>
          </p15:clr>
        </p15:guide>
        <p15:guide id="3" orient="horz" pos="2783">
          <p15:clr>
            <a:srgbClr val="A4A3A4"/>
          </p15:clr>
        </p15:guide>
        <p15:guide id="4" orient="horz" pos="1026">
          <p15:clr>
            <a:srgbClr val="A4A3A4"/>
          </p15:clr>
        </p15:guide>
        <p15:guide id="5" pos="865">
          <p15:clr>
            <a:srgbClr val="A4A3A4"/>
          </p15:clr>
        </p15:guide>
        <p15:guide id="6" pos="5291">
          <p15:clr>
            <a:srgbClr val="A4A3A4"/>
          </p15:clr>
        </p15:guide>
        <p15:guide id="7" pos="2879">
          <p15:clr>
            <a:srgbClr val="A4A3A4"/>
          </p15:clr>
        </p15:guide>
        <p15:guide id="8" pos="55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F26522"/>
    <a:srgbClr val="7DC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32" autoAdjust="0"/>
    <p:restoredTop sz="99900" autoAdjust="0"/>
  </p:normalViewPr>
  <p:slideViewPr>
    <p:cSldViewPr snapToGrid="0" snapToObjects="1">
      <p:cViewPr varScale="1">
        <p:scale>
          <a:sx n="150" d="100"/>
          <a:sy n="150" d="100"/>
        </p:scale>
        <p:origin x="960" y="126"/>
      </p:cViewPr>
      <p:guideLst>
        <p:guide orient="horz" pos="711"/>
        <p:guide orient="horz" pos="239"/>
        <p:guide orient="horz" pos="2783"/>
        <p:guide orient="horz" pos="1026"/>
        <p:guide pos="865"/>
        <p:guide pos="5291"/>
        <p:guide pos="2879"/>
        <p:guide pos="5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A742A4-2293-4FE8-82FC-519DD90C8A63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E87AF328-9D6E-4174-A1A8-21421FF465E5}">
      <dgm:prSet phldrT="[Teksti]"/>
      <dgm:spPr/>
      <dgm:t>
        <a:bodyPr/>
        <a:lstStyle/>
        <a:p>
          <a:r>
            <a:rPr lang="fi-FI" dirty="0"/>
            <a:t>Kuvailu keskitetty, metatiedon jakelu ratkaistu, resurssit hallinnassa, laatu huipussa </a:t>
          </a:r>
        </a:p>
      </dgm:t>
    </dgm:pt>
    <dgm:pt modelId="{830D5561-C061-4DE1-86B4-B1AEF065B946}" type="parTrans" cxnId="{7EDB54C2-F263-4F42-8529-E2A50F5B814C}">
      <dgm:prSet/>
      <dgm:spPr/>
      <dgm:t>
        <a:bodyPr/>
        <a:lstStyle/>
        <a:p>
          <a:endParaRPr lang="fi-FI"/>
        </a:p>
      </dgm:t>
    </dgm:pt>
    <dgm:pt modelId="{AFAD290C-1B66-4CA8-B916-95127FE0052B}" type="sibTrans" cxnId="{7EDB54C2-F263-4F42-8529-E2A50F5B814C}">
      <dgm:prSet/>
      <dgm:spPr/>
      <dgm:t>
        <a:bodyPr/>
        <a:lstStyle/>
        <a:p>
          <a:endParaRPr lang="fi-FI"/>
        </a:p>
      </dgm:t>
    </dgm:pt>
    <dgm:pt modelId="{4764FFED-1782-4E12-93C0-944D0A0E4619}">
      <dgm:prSet phldrT="[Teksti]"/>
      <dgm:spPr/>
      <dgm:t>
        <a:bodyPr/>
        <a:lstStyle/>
        <a:p>
          <a:r>
            <a:rPr lang="fi-FI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Yleiset kirjastot osaksi </a:t>
          </a:r>
          <a:r>
            <a:rPr lang="fi-FI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Melindaa</a:t>
          </a:r>
          <a:r>
            <a:rPr lang="fi-FI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”yhdellä pöntöllä”. Kuvailu osittain keskitetty, kuvailijoita vähemmän, työnjako kirjastojen kesken, laadun parannus</a:t>
          </a:r>
          <a:endParaRPr lang="fi-FI" dirty="0"/>
        </a:p>
      </dgm:t>
    </dgm:pt>
    <dgm:pt modelId="{4EA868ED-3EA0-4DB5-97C4-9B968C05F18F}" type="parTrans" cxnId="{C5CD1DCC-70C6-4804-ADEA-C47A8C79D868}">
      <dgm:prSet/>
      <dgm:spPr/>
      <dgm:t>
        <a:bodyPr/>
        <a:lstStyle/>
        <a:p>
          <a:endParaRPr lang="fi-FI"/>
        </a:p>
      </dgm:t>
    </dgm:pt>
    <dgm:pt modelId="{DEA30CF7-77BF-41A0-8686-FFBE37CC5A56}" type="sibTrans" cxnId="{C5CD1DCC-70C6-4804-ADEA-C47A8C79D868}">
      <dgm:prSet/>
      <dgm:spPr/>
      <dgm:t>
        <a:bodyPr/>
        <a:lstStyle/>
        <a:p>
          <a:endParaRPr lang="fi-FI"/>
        </a:p>
      </dgm:t>
    </dgm:pt>
    <dgm:pt modelId="{3534ECC7-8765-46DD-A5AE-1A3FC8522F59}">
      <dgm:prSet phldrT="[Teksti]"/>
      <dgm:spPr/>
      <dgm:t>
        <a:bodyPr/>
        <a:lstStyle/>
        <a:p>
          <a:r>
            <a:rPr lang="fi-FI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Yleiset kirjastot osaksi </a:t>
          </a:r>
          <a:r>
            <a:rPr lang="fi-FI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Melindaa</a:t>
          </a:r>
          <a:r>
            <a:rPr lang="fi-FI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yksittäisinä kirjastoina / kimppoina: hajautettu kuvailu, ostopalvelut, ei olennaista työnsäästöä tai laadunparannusta nykytilaan verrattuna</a:t>
          </a:r>
          <a:endParaRPr lang="fi-FI" dirty="0"/>
        </a:p>
      </dgm:t>
    </dgm:pt>
    <dgm:pt modelId="{76CEC125-34C4-465A-B28D-B3802473D0FB}" type="parTrans" cxnId="{A4487F43-C1E0-4CE1-A2AF-EBA283BC1E95}">
      <dgm:prSet/>
      <dgm:spPr/>
      <dgm:t>
        <a:bodyPr/>
        <a:lstStyle/>
        <a:p>
          <a:endParaRPr lang="fi-FI"/>
        </a:p>
      </dgm:t>
    </dgm:pt>
    <dgm:pt modelId="{20F7062A-0037-4279-AE98-D93858ABC0E5}" type="sibTrans" cxnId="{A4487F43-C1E0-4CE1-A2AF-EBA283BC1E95}">
      <dgm:prSet/>
      <dgm:spPr/>
      <dgm:t>
        <a:bodyPr/>
        <a:lstStyle/>
        <a:p>
          <a:endParaRPr lang="fi-FI"/>
        </a:p>
      </dgm:t>
    </dgm:pt>
    <dgm:pt modelId="{014D4976-0F37-41BD-B911-A9E52A84260C}" type="pres">
      <dgm:prSet presAssocID="{10A742A4-2293-4FE8-82FC-519DD90C8A63}" presName="Name0" presStyleCnt="0">
        <dgm:presLayoutVars>
          <dgm:dir/>
          <dgm:animLvl val="lvl"/>
          <dgm:resizeHandles val="exact"/>
        </dgm:presLayoutVars>
      </dgm:prSet>
      <dgm:spPr/>
    </dgm:pt>
    <dgm:pt modelId="{C63DF249-1D57-4FDD-B4A9-BF5F4A890E7B}" type="pres">
      <dgm:prSet presAssocID="{E87AF328-9D6E-4174-A1A8-21421FF465E5}" presName="Name8" presStyleCnt="0"/>
      <dgm:spPr/>
    </dgm:pt>
    <dgm:pt modelId="{C94BC2D4-5A02-495F-AB49-ECBDE1C9EF63}" type="pres">
      <dgm:prSet presAssocID="{E87AF328-9D6E-4174-A1A8-21421FF465E5}" presName="level" presStyleLbl="node1" presStyleIdx="0" presStyleCnt="3">
        <dgm:presLayoutVars>
          <dgm:chMax val="1"/>
          <dgm:bulletEnabled val="1"/>
        </dgm:presLayoutVars>
      </dgm:prSet>
      <dgm:spPr/>
    </dgm:pt>
    <dgm:pt modelId="{DB8C8D29-FDB3-4B94-9ABA-06E82066075D}" type="pres">
      <dgm:prSet presAssocID="{E87AF328-9D6E-4174-A1A8-21421FF465E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070EA83-5365-4B70-A2AA-73868F962F14}" type="pres">
      <dgm:prSet presAssocID="{4764FFED-1782-4E12-93C0-944D0A0E4619}" presName="Name8" presStyleCnt="0"/>
      <dgm:spPr/>
    </dgm:pt>
    <dgm:pt modelId="{8268427D-1CA2-4B9E-9869-C3B238A2FF8E}" type="pres">
      <dgm:prSet presAssocID="{4764FFED-1782-4E12-93C0-944D0A0E4619}" presName="level" presStyleLbl="node1" presStyleIdx="1" presStyleCnt="3">
        <dgm:presLayoutVars>
          <dgm:chMax val="1"/>
          <dgm:bulletEnabled val="1"/>
        </dgm:presLayoutVars>
      </dgm:prSet>
      <dgm:spPr/>
    </dgm:pt>
    <dgm:pt modelId="{B6E2B314-0A06-43E0-9507-B33409D5F03B}" type="pres">
      <dgm:prSet presAssocID="{4764FFED-1782-4E12-93C0-944D0A0E461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7DEC28-FD74-40CC-8660-AB3208E7EB78}" type="pres">
      <dgm:prSet presAssocID="{3534ECC7-8765-46DD-A5AE-1A3FC8522F59}" presName="Name8" presStyleCnt="0"/>
      <dgm:spPr/>
    </dgm:pt>
    <dgm:pt modelId="{F4C913D3-EB37-40BF-96C8-477D24D57620}" type="pres">
      <dgm:prSet presAssocID="{3534ECC7-8765-46DD-A5AE-1A3FC8522F59}" presName="level" presStyleLbl="node1" presStyleIdx="2" presStyleCnt="3">
        <dgm:presLayoutVars>
          <dgm:chMax val="1"/>
          <dgm:bulletEnabled val="1"/>
        </dgm:presLayoutVars>
      </dgm:prSet>
      <dgm:spPr/>
    </dgm:pt>
    <dgm:pt modelId="{4128375A-4C42-48B9-A9C4-BCFDF9305E6B}" type="pres">
      <dgm:prSet presAssocID="{3534ECC7-8765-46DD-A5AE-1A3FC8522F59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EEC1F825-EFC1-4216-B5A7-F934D372C427}" type="presOf" srcId="{4764FFED-1782-4E12-93C0-944D0A0E4619}" destId="{8268427D-1CA2-4B9E-9869-C3B238A2FF8E}" srcOrd="0" destOrd="0" presId="urn:microsoft.com/office/officeart/2005/8/layout/pyramid1"/>
    <dgm:cxn modelId="{A6E8012F-0992-464A-9D76-AF6F6FA5ED18}" type="presOf" srcId="{10A742A4-2293-4FE8-82FC-519DD90C8A63}" destId="{014D4976-0F37-41BD-B911-A9E52A84260C}" srcOrd="0" destOrd="0" presId="urn:microsoft.com/office/officeart/2005/8/layout/pyramid1"/>
    <dgm:cxn modelId="{A4487F43-C1E0-4CE1-A2AF-EBA283BC1E95}" srcId="{10A742A4-2293-4FE8-82FC-519DD90C8A63}" destId="{3534ECC7-8765-46DD-A5AE-1A3FC8522F59}" srcOrd="2" destOrd="0" parTransId="{76CEC125-34C4-465A-B28D-B3802473D0FB}" sibTransId="{20F7062A-0037-4279-AE98-D93858ABC0E5}"/>
    <dgm:cxn modelId="{B6017167-CED6-4454-8EC6-9964675F0463}" type="presOf" srcId="{3534ECC7-8765-46DD-A5AE-1A3FC8522F59}" destId="{F4C913D3-EB37-40BF-96C8-477D24D57620}" srcOrd="0" destOrd="0" presId="urn:microsoft.com/office/officeart/2005/8/layout/pyramid1"/>
    <dgm:cxn modelId="{6C7E1772-9362-4BBE-B5F8-3113CEBF5763}" type="presOf" srcId="{3534ECC7-8765-46DD-A5AE-1A3FC8522F59}" destId="{4128375A-4C42-48B9-A9C4-BCFDF9305E6B}" srcOrd="1" destOrd="0" presId="urn:microsoft.com/office/officeart/2005/8/layout/pyramid1"/>
    <dgm:cxn modelId="{9C221858-2B8C-4AB5-9BB3-76781DB4F2D7}" type="presOf" srcId="{E87AF328-9D6E-4174-A1A8-21421FF465E5}" destId="{C94BC2D4-5A02-495F-AB49-ECBDE1C9EF63}" srcOrd="0" destOrd="0" presId="urn:microsoft.com/office/officeart/2005/8/layout/pyramid1"/>
    <dgm:cxn modelId="{7EDB54C2-F263-4F42-8529-E2A50F5B814C}" srcId="{10A742A4-2293-4FE8-82FC-519DD90C8A63}" destId="{E87AF328-9D6E-4174-A1A8-21421FF465E5}" srcOrd="0" destOrd="0" parTransId="{830D5561-C061-4DE1-86B4-B1AEF065B946}" sibTransId="{AFAD290C-1B66-4CA8-B916-95127FE0052B}"/>
    <dgm:cxn modelId="{C5CD1DCC-70C6-4804-ADEA-C47A8C79D868}" srcId="{10A742A4-2293-4FE8-82FC-519DD90C8A63}" destId="{4764FFED-1782-4E12-93C0-944D0A0E4619}" srcOrd="1" destOrd="0" parTransId="{4EA868ED-3EA0-4DB5-97C4-9B968C05F18F}" sibTransId="{DEA30CF7-77BF-41A0-8686-FFBE37CC5A56}"/>
    <dgm:cxn modelId="{35161EF0-C6AE-495F-AC33-7C8A4F3C8E7B}" type="presOf" srcId="{4764FFED-1782-4E12-93C0-944D0A0E4619}" destId="{B6E2B314-0A06-43E0-9507-B33409D5F03B}" srcOrd="1" destOrd="0" presId="urn:microsoft.com/office/officeart/2005/8/layout/pyramid1"/>
    <dgm:cxn modelId="{F9A803FF-1328-4030-B1E1-6082D5E9DE94}" type="presOf" srcId="{E87AF328-9D6E-4174-A1A8-21421FF465E5}" destId="{DB8C8D29-FDB3-4B94-9ABA-06E82066075D}" srcOrd="1" destOrd="0" presId="urn:microsoft.com/office/officeart/2005/8/layout/pyramid1"/>
    <dgm:cxn modelId="{EB9D8D01-C011-4CA8-88E7-F90A692519DD}" type="presParOf" srcId="{014D4976-0F37-41BD-B911-A9E52A84260C}" destId="{C63DF249-1D57-4FDD-B4A9-BF5F4A890E7B}" srcOrd="0" destOrd="0" presId="urn:microsoft.com/office/officeart/2005/8/layout/pyramid1"/>
    <dgm:cxn modelId="{7935894C-5292-4449-B78E-52C511263828}" type="presParOf" srcId="{C63DF249-1D57-4FDD-B4A9-BF5F4A890E7B}" destId="{C94BC2D4-5A02-495F-AB49-ECBDE1C9EF63}" srcOrd="0" destOrd="0" presId="urn:microsoft.com/office/officeart/2005/8/layout/pyramid1"/>
    <dgm:cxn modelId="{8AEB07B6-4F91-49FA-A84E-BE9F9840F657}" type="presParOf" srcId="{C63DF249-1D57-4FDD-B4A9-BF5F4A890E7B}" destId="{DB8C8D29-FDB3-4B94-9ABA-06E82066075D}" srcOrd="1" destOrd="0" presId="urn:microsoft.com/office/officeart/2005/8/layout/pyramid1"/>
    <dgm:cxn modelId="{701C188B-B871-4354-BD32-36985C1D447E}" type="presParOf" srcId="{014D4976-0F37-41BD-B911-A9E52A84260C}" destId="{4070EA83-5365-4B70-A2AA-73868F962F14}" srcOrd="1" destOrd="0" presId="urn:microsoft.com/office/officeart/2005/8/layout/pyramid1"/>
    <dgm:cxn modelId="{84CE166F-7163-46DA-9882-F06582A8E997}" type="presParOf" srcId="{4070EA83-5365-4B70-A2AA-73868F962F14}" destId="{8268427D-1CA2-4B9E-9869-C3B238A2FF8E}" srcOrd="0" destOrd="0" presId="urn:microsoft.com/office/officeart/2005/8/layout/pyramid1"/>
    <dgm:cxn modelId="{ED8D9E43-9A12-466A-A6CE-E7ABD21EC17E}" type="presParOf" srcId="{4070EA83-5365-4B70-A2AA-73868F962F14}" destId="{B6E2B314-0A06-43E0-9507-B33409D5F03B}" srcOrd="1" destOrd="0" presId="urn:microsoft.com/office/officeart/2005/8/layout/pyramid1"/>
    <dgm:cxn modelId="{E9A0EC02-9292-4828-A6F5-4A5CA998510C}" type="presParOf" srcId="{014D4976-0F37-41BD-B911-A9E52A84260C}" destId="{D07DEC28-FD74-40CC-8660-AB3208E7EB78}" srcOrd="2" destOrd="0" presId="urn:microsoft.com/office/officeart/2005/8/layout/pyramid1"/>
    <dgm:cxn modelId="{5BBFE10C-0B2C-4EAC-A438-AC80CD1073A6}" type="presParOf" srcId="{D07DEC28-FD74-40CC-8660-AB3208E7EB78}" destId="{F4C913D3-EB37-40BF-96C8-477D24D57620}" srcOrd="0" destOrd="0" presId="urn:microsoft.com/office/officeart/2005/8/layout/pyramid1"/>
    <dgm:cxn modelId="{30C2DB4F-08AC-48D2-9948-242C1371E5C9}" type="presParOf" srcId="{D07DEC28-FD74-40CC-8660-AB3208E7EB78}" destId="{4128375A-4C42-48B9-A9C4-BCFDF9305E6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BC2D4-5A02-495F-AB49-ECBDE1C9EF63}">
      <dsp:nvSpPr>
        <dsp:cNvPr id="0" name=""/>
        <dsp:cNvSpPr/>
      </dsp:nvSpPr>
      <dsp:spPr>
        <a:xfrm>
          <a:off x="1565910" y="0"/>
          <a:ext cx="1565910" cy="1376171"/>
        </a:xfrm>
        <a:prstGeom prst="trapezoid">
          <a:avLst>
            <a:gd name="adj" fmla="val 56894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/>
            <a:t>Kuvailu keskitetty, metatiedon jakelu ratkaistu, resurssit hallinnassa, laatu huipussa </a:t>
          </a:r>
        </a:p>
      </dsp:txBody>
      <dsp:txXfrm>
        <a:off x="1565910" y="0"/>
        <a:ext cx="1565910" cy="1376171"/>
      </dsp:txXfrm>
    </dsp:sp>
    <dsp:sp modelId="{8268427D-1CA2-4B9E-9869-C3B238A2FF8E}">
      <dsp:nvSpPr>
        <dsp:cNvPr id="0" name=""/>
        <dsp:cNvSpPr/>
      </dsp:nvSpPr>
      <dsp:spPr>
        <a:xfrm>
          <a:off x="782955" y="1376171"/>
          <a:ext cx="3131820" cy="1376171"/>
        </a:xfrm>
        <a:prstGeom prst="trapezoid">
          <a:avLst>
            <a:gd name="adj" fmla="val 56894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Yleiset kirjastot osaksi </a:t>
          </a:r>
          <a:r>
            <a:rPr lang="fi-FI" sz="14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Melindaa</a:t>
          </a:r>
          <a:r>
            <a:rPr lang="fi-FI" sz="14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”yhdellä pöntöllä”. Kuvailu osittain keskitetty, kuvailijoita vähemmän, työnjako kirjastojen kesken, laadun parannus</a:t>
          </a:r>
          <a:endParaRPr lang="fi-FI" sz="1400" kern="1200" dirty="0"/>
        </a:p>
      </dsp:txBody>
      <dsp:txXfrm>
        <a:off x="1331023" y="1376171"/>
        <a:ext cx="2035683" cy="1376171"/>
      </dsp:txXfrm>
    </dsp:sp>
    <dsp:sp modelId="{F4C913D3-EB37-40BF-96C8-477D24D57620}">
      <dsp:nvSpPr>
        <dsp:cNvPr id="0" name=""/>
        <dsp:cNvSpPr/>
      </dsp:nvSpPr>
      <dsp:spPr>
        <a:xfrm>
          <a:off x="0" y="2752343"/>
          <a:ext cx="4697730" cy="1376171"/>
        </a:xfrm>
        <a:prstGeom prst="trapezoid">
          <a:avLst>
            <a:gd name="adj" fmla="val 56894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Yleiset kirjastot osaksi </a:t>
          </a:r>
          <a:r>
            <a:rPr lang="fi-FI" sz="14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Melindaa</a:t>
          </a:r>
          <a:r>
            <a:rPr lang="fi-FI" sz="14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yksittäisinä kirjastoina / kimppoina: hajautettu kuvailu, ostopalvelut, ei olennaista työnsäästöä tai laadunparannusta nykytilaan verrattuna</a:t>
          </a:r>
          <a:endParaRPr lang="fi-FI" sz="1400" kern="1200" dirty="0"/>
        </a:p>
      </dsp:txBody>
      <dsp:txXfrm>
        <a:off x="822102" y="2752343"/>
        <a:ext cx="3053524" cy="1376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1B35D-A554-1C46-A8D1-9D72DD41DD25}" type="datetimeFigureOut">
              <a:rPr lang="en-US" smtClean="0"/>
              <a:t>3/9/2020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2B44-70AE-664D-804A-D050CCDBEB5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6980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A208-16CA-4DB5-86CF-232C4FBAD429}" type="datetimeFigureOut">
              <a:rPr lang="fi-FI" smtClean="0"/>
              <a:t>9.3.2020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803EC2-B4B1-4C47-B061-AF6DB6A615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0659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78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3249004"/>
            <a:ext cx="6031310" cy="91931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0" y="3249003"/>
            <a:ext cx="1773017" cy="9193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76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21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565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3306448"/>
            <a:ext cx="7632950" cy="1456052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2820461"/>
            <a:ext cx="7632950" cy="4859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12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4" y="0"/>
            <a:ext cx="4573587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54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312964"/>
            <a:ext cx="4140000" cy="2160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2809656"/>
            <a:ext cx="3511708" cy="145671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376358"/>
            <a:ext cx="3511708" cy="127529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2648436"/>
            <a:ext cx="4140000" cy="2160000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5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7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42660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4468631"/>
            <a:ext cx="6626252" cy="674869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/>
              <a:t>Tähän lyhyt kuvateksti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4" y="4495169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057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143500"/>
          </a:xfr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25,4 x 15,8 cm</a:t>
            </a:r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42" y="4461038"/>
            <a:ext cx="1011737" cy="5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79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BCA190-0598-4769-8C1E-B4B0C403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F838967-0519-4949-8AA7-3B85C2622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35C670A-534B-42BB-8A25-A0D75D6C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i-FI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2BFE2AA-3EC6-474E-A16C-C4BD858F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5182F-B3B0-417A-A9E3-6FFAE7E899B1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53380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2" y="825500"/>
            <a:ext cx="1412830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0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379811"/>
            <a:ext cx="3829050" cy="1175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3463327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04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99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733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475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066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1700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0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96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61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92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4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852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883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50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84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18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87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809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568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1" y="3893082"/>
            <a:ext cx="5902175" cy="697424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38538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92" y="825500"/>
            <a:ext cx="1412830" cy="7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18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</a:t>
            </a:r>
            <a:br>
              <a:rPr lang="fi-FI" dirty="0"/>
            </a:br>
            <a:r>
              <a:rPr lang="fi-FI" dirty="0"/>
              <a:t>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483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9" y="1376363"/>
            <a:ext cx="3306721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376363"/>
            <a:ext cx="3187392" cy="304343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2667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84261"/>
            <a:ext cx="9144000" cy="5191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652" y="1945707"/>
            <a:ext cx="3097090" cy="16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180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121013"/>
            <a:ext cx="6031310" cy="1655030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0" y="2121012"/>
            <a:ext cx="1773017" cy="1087167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35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7104061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782839" cy="7489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65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091213" cy="2408660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087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3" y="2256229"/>
            <a:ext cx="8091213" cy="138538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7" y="1103871"/>
            <a:ext cx="676860" cy="9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871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376363"/>
            <a:ext cx="6734175" cy="3043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34541" indent="-134541">
              <a:buFont typeface="Arial"/>
              <a:buChar char="•"/>
              <a:defRPr/>
            </a:lvl1pPr>
            <a:lvl2pPr marL="405000" indent="-135000">
              <a:buFont typeface="Lucida Grande"/>
              <a:buChar char="–"/>
              <a:defRPr/>
            </a:lvl2pPr>
            <a:lvl3pPr marL="675000" indent="-135000">
              <a:buSzPct val="60000"/>
              <a:buFont typeface="Courier New"/>
              <a:buChar char="o"/>
              <a:defRPr/>
            </a:lvl3pPr>
            <a:lvl4pPr marL="945000" indent="-135000">
              <a:buSzPct val="100000"/>
              <a:buFont typeface="Lucida Grande"/>
              <a:buChar char="–"/>
              <a:defRPr/>
            </a:lvl4pPr>
            <a:lvl5pPr marL="1215000">
              <a:defRPr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748904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90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235359"/>
            <a:ext cx="9144001" cy="5546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806" y="3485333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3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94396"/>
            <a:ext cx="9144000" cy="52783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5" y="2963109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79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277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45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62211"/>
            <a:ext cx="9144000" cy="5924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TURUN KAUPUNGINKIRJASTO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66" y="1630868"/>
            <a:ext cx="3013573" cy="1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99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8"/>
          <a:stretch/>
        </p:blipFill>
        <p:spPr>
          <a:xfrm>
            <a:off x="403" y="-837036"/>
            <a:ext cx="9143597" cy="4907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0" y="4547038"/>
            <a:ext cx="8524715" cy="192081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108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10" y="4334867"/>
            <a:ext cx="1384991" cy="71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URKUABO_VAAKA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7" y="4421231"/>
            <a:ext cx="1023518" cy="53521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pic>
        <p:nvPicPr>
          <p:cNvPr id="5" name="Picture 4" descr="TURKUABO_VAAKA-01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pic>
        <p:nvPicPr>
          <p:cNvPr id="8" name="Picture 7" descr="TURKUABO_VAAKA-01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06" y="6111812"/>
            <a:ext cx="1241463" cy="649182"/>
          </a:xfrm>
          <a:prstGeom prst="rect">
            <a:avLst/>
          </a:prstGeom>
        </p:spPr>
      </p:pic>
      <p:pic>
        <p:nvPicPr>
          <p:cNvPr id="9" name="Picture 8" descr="TURKUABO_VAAKA-01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06" y="6264212"/>
            <a:ext cx="1241463" cy="64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4" r:id="rId2"/>
    <p:sldLayoutId id="2147483697" r:id="rId3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386408"/>
            <a:ext cx="7412159" cy="741567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2" r:id="rId2"/>
    <p:sldLayoutId id="2147483686" r:id="rId3"/>
    <p:sldLayoutId id="2147483693" r:id="rId4"/>
    <p:sldLayoutId id="2147483688" r:id="rId5"/>
    <p:sldLayoutId id="2147483694" r:id="rId6"/>
    <p:sldLayoutId id="2147483678" r:id="rId7"/>
    <p:sldLayoutId id="2147483689" r:id="rId8"/>
    <p:sldLayoutId id="2147483680" r:id="rId9"/>
    <p:sldLayoutId id="2147483681" r:id="rId10"/>
    <p:sldLayoutId id="2147483690" r:id="rId11"/>
    <p:sldLayoutId id="2147483682" r:id="rId12"/>
    <p:sldLayoutId id="2147483685" r:id="rId13"/>
    <p:sldLayoutId id="2147483691" r:id="rId14"/>
    <p:sldLayoutId id="2147483720" r:id="rId15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2" y="4461038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72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3" r:id="rId2"/>
    <p:sldLayoutId id="2147483664" r:id="rId3"/>
    <p:sldLayoutId id="2147483656" r:id="rId4"/>
    <p:sldLayoutId id="2147483657" r:id="rId5"/>
    <p:sldLayoutId id="2147483661" r:id="rId6"/>
    <p:sldLayoutId id="2147483662" r:id="rId7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FA2F-8D98-46BB-92BE-A22E30A0B95A}" type="datetimeFigureOut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9.3.2020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977BF-74FB-40F3-B769-DF00153EA165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5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379811"/>
            <a:ext cx="7412952" cy="74890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379388"/>
            <a:ext cx="6733382" cy="30418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42" y="4461038"/>
            <a:ext cx="1009164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2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ansalliskirjasto.fi/fi/uutiset/kansalliskirjastolle-uusi-metatietovisio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noProof="0" dirty="0"/>
              <a:t>Kaisa </a:t>
            </a:r>
            <a:r>
              <a:rPr lang="fi-FI" noProof="0" dirty="0" err="1"/>
              <a:t>Hyp</a:t>
            </a:r>
            <a:r>
              <a:rPr lang="fi-FI" dirty="0" err="1"/>
              <a:t>én</a:t>
            </a:r>
            <a:r>
              <a:rPr lang="fi-FI" dirty="0"/>
              <a:t> </a:t>
            </a:r>
            <a:r>
              <a:rPr lang="fi-FI" noProof="0" dirty="0"/>
              <a:t>/ 10</a:t>
            </a:r>
            <a:r>
              <a:rPr lang="fi-FI" dirty="0"/>
              <a:t>.3</a:t>
            </a:r>
            <a:r>
              <a:rPr lang="fi-FI" noProof="0" dirty="0"/>
              <a:t>.2020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84911" y="1801907"/>
            <a:ext cx="7733725" cy="1755209"/>
          </a:xfrm>
        </p:spPr>
        <p:txBody>
          <a:bodyPr/>
          <a:lstStyle/>
          <a:p>
            <a:r>
              <a:rPr lang="fi-FI" sz="4000" noProof="0" dirty="0"/>
              <a:t>Metatieto muuttuu ja kokoelmat kelluvat: miten järjestelmät vastaavat</a:t>
            </a:r>
          </a:p>
        </p:txBody>
      </p:sp>
    </p:spTree>
    <p:extLst>
      <p:ext uri="{BB962C8B-B14F-4D97-AF65-F5344CB8AC3E}">
        <p14:creationId xmlns:p14="http://schemas.microsoft.com/office/powerpoint/2010/main" val="725241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29F916A-81EC-492E-BB86-208A61647C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47" b="3828"/>
          <a:stretch/>
        </p:blipFill>
        <p:spPr>
          <a:xfrm>
            <a:off x="0" y="120650"/>
            <a:ext cx="91440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52FDDC47-B077-4244-92C1-E02279F13E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76" b="3457"/>
          <a:stretch/>
        </p:blipFill>
        <p:spPr>
          <a:xfrm>
            <a:off x="0" y="-19050"/>
            <a:ext cx="9144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04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EFC03B-5C9F-4CF7-8077-5F7DC7A23D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1961" y="766770"/>
            <a:ext cx="3511708" cy="3494080"/>
          </a:xfrm>
        </p:spPr>
        <p:txBody>
          <a:bodyPr/>
          <a:lstStyle/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dirty="0"/>
              <a:t>Kansalliskirjastolla vastuu kuvailun infrastruktuurista ja ekosysteemistä (säännöstöt, standardit, sanastot…)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Missään / millään taholla ei ole kokonaisvastuuta kuvailutyön organisoinnista yleisissä kirjastoissa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Kunnat / kirjastot päättävät itsenäisesti, miten organisoivat kuvailutyön</a:t>
            </a:r>
          </a:p>
          <a:p>
            <a:pPr marL="298450" indent="-285750">
              <a:buFontTx/>
              <a:buChar char="-"/>
            </a:pPr>
            <a:endParaRPr lang="fi-FI" dirty="0"/>
          </a:p>
        </p:txBody>
      </p:sp>
      <p:pic>
        <p:nvPicPr>
          <p:cNvPr id="6" name="Kuvan paikkamerkki 4">
            <a:extLst>
              <a:ext uri="{FF2B5EF4-FFF2-40B4-BE49-F238E27FC236}">
                <a16:creationId xmlns:a16="http://schemas.microsoft.com/office/drawing/2014/main" id="{EB30700C-B56E-4D5E-9734-155757EFBC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290" r="8290"/>
          <a:stretch>
            <a:fillRect/>
          </a:stretch>
        </p:blipFill>
        <p:spPr>
          <a:xfrm>
            <a:off x="4570413" y="0"/>
            <a:ext cx="4573587" cy="5143500"/>
          </a:xfrm>
          <a:prstGeom prst="rect">
            <a:avLst/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671466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Vaikka osa kirjastoista kuvailee jo keskitettyyn palveluun, kuvailu tehdään hajautetusti</a:t>
            </a:r>
          </a:p>
          <a:p>
            <a:pPr lvl="1"/>
            <a:r>
              <a:rPr lang="fi-FI" dirty="0"/>
              <a:t>Päällekkäinen työ, metatiedon siirtely järjestelmästä toiseen</a:t>
            </a:r>
          </a:p>
          <a:p>
            <a:pPr lvl="1"/>
            <a:r>
              <a:rPr lang="fi-FI" dirty="0"/>
              <a:t>Järjestelmien erilaiset valmiudet ja ohjelmat</a:t>
            </a:r>
          </a:p>
          <a:p>
            <a:pPr lvl="1"/>
            <a:r>
              <a:rPr lang="fi-FI" dirty="0"/>
              <a:t>Kuvailun ja tietokantojen laatu</a:t>
            </a:r>
          </a:p>
          <a:p>
            <a:r>
              <a:rPr lang="fi-FI" dirty="0" err="1"/>
              <a:t>Melindaan</a:t>
            </a:r>
            <a:r>
              <a:rPr lang="fi-FI" dirty="0"/>
              <a:t> kuuluminen ei ole vähentänyt kuvailuun käytettävää työpanosta, mutta on edellyttänyt kuvailun uudelleen organisointia liittyneissä kirjastoissa</a:t>
            </a:r>
          </a:p>
          <a:p>
            <a:pPr marL="342900" lvl="1" indent="0">
              <a:buNone/>
            </a:pPr>
            <a:endParaRPr lang="fi-FI" dirty="0"/>
          </a:p>
          <a:p>
            <a:pPr marL="342900" lvl="1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Perusongelma: hajautettu kuvailu?</a:t>
            </a:r>
          </a:p>
        </p:txBody>
      </p:sp>
    </p:spTree>
    <p:extLst>
      <p:ext uri="{BB962C8B-B14F-4D97-AF65-F5344CB8AC3E}">
        <p14:creationId xmlns:p14="http://schemas.microsoft.com/office/powerpoint/2010/main" val="715534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i 5"/>
          <p:cNvSpPr/>
          <p:nvPr/>
        </p:nvSpPr>
        <p:spPr>
          <a:xfrm>
            <a:off x="6496766" y="2526754"/>
            <a:ext cx="1217488" cy="685800"/>
          </a:xfrm>
          <a:prstGeom prst="ellipse">
            <a:avLst/>
          </a:prstGeom>
          <a:solidFill>
            <a:srgbClr val="7F84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Suonenjoki</a:t>
            </a:r>
          </a:p>
        </p:txBody>
      </p:sp>
      <p:sp>
        <p:nvSpPr>
          <p:cNvPr id="7" name="Ellipsi 6"/>
          <p:cNvSpPr/>
          <p:nvPr/>
        </p:nvSpPr>
        <p:spPr>
          <a:xfrm>
            <a:off x="8085044" y="2266085"/>
            <a:ext cx="888141" cy="685800"/>
          </a:xfrm>
          <a:prstGeom prst="ellipse">
            <a:avLst/>
          </a:prstGeom>
          <a:solidFill>
            <a:srgbClr val="F937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Sulkava</a:t>
            </a:r>
          </a:p>
        </p:txBody>
      </p:sp>
      <p:sp>
        <p:nvSpPr>
          <p:cNvPr id="8" name="Ellipsi 7"/>
          <p:cNvSpPr/>
          <p:nvPr/>
        </p:nvSpPr>
        <p:spPr>
          <a:xfrm>
            <a:off x="6271055" y="3944895"/>
            <a:ext cx="966913" cy="685800"/>
          </a:xfrm>
          <a:prstGeom prst="ellipse">
            <a:avLst/>
          </a:prstGeom>
          <a:solidFill>
            <a:srgbClr val="D45C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Sotkamo</a:t>
            </a:r>
          </a:p>
        </p:txBody>
      </p:sp>
      <p:sp>
        <p:nvSpPr>
          <p:cNvPr id="9" name="Ellipsi 8"/>
          <p:cNvSpPr/>
          <p:nvPr/>
        </p:nvSpPr>
        <p:spPr>
          <a:xfrm>
            <a:off x="5440847" y="2446131"/>
            <a:ext cx="970953" cy="6858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Siilinjärvi</a:t>
            </a:r>
          </a:p>
        </p:txBody>
      </p:sp>
      <p:sp>
        <p:nvSpPr>
          <p:cNvPr id="10" name="Ellipsi 9"/>
          <p:cNvSpPr/>
          <p:nvPr/>
        </p:nvSpPr>
        <p:spPr>
          <a:xfrm>
            <a:off x="7943804" y="4068414"/>
            <a:ext cx="998429" cy="685800"/>
          </a:xfrm>
          <a:prstGeom prst="ellipse">
            <a:avLst/>
          </a:prstGeom>
          <a:solidFill>
            <a:srgbClr val="36F5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Reisjärvi</a:t>
            </a:r>
          </a:p>
        </p:txBody>
      </p:sp>
      <p:sp>
        <p:nvSpPr>
          <p:cNvPr id="11" name="Ellipsi 10"/>
          <p:cNvSpPr/>
          <p:nvPr/>
        </p:nvSpPr>
        <p:spPr>
          <a:xfrm>
            <a:off x="6104135" y="1911745"/>
            <a:ext cx="1144332" cy="685800"/>
          </a:xfrm>
          <a:prstGeom prst="ellipse">
            <a:avLst/>
          </a:prstGeom>
          <a:solidFill>
            <a:srgbClr val="8DE84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Rautavaara</a:t>
            </a:r>
          </a:p>
        </p:txBody>
      </p:sp>
      <p:sp>
        <p:nvSpPr>
          <p:cNvPr id="12" name="Ellipsi 11"/>
          <p:cNvSpPr/>
          <p:nvPr/>
        </p:nvSpPr>
        <p:spPr>
          <a:xfrm>
            <a:off x="5325195" y="3273781"/>
            <a:ext cx="1187235" cy="685800"/>
          </a:xfrm>
          <a:prstGeom prst="ellipse">
            <a:avLst/>
          </a:prstGeom>
          <a:solidFill>
            <a:srgbClr val="F53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Rautalampi</a:t>
            </a:r>
          </a:p>
        </p:txBody>
      </p:sp>
      <p:sp>
        <p:nvSpPr>
          <p:cNvPr id="13" name="Ellipsi 12"/>
          <p:cNvSpPr/>
          <p:nvPr/>
        </p:nvSpPr>
        <p:spPr>
          <a:xfrm>
            <a:off x="6476087" y="3179770"/>
            <a:ext cx="685800" cy="685800"/>
          </a:xfrm>
          <a:prstGeom prst="ellipse">
            <a:avLst/>
          </a:prstGeom>
          <a:solidFill>
            <a:srgbClr val="DB55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Loppi</a:t>
            </a:r>
          </a:p>
        </p:txBody>
      </p:sp>
      <p:sp>
        <p:nvSpPr>
          <p:cNvPr id="14" name="Ellipsi 13"/>
          <p:cNvSpPr/>
          <p:nvPr/>
        </p:nvSpPr>
        <p:spPr>
          <a:xfrm>
            <a:off x="4415107" y="4312528"/>
            <a:ext cx="1092875" cy="685800"/>
          </a:xfrm>
          <a:prstGeom prst="ellipse">
            <a:avLst/>
          </a:prstGeom>
          <a:solidFill>
            <a:srgbClr val="90B5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Leppävirta</a:t>
            </a:r>
          </a:p>
        </p:txBody>
      </p:sp>
      <p:sp>
        <p:nvSpPr>
          <p:cNvPr id="15" name="Ellipsi 14"/>
          <p:cNvSpPr/>
          <p:nvPr/>
        </p:nvSpPr>
        <p:spPr>
          <a:xfrm>
            <a:off x="5582166" y="4327182"/>
            <a:ext cx="829634" cy="685800"/>
          </a:xfrm>
          <a:prstGeom prst="ellipse">
            <a:avLst/>
          </a:prstGeom>
          <a:solidFill>
            <a:srgbClr val="46E6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Kangasniemi</a:t>
            </a:r>
          </a:p>
        </p:txBody>
      </p:sp>
      <p:sp>
        <p:nvSpPr>
          <p:cNvPr id="16" name="Ellipsi 15"/>
          <p:cNvSpPr/>
          <p:nvPr/>
        </p:nvSpPr>
        <p:spPr>
          <a:xfrm>
            <a:off x="7886657" y="2931180"/>
            <a:ext cx="1302426" cy="6858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Kirkkonummi</a:t>
            </a:r>
          </a:p>
        </p:txBody>
      </p:sp>
      <p:sp>
        <p:nvSpPr>
          <p:cNvPr id="17" name="Ellipsi 16"/>
          <p:cNvSpPr/>
          <p:nvPr/>
        </p:nvSpPr>
        <p:spPr>
          <a:xfrm>
            <a:off x="7270026" y="3382614"/>
            <a:ext cx="96691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Somero</a:t>
            </a:r>
          </a:p>
        </p:txBody>
      </p:sp>
      <p:sp>
        <p:nvSpPr>
          <p:cNvPr id="18" name="Ellipsi 17"/>
          <p:cNvSpPr/>
          <p:nvPr/>
        </p:nvSpPr>
        <p:spPr>
          <a:xfrm>
            <a:off x="7170008" y="4201298"/>
            <a:ext cx="790833" cy="68580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Vaasa</a:t>
            </a:r>
          </a:p>
        </p:txBody>
      </p:sp>
      <p:sp>
        <p:nvSpPr>
          <p:cNvPr id="19" name="Ellipsi 18"/>
          <p:cNvSpPr/>
          <p:nvPr/>
        </p:nvSpPr>
        <p:spPr>
          <a:xfrm>
            <a:off x="7967786" y="404027"/>
            <a:ext cx="1033334" cy="6858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Vanamo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0" name="Ellipsi 19"/>
          <p:cNvSpPr/>
          <p:nvPr/>
        </p:nvSpPr>
        <p:spPr>
          <a:xfrm>
            <a:off x="3722083" y="109802"/>
            <a:ext cx="844895" cy="685800"/>
          </a:xfrm>
          <a:prstGeom prst="ellipse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Vaara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21" name="Ellipsi 20"/>
          <p:cNvSpPr/>
          <p:nvPr/>
        </p:nvSpPr>
        <p:spPr>
          <a:xfrm>
            <a:off x="2457835" y="2548534"/>
            <a:ext cx="880420" cy="685800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Tiekkö</a:t>
            </a:r>
            <a:endParaRPr lang="fi-FI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2" name="Ellipsi 21"/>
          <p:cNvSpPr/>
          <p:nvPr/>
        </p:nvSpPr>
        <p:spPr>
          <a:xfrm>
            <a:off x="628213" y="2736180"/>
            <a:ext cx="1260828" cy="6858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Satakirjastot</a:t>
            </a:r>
            <a:endParaRPr lang="fi-FI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23" name="Ellipsi 22"/>
          <p:cNvSpPr/>
          <p:nvPr/>
        </p:nvSpPr>
        <p:spPr>
          <a:xfrm>
            <a:off x="8001381" y="1438544"/>
            <a:ext cx="940852" cy="68580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Rutakko</a:t>
            </a:r>
            <a:endParaRPr lang="fi-FI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24" name="Ellipsi 23"/>
          <p:cNvSpPr/>
          <p:nvPr/>
        </p:nvSpPr>
        <p:spPr>
          <a:xfrm>
            <a:off x="6932332" y="746927"/>
            <a:ext cx="977922" cy="68580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Ratamo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25" name="Ellipsi 24"/>
          <p:cNvSpPr/>
          <p:nvPr/>
        </p:nvSpPr>
        <p:spPr>
          <a:xfrm>
            <a:off x="2742034" y="943639"/>
            <a:ext cx="685800" cy="685800"/>
          </a:xfrm>
          <a:prstGeom prst="ellipse">
            <a:avLst/>
          </a:prstGeom>
          <a:solidFill>
            <a:srgbClr val="CD6D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Outi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26" name="Ellipsi 25"/>
          <p:cNvSpPr/>
          <p:nvPr/>
        </p:nvSpPr>
        <p:spPr>
          <a:xfrm>
            <a:off x="2779107" y="141887"/>
            <a:ext cx="892777" cy="685800"/>
          </a:xfrm>
          <a:prstGeom prst="ellipse">
            <a:avLst/>
          </a:prstGeom>
          <a:solidFill>
            <a:srgbClr val="84A5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Lumme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27" name="Ellipsi 26"/>
          <p:cNvSpPr/>
          <p:nvPr/>
        </p:nvSpPr>
        <p:spPr>
          <a:xfrm>
            <a:off x="1127684" y="359989"/>
            <a:ext cx="1152269" cy="685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Piki 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22 </a:t>
            </a:r>
          </a:p>
        </p:txBody>
      </p:sp>
      <p:sp>
        <p:nvSpPr>
          <p:cNvPr id="28" name="Ellipsi 27"/>
          <p:cNvSpPr/>
          <p:nvPr/>
        </p:nvSpPr>
        <p:spPr>
          <a:xfrm>
            <a:off x="3515313" y="2079918"/>
            <a:ext cx="682711" cy="685800"/>
          </a:xfrm>
          <a:prstGeom prst="ellipse">
            <a:avLst/>
          </a:prstGeom>
          <a:solidFill>
            <a:srgbClr val="583F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Lukki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9" name="Ellipsi 28"/>
          <p:cNvSpPr/>
          <p:nvPr/>
        </p:nvSpPr>
        <p:spPr>
          <a:xfrm>
            <a:off x="6842359" y="1467772"/>
            <a:ext cx="803190" cy="685800"/>
          </a:xfrm>
          <a:prstGeom prst="ellipse">
            <a:avLst/>
          </a:prstGeom>
          <a:solidFill>
            <a:srgbClr val="B57BA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Louna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Ellipsi 29"/>
          <p:cNvSpPr/>
          <p:nvPr/>
        </p:nvSpPr>
        <p:spPr>
          <a:xfrm>
            <a:off x="4591514" y="2315584"/>
            <a:ext cx="788307" cy="685800"/>
          </a:xfrm>
          <a:prstGeom prst="ellipse">
            <a:avLst/>
          </a:prstGeom>
          <a:solidFill>
            <a:srgbClr val="BB73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Kirkes</a:t>
            </a:r>
            <a:endParaRPr lang="fi-FI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1" name="Ellipsi 30"/>
          <p:cNvSpPr/>
          <p:nvPr/>
        </p:nvSpPr>
        <p:spPr>
          <a:xfrm>
            <a:off x="5359027" y="1734821"/>
            <a:ext cx="685800" cy="6858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Kiri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32" name="Ellipsi 31"/>
          <p:cNvSpPr/>
          <p:nvPr/>
        </p:nvSpPr>
        <p:spPr>
          <a:xfrm>
            <a:off x="3978000" y="3849131"/>
            <a:ext cx="821831" cy="6858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Kainet</a:t>
            </a:r>
            <a:endParaRPr lang="fi-FI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3" name="Ellipsi 32"/>
          <p:cNvSpPr/>
          <p:nvPr/>
        </p:nvSpPr>
        <p:spPr>
          <a:xfrm>
            <a:off x="685846" y="757674"/>
            <a:ext cx="864152" cy="6858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Helmet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4" name="Ellipsi 33"/>
          <p:cNvSpPr/>
          <p:nvPr/>
        </p:nvSpPr>
        <p:spPr>
          <a:xfrm>
            <a:off x="3546970" y="860339"/>
            <a:ext cx="793922" cy="68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Helle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5" name="Ellipsi 34"/>
          <p:cNvSpPr/>
          <p:nvPr/>
        </p:nvSpPr>
        <p:spPr>
          <a:xfrm>
            <a:off x="2897886" y="3317695"/>
            <a:ext cx="970151" cy="6858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Fredrika</a:t>
            </a:r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 11</a:t>
            </a:r>
          </a:p>
        </p:txBody>
      </p:sp>
      <p:sp>
        <p:nvSpPr>
          <p:cNvPr id="36" name="Ellipsi 35"/>
          <p:cNvSpPr/>
          <p:nvPr/>
        </p:nvSpPr>
        <p:spPr>
          <a:xfrm>
            <a:off x="942845" y="-44441"/>
            <a:ext cx="844453" cy="685800"/>
          </a:xfrm>
          <a:prstGeom prst="ellipse">
            <a:avLst/>
          </a:prstGeom>
          <a:solidFill>
            <a:srgbClr val="F03E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Eepos 22</a:t>
            </a:r>
          </a:p>
        </p:txBody>
      </p:sp>
      <p:sp>
        <p:nvSpPr>
          <p:cNvPr id="37" name="Ellipsi 36"/>
          <p:cNvSpPr/>
          <p:nvPr/>
        </p:nvSpPr>
        <p:spPr>
          <a:xfrm>
            <a:off x="3126632" y="4148781"/>
            <a:ext cx="843708" cy="685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Blanka</a:t>
            </a:r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 2</a:t>
            </a:r>
          </a:p>
        </p:txBody>
      </p:sp>
      <p:sp>
        <p:nvSpPr>
          <p:cNvPr id="38" name="Ellipsi 37"/>
          <p:cNvSpPr/>
          <p:nvPr/>
        </p:nvSpPr>
        <p:spPr>
          <a:xfrm>
            <a:off x="240184" y="211611"/>
            <a:ext cx="963828" cy="62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Vaski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18 </a:t>
            </a:r>
          </a:p>
        </p:txBody>
      </p:sp>
      <p:sp>
        <p:nvSpPr>
          <p:cNvPr id="39" name="Ellipsi 38"/>
          <p:cNvSpPr/>
          <p:nvPr/>
        </p:nvSpPr>
        <p:spPr>
          <a:xfrm>
            <a:off x="1115745" y="1155358"/>
            <a:ext cx="855705" cy="685800"/>
          </a:xfrm>
          <a:prstGeom prst="ellipse">
            <a:avLst/>
          </a:prstGeom>
          <a:solidFill>
            <a:srgbClr val="E89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Kuopion seutu 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0" name="Ellipsi 39"/>
          <p:cNvSpPr/>
          <p:nvPr/>
        </p:nvSpPr>
        <p:spPr>
          <a:xfrm>
            <a:off x="6093809" y="773381"/>
            <a:ext cx="803190" cy="685800"/>
          </a:xfrm>
          <a:prstGeom prst="ellipse">
            <a:avLst/>
          </a:prstGeom>
          <a:solidFill>
            <a:srgbClr val="F57D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Loisto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41" name="Ellipsi 40"/>
          <p:cNvSpPr/>
          <p:nvPr/>
        </p:nvSpPr>
        <p:spPr>
          <a:xfrm>
            <a:off x="22781" y="878875"/>
            <a:ext cx="929846" cy="685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Anders 6</a:t>
            </a:r>
          </a:p>
        </p:txBody>
      </p:sp>
      <p:sp>
        <p:nvSpPr>
          <p:cNvPr id="42" name="Ellipsi 41"/>
          <p:cNvSpPr/>
          <p:nvPr/>
        </p:nvSpPr>
        <p:spPr>
          <a:xfrm>
            <a:off x="3813208" y="2859528"/>
            <a:ext cx="685800" cy="68580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Heili 9</a:t>
            </a:r>
          </a:p>
        </p:txBody>
      </p:sp>
      <p:sp>
        <p:nvSpPr>
          <p:cNvPr id="43" name="Ellipsi 42"/>
          <p:cNvSpPr/>
          <p:nvPr/>
        </p:nvSpPr>
        <p:spPr>
          <a:xfrm>
            <a:off x="234944" y="1452622"/>
            <a:ext cx="1192428" cy="685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 err="1">
                <a:solidFill>
                  <a:prstClr val="white"/>
                </a:solidFill>
                <a:latin typeface="Calibri" panose="020F0502020204030204"/>
              </a:rPr>
              <a:t>Keski</a:t>
            </a:r>
            <a:endParaRPr lang="fi-FI" sz="10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 23</a:t>
            </a:r>
          </a:p>
        </p:txBody>
      </p:sp>
      <p:sp>
        <p:nvSpPr>
          <p:cNvPr id="44" name="Ellipsi 43"/>
          <p:cNvSpPr/>
          <p:nvPr/>
        </p:nvSpPr>
        <p:spPr>
          <a:xfrm>
            <a:off x="316508" y="2186172"/>
            <a:ext cx="763030" cy="685800"/>
          </a:xfrm>
          <a:prstGeom prst="ellipse">
            <a:avLst/>
          </a:prstGeom>
          <a:solidFill>
            <a:srgbClr val="BAB5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Lastu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45" name="Ellipsi 44"/>
          <p:cNvSpPr/>
          <p:nvPr/>
        </p:nvSpPr>
        <p:spPr>
          <a:xfrm>
            <a:off x="4441687" y="914109"/>
            <a:ext cx="883508" cy="685800"/>
          </a:xfrm>
          <a:prstGeom prst="ellipse">
            <a:avLst/>
          </a:prstGeom>
          <a:solidFill>
            <a:srgbClr val="9AA8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Lapin kirjastot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21</a:t>
            </a:r>
          </a:p>
        </p:txBody>
      </p:sp>
      <p:sp>
        <p:nvSpPr>
          <p:cNvPr id="46" name="Ellipsi 45"/>
          <p:cNvSpPr/>
          <p:nvPr/>
        </p:nvSpPr>
        <p:spPr>
          <a:xfrm>
            <a:off x="4694022" y="206693"/>
            <a:ext cx="685800" cy="685800"/>
          </a:xfrm>
          <a:prstGeom prst="ellipse">
            <a:avLst/>
          </a:prstGeom>
          <a:solidFill>
            <a:srgbClr val="ED43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Kyyti</a:t>
            </a:r>
          </a:p>
          <a:p>
            <a:pPr algn="ctr" defTabSz="685800"/>
            <a:r>
              <a:rPr lang="fi-FI" sz="1050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" name="Ellipsi 2"/>
          <p:cNvSpPr/>
          <p:nvPr/>
        </p:nvSpPr>
        <p:spPr>
          <a:xfrm>
            <a:off x="0" y="0"/>
            <a:ext cx="2433121" cy="216243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i-FI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Ellipsi 3"/>
          <p:cNvSpPr/>
          <p:nvPr/>
        </p:nvSpPr>
        <p:spPr>
          <a:xfrm>
            <a:off x="2373280" y="-78631"/>
            <a:ext cx="3527072" cy="196303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i-FI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Kaarinuoli vasemmalle 51"/>
          <p:cNvSpPr/>
          <p:nvPr/>
        </p:nvSpPr>
        <p:spPr>
          <a:xfrm>
            <a:off x="7059374" y="206693"/>
            <a:ext cx="1010172" cy="2559025"/>
          </a:xfrm>
          <a:prstGeom prst="curvedLeftArrow">
            <a:avLst>
              <a:gd name="adj1" fmla="val 21268"/>
              <a:gd name="adj2" fmla="val 64185"/>
              <a:gd name="adj3" fmla="val 25612"/>
            </a:avLst>
          </a:prstGeom>
          <a:solidFill>
            <a:srgbClr val="FF6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i-FI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Tekstiruutu 52"/>
          <p:cNvSpPr txBox="1"/>
          <p:nvPr/>
        </p:nvSpPr>
        <p:spPr>
          <a:xfrm>
            <a:off x="6027395" y="41231"/>
            <a:ext cx="2784930" cy="300082"/>
          </a:xfrm>
          <a:prstGeom prst="rect">
            <a:avLst/>
          </a:prstGeom>
          <a:solidFill>
            <a:srgbClr val="FF6161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fi-FI" sz="1350" dirty="0">
                <a:solidFill>
                  <a:prstClr val="black"/>
                </a:solidFill>
                <a:latin typeface="Calibri" panose="020F0502020204030204"/>
              </a:rPr>
              <a:t>Ennakkotiedot, kuvailun ostopalvelut</a:t>
            </a:r>
          </a:p>
        </p:txBody>
      </p:sp>
      <p:sp>
        <p:nvSpPr>
          <p:cNvPr id="55" name="Kaarinuoli vasemmalle 54"/>
          <p:cNvSpPr/>
          <p:nvPr/>
        </p:nvSpPr>
        <p:spPr>
          <a:xfrm rot="3533988">
            <a:off x="6025073" y="2659489"/>
            <a:ext cx="1010172" cy="2559025"/>
          </a:xfrm>
          <a:prstGeom prst="curvedLeftArrow">
            <a:avLst>
              <a:gd name="adj1" fmla="val 21268"/>
              <a:gd name="adj2" fmla="val 64185"/>
              <a:gd name="adj3" fmla="val 25612"/>
            </a:avLst>
          </a:prstGeom>
          <a:solidFill>
            <a:srgbClr val="FF6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i-FI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Kaarinuoli vasemmalle 55"/>
          <p:cNvSpPr/>
          <p:nvPr/>
        </p:nvSpPr>
        <p:spPr>
          <a:xfrm rot="7444677">
            <a:off x="3225139" y="1995388"/>
            <a:ext cx="951604" cy="2344691"/>
          </a:xfrm>
          <a:prstGeom prst="curvedLeftArrow">
            <a:avLst>
              <a:gd name="adj1" fmla="val 21268"/>
              <a:gd name="adj2" fmla="val 64185"/>
              <a:gd name="adj3" fmla="val 25612"/>
            </a:avLst>
          </a:prstGeom>
          <a:solidFill>
            <a:srgbClr val="FF6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i-FI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Puoliympyrä 1"/>
          <p:cNvSpPr/>
          <p:nvPr/>
        </p:nvSpPr>
        <p:spPr>
          <a:xfrm>
            <a:off x="115079" y="1610056"/>
            <a:ext cx="2025211" cy="1997802"/>
          </a:xfrm>
          <a:prstGeom prst="chord">
            <a:avLst>
              <a:gd name="adj1" fmla="val 19447043"/>
              <a:gd name="adj2" fmla="val 16199998"/>
            </a:avLst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i-FI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Tekstiruutu 47"/>
          <p:cNvSpPr txBox="1"/>
          <p:nvPr/>
        </p:nvSpPr>
        <p:spPr>
          <a:xfrm rot="19631493">
            <a:off x="1153112" y="1623190"/>
            <a:ext cx="1600118" cy="600164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fi-FI" sz="3300" dirty="0" err="1">
                <a:solidFill>
                  <a:prstClr val="black"/>
                </a:solidFill>
                <a:latin typeface="Calibri" panose="020F0502020204030204"/>
              </a:rPr>
              <a:t>Melinda</a:t>
            </a:r>
            <a:endParaRPr lang="fi-FI" sz="33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Tekstiruutu 48"/>
          <p:cNvSpPr txBox="1"/>
          <p:nvPr/>
        </p:nvSpPr>
        <p:spPr>
          <a:xfrm rot="20250965">
            <a:off x="3911449" y="863575"/>
            <a:ext cx="849592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defTabSz="685800"/>
            <a:r>
              <a:rPr lang="fi-FI" sz="3600" dirty="0">
                <a:solidFill>
                  <a:prstClr val="black"/>
                </a:solidFill>
                <a:latin typeface="Calibri" panose="020F0502020204030204"/>
              </a:rPr>
              <a:t>Täti</a:t>
            </a:r>
          </a:p>
        </p:txBody>
      </p:sp>
      <p:sp>
        <p:nvSpPr>
          <p:cNvPr id="50" name="Pilvi 49"/>
          <p:cNvSpPr/>
          <p:nvPr/>
        </p:nvSpPr>
        <p:spPr>
          <a:xfrm>
            <a:off x="22780" y="3751395"/>
            <a:ext cx="2925368" cy="1423046"/>
          </a:xfrm>
          <a:prstGeom prst="cloud">
            <a:avLst/>
          </a:prstGeom>
          <a:solidFill>
            <a:srgbClr val="FF6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fi-FI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Tekstiruutu 50"/>
          <p:cNvSpPr txBox="1"/>
          <p:nvPr/>
        </p:nvSpPr>
        <p:spPr>
          <a:xfrm>
            <a:off x="468824" y="4037082"/>
            <a:ext cx="2203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fi-FI" sz="1200" dirty="0">
                <a:solidFill>
                  <a:prstClr val="black"/>
                </a:solidFill>
                <a:latin typeface="Calibri" panose="020F0502020204030204"/>
              </a:rPr>
              <a:t>42 tietokantaa </a:t>
            </a:r>
          </a:p>
          <a:p>
            <a:pPr defTabSz="685800"/>
            <a:r>
              <a:rPr lang="fi-FI" sz="1200" dirty="0">
                <a:solidFill>
                  <a:prstClr val="black"/>
                </a:solidFill>
                <a:latin typeface="Calibri" panose="020F0502020204030204"/>
              </a:rPr>
              <a:t>5 eri järjestelmää </a:t>
            </a:r>
          </a:p>
          <a:p>
            <a:pPr defTabSz="685800"/>
            <a:r>
              <a:rPr lang="fi-FI" sz="1200" dirty="0">
                <a:solidFill>
                  <a:prstClr val="black"/>
                </a:solidFill>
                <a:latin typeface="Calibri" panose="020F0502020204030204"/>
              </a:rPr>
              <a:t>2 formaattia (</a:t>
            </a:r>
            <a:r>
              <a:rPr lang="fi-FI" sz="1200" dirty="0" err="1">
                <a:solidFill>
                  <a:prstClr val="black"/>
                </a:solidFill>
                <a:latin typeface="Calibri" panose="020F0502020204030204"/>
              </a:rPr>
              <a:t>Finmarc</a:t>
            </a:r>
            <a:r>
              <a:rPr lang="fi-FI" sz="1200" dirty="0">
                <a:solidFill>
                  <a:prstClr val="black"/>
                </a:solidFill>
                <a:latin typeface="Calibri" panose="020F0502020204030204"/>
              </a:rPr>
              <a:t>, Marc21)</a:t>
            </a:r>
          </a:p>
          <a:p>
            <a:pPr defTabSz="685800"/>
            <a:r>
              <a:rPr lang="fi-FI" sz="1200" dirty="0">
                <a:solidFill>
                  <a:prstClr val="black"/>
                </a:solidFill>
                <a:latin typeface="Calibri" panose="020F0502020204030204"/>
              </a:rPr>
              <a:t>2 kuvailusäännöstöä (ISBD, RDA)</a:t>
            </a:r>
          </a:p>
        </p:txBody>
      </p:sp>
      <p:cxnSp>
        <p:nvCxnSpPr>
          <p:cNvPr id="54" name="Suora nuoliyhdysviiva 53"/>
          <p:cNvCxnSpPr/>
          <p:nvPr/>
        </p:nvCxnSpPr>
        <p:spPr>
          <a:xfrm flipH="1">
            <a:off x="1971450" y="1234441"/>
            <a:ext cx="1750634" cy="39188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1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2" grpId="0" animBg="1"/>
      <p:bldP spid="53" grpId="0" animBg="1"/>
      <p:bldP spid="55" grpId="0" animBg="1"/>
      <p:bldP spid="56" grpId="0" animBg="1"/>
      <p:bldP spid="2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8650" y="465294"/>
            <a:ext cx="2686050" cy="412851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defTabSz="914400"/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Järjestelmien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rooli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keskeinen</a:t>
            </a:r>
            <a:r>
              <a:rPr lang="en-US" sz="2800" dirty="0"/>
              <a:t>, </a:t>
            </a:r>
            <a:r>
              <a:rPr lang="en-US" sz="2800" dirty="0" err="1"/>
              <a:t>kun</a:t>
            </a:r>
            <a:r>
              <a:rPr lang="en-US" sz="2800" dirty="0"/>
              <a:t> </a:t>
            </a:r>
            <a:r>
              <a:rPr lang="en-US" sz="2800" dirty="0" err="1"/>
              <a:t>kuvailutyötä</a:t>
            </a:r>
            <a:r>
              <a:rPr lang="en-US" sz="2800" dirty="0"/>
              <a:t> </a:t>
            </a:r>
            <a:r>
              <a:rPr lang="en-US" sz="2800" dirty="0" err="1"/>
              <a:t>kehitetään</a:t>
            </a:r>
            <a:r>
              <a:rPr lang="en-US" sz="2800" dirty="0"/>
              <a:t> ja </a:t>
            </a:r>
            <a:r>
              <a:rPr lang="en-US" sz="2800" dirty="0" err="1"/>
              <a:t>organisoidaan</a:t>
            </a:r>
            <a:r>
              <a:rPr lang="en-US" sz="2800" dirty="0"/>
              <a:t>. </a:t>
            </a:r>
            <a:r>
              <a:rPr lang="en-US" sz="2800" dirty="0" err="1"/>
              <a:t>Tällä</a:t>
            </a:r>
            <a:r>
              <a:rPr lang="en-US" sz="2800" dirty="0"/>
              <a:t> </a:t>
            </a:r>
            <a:r>
              <a:rPr lang="en-US" sz="2800" dirty="0" err="1"/>
              <a:t>hetkellä</a:t>
            </a:r>
            <a:r>
              <a:rPr lang="en-US" sz="2800" dirty="0"/>
              <a:t> </a:t>
            </a:r>
            <a:r>
              <a:rPr lang="en-US" sz="2800" dirty="0" err="1"/>
              <a:t>järjestelmät</a:t>
            </a:r>
            <a:r>
              <a:rPr lang="en-US" sz="2800" dirty="0"/>
              <a:t> </a:t>
            </a:r>
            <a:r>
              <a:rPr lang="en-US" sz="2800" dirty="0" err="1"/>
              <a:t>eivät</a:t>
            </a:r>
            <a:r>
              <a:rPr lang="en-US" sz="2800" dirty="0"/>
              <a:t> </a:t>
            </a:r>
            <a:r>
              <a:rPr lang="en-US" sz="2800" dirty="0" err="1"/>
              <a:t>mahdollista</a:t>
            </a:r>
            <a:r>
              <a:rPr lang="en-US" sz="2800" dirty="0"/>
              <a:t> </a:t>
            </a:r>
            <a:r>
              <a:rPr lang="en-US" sz="2800" dirty="0" err="1"/>
              <a:t>kuvailutyön</a:t>
            </a:r>
            <a:r>
              <a:rPr lang="en-US" sz="2800" dirty="0"/>
              <a:t> </a:t>
            </a:r>
            <a:r>
              <a:rPr lang="en-US" sz="2800" dirty="0" err="1"/>
              <a:t>täysipainoista</a:t>
            </a:r>
            <a:r>
              <a:rPr lang="en-US" sz="2800" dirty="0"/>
              <a:t> </a:t>
            </a:r>
            <a:r>
              <a:rPr lang="en-US" sz="2800" dirty="0" err="1"/>
              <a:t>uudistamista</a:t>
            </a:r>
            <a:r>
              <a:rPr lang="en-US" sz="2800" dirty="0"/>
              <a:t>.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Sisällön paikkamerkki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19491555"/>
              </p:ext>
            </p:extLst>
          </p:nvPr>
        </p:nvGraphicFramePr>
        <p:xfrm>
          <a:off x="3819906" y="465294"/>
          <a:ext cx="4697730" cy="4128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883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433704CC-49E5-4BC4-B61F-605C1E502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423" y="1801906"/>
            <a:ext cx="8305078" cy="2408660"/>
          </a:xfrm>
        </p:spPr>
        <p:txBody>
          <a:bodyPr/>
          <a:lstStyle/>
          <a:p>
            <a:pPr algn="l"/>
            <a:r>
              <a:rPr lang="fi-FI" dirty="0"/>
              <a:t>Kellutuksesta</a:t>
            </a:r>
          </a:p>
        </p:txBody>
      </p:sp>
    </p:spTree>
    <p:extLst>
      <p:ext uri="{BB962C8B-B14F-4D97-AF65-F5344CB8AC3E}">
        <p14:creationId xmlns:p14="http://schemas.microsoft.com/office/powerpoint/2010/main" val="3972246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9B1AB027-CDF3-4441-A1A4-D66BEF0812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EC66D7B-CA54-4D08-A3DD-6CD6F3FF70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84911" y="3074796"/>
            <a:ext cx="7632950" cy="984738"/>
          </a:xfrm>
        </p:spPr>
        <p:txBody>
          <a:bodyPr/>
          <a:lstStyle/>
          <a:p>
            <a:pPr algn="ctr"/>
            <a:r>
              <a:rPr lang="fi-FI" sz="2400" dirty="0"/>
              <a:t>Kellutus otettiin käyttöön Turun kaupunginkirjastossa 20.9.2017</a:t>
            </a:r>
          </a:p>
        </p:txBody>
      </p:sp>
    </p:spTree>
    <p:extLst>
      <p:ext uri="{BB962C8B-B14F-4D97-AF65-F5344CB8AC3E}">
        <p14:creationId xmlns:p14="http://schemas.microsoft.com/office/powerpoint/2010/main" val="1710868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EA61A4A-5A9F-49FA-AAAF-41CE639C6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Onnistumisia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462E559-3EAA-45A8-ADD1-046789896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0586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FC4D56-E3C9-41F9-86E1-1586F1FA4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4911" y="1376363"/>
            <a:ext cx="7706430" cy="3043436"/>
          </a:xfrm>
        </p:spPr>
        <p:txBody>
          <a:bodyPr/>
          <a:lstStyle/>
          <a:p>
            <a:r>
              <a:rPr lang="fi-FI" sz="1600" dirty="0"/>
              <a:t>Valinta jämäkämmäksi, kokoelmat vireämmiksi, lisää lainausta</a:t>
            </a:r>
          </a:p>
          <a:p>
            <a:pPr marL="494597" lvl="1" indent="-133985"/>
            <a:r>
              <a:rPr lang="fi-FI" sz="1400" dirty="0"/>
              <a:t>Valinnassa nidemääriä arvioidaan koko kirjaston tasolla </a:t>
            </a:r>
            <a:r>
              <a:rPr lang="fi-FI" sz="1400" dirty="0">
                <a:sym typeface="Wingdings" panose="05000000000000000000" pitchFamily="2" charset="2"/>
              </a:rPr>
              <a:t> ”varmuuden vuoksi” valinta vähentynyt</a:t>
            </a:r>
            <a:endParaRPr lang="fi-FI" sz="1400" dirty="0"/>
          </a:p>
          <a:p>
            <a:pPr marL="494597" lvl="1" indent="-133985"/>
            <a:r>
              <a:rPr lang="fi-FI" sz="1400" dirty="0"/>
              <a:t>Valinnan kohdentaminen kysytyimpään aineistoon ja reagointi varauksiin ja muuhun kysyntään aiempaa helpompaa</a:t>
            </a:r>
          </a:p>
          <a:p>
            <a:pPr marL="133985" indent="-133985"/>
            <a:r>
              <a:rPr lang="fi-FI" sz="1600" dirty="0"/>
              <a:t>Poistotyö ja kokoelmien uudistaminen tehostuneet</a:t>
            </a:r>
          </a:p>
          <a:p>
            <a:pPr lvl="1"/>
            <a:r>
              <a:rPr lang="fi-FI" sz="1400" dirty="0"/>
              <a:t>Vuoden 2019 poistotavoitteesta toteutui 134 %: hankinnat 56.850 kpl, poistot 80.231 kpl</a:t>
            </a:r>
          </a:p>
          <a:p>
            <a:pPr lvl="1"/>
            <a:endParaRPr lang="fi-FI" sz="1400" dirty="0"/>
          </a:p>
          <a:p>
            <a:pPr marL="133985" indent="-133985"/>
            <a:endParaRPr lang="fi-FI" sz="1600" dirty="0"/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5012961-4F31-46C1-97CA-58E5F5D82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Onnistumisia</a:t>
            </a:r>
          </a:p>
        </p:txBody>
      </p:sp>
    </p:spTree>
    <p:extLst>
      <p:ext uri="{BB962C8B-B14F-4D97-AF65-F5344CB8AC3E}">
        <p14:creationId xmlns:p14="http://schemas.microsoft.com/office/powerpoint/2010/main" val="3471231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A04EE89-59DA-43A8-B5A5-CC6FDC279A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fi-FI" dirty="0"/>
              <a:t>Metatieto, (melkein) kaiken perusta</a:t>
            </a:r>
          </a:p>
        </p:txBody>
      </p:sp>
    </p:spTree>
    <p:extLst>
      <p:ext uri="{BB962C8B-B14F-4D97-AF65-F5344CB8AC3E}">
        <p14:creationId xmlns:p14="http://schemas.microsoft.com/office/powerpoint/2010/main" val="1307222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48502AA-A9B5-4A6F-98F6-685EE93B75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600" dirty="0"/>
              <a:t>Kuljetettavan aineiston määrä väheni</a:t>
            </a:r>
          </a:p>
          <a:p>
            <a:pPr lvl="1"/>
            <a:r>
              <a:rPr lang="fi-FI" sz="1400" dirty="0">
                <a:solidFill>
                  <a:srgbClr val="C00000"/>
                </a:solidFill>
              </a:rPr>
              <a:t>Arvio</a:t>
            </a:r>
            <a:r>
              <a:rPr lang="fi-FI" sz="1400" dirty="0"/>
              <a:t>, että ennen kellutusta </a:t>
            </a:r>
            <a:r>
              <a:rPr lang="fi-FI" sz="1400" b="1" dirty="0"/>
              <a:t>190 000 – 225 000 </a:t>
            </a:r>
            <a:r>
              <a:rPr lang="fi-FI" sz="1400" dirty="0"/>
              <a:t>kpl kuljetettiin ihan vain siksi, että nide pääsi takaisin kotikirjastoonsa</a:t>
            </a:r>
          </a:p>
          <a:p>
            <a:pPr lvl="1"/>
            <a:r>
              <a:rPr lang="fi-FI" sz="1400" dirty="0"/>
              <a:t>Kellutuksen aikana kuljetusten seuranta otannoilla Aurorasta 6/18-7/19: </a:t>
            </a:r>
            <a:r>
              <a:rPr lang="fi-FI" sz="1400" dirty="0">
                <a:solidFill>
                  <a:srgbClr val="C00000"/>
                </a:solidFill>
              </a:rPr>
              <a:t>arvio</a:t>
            </a:r>
            <a:r>
              <a:rPr lang="fi-FI" sz="1400" dirty="0"/>
              <a:t>, että tasapainotuksen vuoksi aineistoa kuljetetaan vuosittain noin </a:t>
            </a:r>
            <a:r>
              <a:rPr lang="fi-FI" sz="1400" b="1" dirty="0"/>
              <a:t>45.000</a:t>
            </a:r>
            <a:r>
              <a:rPr lang="fi-FI" sz="1400" dirty="0"/>
              <a:t> kpl</a:t>
            </a:r>
          </a:p>
          <a:p>
            <a:r>
              <a:rPr lang="fi-FI" sz="1400" dirty="0"/>
              <a:t>Samanaikaisesti muita muutoksia, jotka vaikuttaneet asiakkaiden toimintaan, aineisto- ja asiakasvirtoihin: ilmaisvaraukset, omatoimikirjastoja lisää</a:t>
            </a:r>
          </a:p>
          <a:p>
            <a:pPr marL="0" indent="0">
              <a:buNone/>
            </a:pPr>
            <a:endParaRPr lang="fi-FI" sz="1400" dirty="0"/>
          </a:p>
          <a:p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306DB9B1-27B3-4449-8DCB-624F0855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Lisää onnistumisia</a:t>
            </a:r>
          </a:p>
        </p:txBody>
      </p:sp>
    </p:spTree>
    <p:extLst>
      <p:ext uri="{BB962C8B-B14F-4D97-AF65-F5344CB8AC3E}">
        <p14:creationId xmlns:p14="http://schemas.microsoft.com/office/powerpoint/2010/main" val="1649440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EA61A4A-5A9F-49FA-AAAF-41CE639C6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Seurantaa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462E559-3EAA-45A8-ADD1-046789896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82961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8275DFF-CB54-46C7-9AC7-0BA707B4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144117"/>
            <a:ext cx="7677150" cy="3830492"/>
          </a:xfrm>
        </p:spPr>
        <p:txBody>
          <a:bodyPr/>
          <a:lstStyle/>
          <a:p>
            <a:r>
              <a:rPr lang="fi-FI" sz="1400" dirty="0"/>
              <a:t>Muutokset aineistojen käytössä ja kokoelmien rakenteessa, muutostrendien havainnointi </a:t>
            </a:r>
          </a:p>
          <a:p>
            <a:pPr lvl="1"/>
            <a:r>
              <a:rPr lang="fi-FI" sz="1200" dirty="0"/>
              <a:t>Erilaiset kokoelmiin ja niiden käyttöön liittyvät tilastoanalyysit hyödynnettävissä paremmin, kun tarkastellaan kokoelmaa koko kirjaston tasolla</a:t>
            </a:r>
          </a:p>
          <a:p>
            <a:pPr lvl="1"/>
            <a:r>
              <a:rPr lang="fi-FI" sz="1200" dirty="0"/>
              <a:t>Toisaalta tilasto-, data-analyysien tehokas hyödyntäminen haastavaa, </a:t>
            </a:r>
            <a:r>
              <a:rPr lang="fi-FI" sz="1200" dirty="0">
                <a:solidFill>
                  <a:srgbClr val="C00000"/>
                </a:solidFill>
              </a:rPr>
              <a:t>väline tähän? </a:t>
            </a:r>
            <a:r>
              <a:rPr lang="fi-FI" sz="1200" dirty="0"/>
              <a:t>Aurorasta saa paljon dataa, mutta käsittely manuaalista ja työlästä, raportointipalvelua ei saatu toimimaan toistaiseksi</a:t>
            </a:r>
          </a:p>
          <a:p>
            <a:r>
              <a:rPr lang="fi-FI" sz="1400" dirty="0"/>
              <a:t>Kysynnän seuranta ja siihen vastaaminen</a:t>
            </a:r>
          </a:p>
          <a:p>
            <a:pPr lvl="1"/>
            <a:r>
              <a:rPr lang="fi-FI" sz="1200" dirty="0"/>
              <a:t>Lainaustilastot, varatuimpien listat, median seuranta, täydennyshankinnat</a:t>
            </a:r>
          </a:p>
          <a:p>
            <a:r>
              <a:rPr lang="fi-FI" sz="1400" dirty="0"/>
              <a:t>Asiakastyytyväisyys</a:t>
            </a:r>
          </a:p>
          <a:p>
            <a:pPr lvl="1"/>
            <a:r>
              <a:rPr lang="fi-FI" sz="1200" dirty="0"/>
              <a:t>Asiakaskyselyt, opinnäytetyöt (esim. asiakkaiden teemahaastattelut)</a:t>
            </a:r>
          </a:p>
          <a:p>
            <a:pPr lvl="1"/>
            <a:endParaRPr lang="fi-FI" dirty="0"/>
          </a:p>
          <a:p>
            <a:pPr marL="270000" lvl="1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CBFA981-6E73-4D25-B96B-69EB34F3D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007" y="88297"/>
            <a:ext cx="5559714" cy="748904"/>
          </a:xfrm>
        </p:spPr>
        <p:txBody>
          <a:bodyPr/>
          <a:lstStyle/>
          <a:p>
            <a:r>
              <a:rPr lang="fi-FI" dirty="0"/>
              <a:t>Tarkkailun kohteita</a:t>
            </a:r>
          </a:p>
        </p:txBody>
      </p:sp>
    </p:spTree>
    <p:extLst>
      <p:ext uri="{BB962C8B-B14F-4D97-AF65-F5344CB8AC3E}">
        <p14:creationId xmlns:p14="http://schemas.microsoft.com/office/powerpoint/2010/main" val="2036282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9B8C10E-0AB3-4AE6-B2B9-D26F9B2997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82" y="1137765"/>
            <a:ext cx="3352818" cy="4090369"/>
          </a:xfrm>
        </p:spPr>
        <p:txBody>
          <a:bodyPr/>
          <a:lstStyle/>
          <a:p>
            <a:pPr lvl="1"/>
            <a:endParaRPr lang="fi-FI" sz="1200" dirty="0"/>
          </a:p>
          <a:p>
            <a:pPr marL="298450" indent="-285750">
              <a:buFont typeface="Arial" panose="020B0604020202020204" pitchFamily="34" charset="0"/>
              <a:buChar char="•"/>
            </a:pPr>
            <a:r>
              <a:rPr lang="fi-FI" sz="1600" dirty="0"/>
              <a:t>Vaikutukset työtehtäviin, työtyytyväisyyteen</a:t>
            </a:r>
          </a:p>
          <a:p>
            <a:pPr lvl="2"/>
            <a:r>
              <a:rPr lang="fi-FI" sz="1200" dirty="0"/>
              <a:t>Kunta10 –kyselyt, kehityskeskustelut</a:t>
            </a:r>
          </a:p>
          <a:p>
            <a:pPr marL="285750" lvl="1" indent="-285750"/>
            <a:r>
              <a:rPr lang="fi-FI" sz="1600" dirty="0"/>
              <a:t>Henkilötyövuosien kohdentuminen eri tehtäviin, seurantakysely?</a:t>
            </a:r>
          </a:p>
          <a:p>
            <a:pPr lvl="1"/>
            <a:endParaRPr lang="fi-FI" sz="1600" dirty="0"/>
          </a:p>
          <a:p>
            <a:pPr lvl="1"/>
            <a:endParaRPr lang="fi-FI" sz="1200" dirty="0"/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A294C3F-4DD7-4C6C-B17A-A2BF79A5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639" y="1253181"/>
            <a:ext cx="5103579" cy="299344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915CBAC9-694F-4109-9CD2-8AC1E4442A80}"/>
              </a:ext>
            </a:extLst>
          </p:cNvPr>
          <p:cNvSpPr txBox="1"/>
          <p:nvPr/>
        </p:nvSpPr>
        <p:spPr>
          <a:xfrm>
            <a:off x="304782" y="354299"/>
            <a:ext cx="4162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Kellutus ja henkilökunta</a:t>
            </a:r>
          </a:p>
        </p:txBody>
      </p:sp>
    </p:spTree>
    <p:extLst>
      <p:ext uri="{BB962C8B-B14F-4D97-AF65-F5344CB8AC3E}">
        <p14:creationId xmlns:p14="http://schemas.microsoft.com/office/powerpoint/2010/main" val="3793723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EA61A4A-5A9F-49FA-AAAF-41CE639C6F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Haasteita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462E559-3EAA-45A8-ADD1-046789896B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61689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 descr="Kuva, joka sisältää kohteen kirja, hylly, sisä, täysi&#10;&#10;Kuvaus luotu automaattisesti">
            <a:extLst>
              <a:ext uri="{FF2B5EF4-FFF2-40B4-BE49-F238E27FC236}">
                <a16:creationId xmlns:a16="http://schemas.microsoft.com/office/drawing/2014/main" id="{8D0ABE19-E33D-494F-9B2D-89B6850E16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354" b="8354"/>
          <a:stretch>
            <a:fillRect/>
          </a:stretch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D31D9C8-D88C-4A55-B624-CC6EEEEA55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6810" y="1286189"/>
            <a:ext cx="3511708" cy="2397374"/>
          </a:xfrm>
        </p:spPr>
        <p:txBody>
          <a:bodyPr/>
          <a:lstStyle/>
          <a:p>
            <a:r>
              <a:rPr lang="fi-FI" dirty="0"/>
              <a:t>Aineistojen epätasainen palautuminen kirjastoihin, josta puolestaan seuraa tarve ns. tasapainotukseen.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84751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0F902F17-5C3E-4080-8E4D-73B86AF557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7806DCB-4EA6-4535-ABF6-6A504FE12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64BEF3A-FEBD-48F7-9770-CF7397DBC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1475" y="288371"/>
            <a:ext cx="8401050" cy="45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27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3DA18438-FEB8-4552-82E0-E70A04AC69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0461" y="707109"/>
            <a:ext cx="7690339" cy="4290341"/>
          </a:xfrm>
        </p:spPr>
        <p:txBody>
          <a:bodyPr/>
          <a:lstStyle/>
          <a:p>
            <a:r>
              <a:rPr lang="fi-FI" sz="1400" dirty="0"/>
              <a:t>Valppautta kokoelman tarkkailussa, reagointia ei-kiertävään aineistoon</a:t>
            </a:r>
          </a:p>
          <a:p>
            <a:pPr lvl="1"/>
            <a:r>
              <a:rPr lang="fi-FI" sz="1200" dirty="0"/>
              <a:t>Kellutus on voinut muuttaa painopistettä, mitä kirjastoista halutaan lainata – onko syytä muuttaa tarjontaa jakamalla hyllytilaa uudelleen eri aineistojen välille?</a:t>
            </a:r>
          </a:p>
          <a:p>
            <a:pPr lvl="1"/>
            <a:r>
              <a:rPr lang="fi-FI" sz="1200" dirty="0"/>
              <a:t>Kelluvan aineiston kirjavuuden ja yllätyksellisyyden hyödyntäminen</a:t>
            </a:r>
          </a:p>
          <a:p>
            <a:r>
              <a:rPr lang="fi-FI" sz="1400" dirty="0"/>
              <a:t>Roolit ja vastuut kokoelmatyön kokonaisuudessa vaativat vielä selkiinnyttämistä</a:t>
            </a:r>
          </a:p>
          <a:p>
            <a:pPr lvl="1"/>
            <a:r>
              <a:rPr lang="fi-FI" sz="1200" dirty="0"/>
              <a:t>Pääkirjaston luokkavastaavan, vastuuvalitsijan, tiiminvetäjän, palvelupäällikön roolit ja vastuut?</a:t>
            </a:r>
          </a:p>
          <a:p>
            <a:r>
              <a:rPr lang="fi-FI" sz="1400" dirty="0"/>
              <a:t>Uutuusaineiston ja aineistomäärärahan riittävyys</a:t>
            </a:r>
          </a:p>
          <a:p>
            <a:pPr lvl="1"/>
            <a:r>
              <a:rPr lang="fi-FI" sz="1200" dirty="0"/>
              <a:t>Uusia omatoimisia lähikirjastoja perustetaan </a:t>
            </a:r>
            <a:r>
              <a:rPr lang="fi-FI" sz="1200" dirty="0">
                <a:sym typeface="Wingdings" panose="05000000000000000000" pitchFamily="2" charset="2"/>
              </a:rPr>
              <a:t> kysynnän kasvu</a:t>
            </a:r>
          </a:p>
          <a:p>
            <a:pPr lvl="1"/>
            <a:r>
              <a:rPr lang="fi-FI" sz="1200" dirty="0"/>
              <a:t>Huolehdittava myös vähemmän kysytyn keskeisen aineiston tarjonnasta ja kirjaston sivistystehtävästä</a:t>
            </a:r>
            <a:endParaRPr lang="fi-FI" sz="1200" dirty="0">
              <a:sym typeface="Wingdings" panose="05000000000000000000" pitchFamily="2" charset="2"/>
            </a:endParaRPr>
          </a:p>
          <a:p>
            <a:r>
              <a:rPr lang="fi-FI" sz="1400" dirty="0">
                <a:solidFill>
                  <a:srgbClr val="C00000"/>
                </a:solidFill>
              </a:rPr>
              <a:t>Vaikka kokoelmatyö ja kokoelmanhallinta vaativat edelleen kehittämistä, paljon ollaan opittu ja asennetta on kehitetty!</a:t>
            </a:r>
          </a:p>
          <a:p>
            <a:pPr lvl="1"/>
            <a:endParaRPr lang="fi-FI" sz="1200" dirty="0"/>
          </a:p>
          <a:p>
            <a:endParaRPr lang="fi-FI" sz="1200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6138313-5DAB-4CDB-A635-DCFA2E0FE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775" y="-45765"/>
            <a:ext cx="5559714" cy="748904"/>
          </a:xfrm>
        </p:spPr>
        <p:txBody>
          <a:bodyPr/>
          <a:lstStyle/>
          <a:p>
            <a:r>
              <a:rPr lang="fi-FI" dirty="0"/>
              <a:t>Kokoelmatyön haasteita </a:t>
            </a:r>
          </a:p>
        </p:txBody>
      </p:sp>
    </p:spTree>
    <p:extLst>
      <p:ext uri="{BB962C8B-B14F-4D97-AF65-F5344CB8AC3E}">
        <p14:creationId xmlns:p14="http://schemas.microsoft.com/office/powerpoint/2010/main" val="3502916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6602A11-DBCA-4D77-A1A7-C33EEBFCB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911" y="379810"/>
            <a:ext cx="7412952" cy="352353"/>
          </a:xfrm>
        </p:spPr>
        <p:txBody>
          <a:bodyPr/>
          <a:lstStyle/>
          <a:p>
            <a:r>
              <a:rPr lang="fi-FI" sz="2800" dirty="0"/>
              <a:t>Ennakointi, </a:t>
            </a:r>
            <a:r>
              <a:rPr lang="fi-FI" sz="2800" dirty="0" err="1"/>
              <a:t>esim.Vaski</a:t>
            </a:r>
            <a:r>
              <a:rPr lang="fi-FI" sz="2800" dirty="0"/>
              <a:t> --- case AV-aineisto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55FE1C-CF9D-4752-8E3E-057BA3FE6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899" y="997307"/>
            <a:ext cx="4035673" cy="664130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fi-FI" sz="1800" b="0">
                <a:solidFill>
                  <a:schemeClr val="tx1"/>
                </a:solidFill>
                <a:latin typeface="Calibri"/>
              </a:rPr>
              <a:t>Keskimäärin 16 % kaikista palautuksista on toisen kunnan aineistoa</a:t>
            </a:r>
          </a:p>
          <a:p>
            <a:pPr marL="0" indent="0">
              <a:buNone/>
            </a:pPr>
            <a:endParaRPr lang="fi-FI" sz="1800" b="0" dirty="0">
              <a:solidFill>
                <a:schemeClr val="tx1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fi-FI" sz="1800" b="0" dirty="0">
              <a:solidFill>
                <a:schemeClr val="tx1"/>
              </a:solidFill>
              <a:latin typeface="Calibri"/>
            </a:endParaRPr>
          </a:p>
          <a:p>
            <a:pPr marL="285750" indent="-285750">
              <a:buFont typeface="Arial"/>
              <a:buChar char="•"/>
            </a:pPr>
            <a:endParaRPr lang="fi-FI" sz="1800" b="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fi-FI" sz="1800" b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662E448-6E70-4569-BB09-AB36A59EB9C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434003" y="734884"/>
            <a:ext cx="3858030" cy="3684915"/>
          </a:xfrm>
        </p:spPr>
        <p:txBody>
          <a:bodyPr vert="horz" lIns="0" tIns="45720" rIns="91440" bIns="45720" rtlCol="0" anchor="t">
            <a:noAutofit/>
          </a:bodyPr>
          <a:lstStyle/>
          <a:p>
            <a:pPr marL="0" indent="0">
              <a:buNone/>
            </a:pPr>
            <a:endParaRPr lang="fi-FI" sz="1800" b="0" dirty="0">
              <a:solidFill>
                <a:schemeClr val="tx1"/>
              </a:solidFill>
              <a:latin typeface="Calibri"/>
            </a:endParaRPr>
          </a:p>
          <a:p>
            <a:pPr marL="305435"/>
            <a:endParaRPr lang="fi-FI" dirty="0"/>
          </a:p>
        </p:txBody>
      </p:sp>
      <p:graphicFrame>
        <p:nvGraphicFramePr>
          <p:cNvPr id="9" name="Taulukko 8">
            <a:extLst>
              <a:ext uri="{FF2B5EF4-FFF2-40B4-BE49-F238E27FC236}">
                <a16:creationId xmlns:a16="http://schemas.microsoft.com/office/drawing/2014/main" id="{977D37AF-644A-4257-A756-942E75AC9CAD}"/>
              </a:ext>
            </a:extLst>
          </p:cNvPr>
          <p:cNvGraphicFramePr>
            <a:graphicFrameLocks noGrp="1"/>
          </p:cNvGraphicFramePr>
          <p:nvPr/>
        </p:nvGraphicFramePr>
        <p:xfrm>
          <a:off x="4624484" y="851418"/>
          <a:ext cx="3363592" cy="409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013">
                  <a:extLst>
                    <a:ext uri="{9D8B030D-6E8A-4147-A177-3AD203B41FA5}">
                      <a16:colId xmlns:a16="http://schemas.microsoft.com/office/drawing/2014/main" val="1681578897"/>
                    </a:ext>
                  </a:extLst>
                </a:gridCol>
                <a:gridCol w="1131299">
                  <a:extLst>
                    <a:ext uri="{9D8B030D-6E8A-4147-A177-3AD203B41FA5}">
                      <a16:colId xmlns:a16="http://schemas.microsoft.com/office/drawing/2014/main" val="4054616642"/>
                    </a:ext>
                  </a:extLst>
                </a:gridCol>
                <a:gridCol w="929280">
                  <a:extLst>
                    <a:ext uri="{9D8B030D-6E8A-4147-A177-3AD203B41FA5}">
                      <a16:colId xmlns:a16="http://schemas.microsoft.com/office/drawing/2014/main" val="2277701243"/>
                    </a:ext>
                  </a:extLst>
                </a:gridCol>
              </a:tblGrid>
              <a:tr h="414791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 DVD /</a:t>
                      </a:r>
                      <a:br>
                        <a:rPr lang="fi-FI" sz="1300" b="1" kern="1200" dirty="0">
                          <a:effectLst/>
                          <a:latin typeface="Calibri"/>
                        </a:rPr>
                      </a:br>
                      <a:r>
                        <a:rPr lang="fi-FI" sz="1300" b="1" kern="1200">
                          <a:effectLst/>
                          <a:latin typeface="Calibri"/>
                        </a:rPr>
                        <a:t>    Blu-ray</a:t>
                      </a:r>
                      <a:endParaRPr lang="fi-FI" b="1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CD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3068320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Kaarina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2 698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 1 509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1537743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Kustavi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    68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51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59053012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Laitila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2 929 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451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5872810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Lieto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3 790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 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1 258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2089656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Masku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420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72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6361507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Mynämäki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   1 517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577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4634845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Naantali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326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45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445314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Nousiainen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700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142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0233511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Paimio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226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715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6832995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Pyhäranta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     198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108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8591860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Raisio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2 643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 999 </a:t>
                      </a:r>
                      <a:r>
                        <a:rPr lang="fi-FI" sz="1300" b="1" kern="1200" dirty="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1087567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Rusko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3 277   </a:t>
                      </a:r>
                      <a:endParaRPr lang="fi-FI" b="1" dirty="0">
                        <a:solidFill>
                          <a:schemeClr val="accent5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-     107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32131438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Salo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206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317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4002005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Sauvo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171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      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887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6327359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Taivassalo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161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56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7108138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Turku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 dirty="0">
                          <a:effectLst/>
                          <a:latin typeface="Calibri"/>
                        </a:rPr>
                        <a:t> </a:t>
                      </a:r>
                      <a:r>
                        <a:rPr lang="fi-FI" sz="1300" b="1" kern="1200">
                          <a:solidFill>
                            <a:srgbClr val="00B050"/>
                          </a:solidFill>
                          <a:effectLst/>
                          <a:latin typeface="Calibri"/>
                        </a:rPr>
                        <a:t>    15 721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 3 845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3693901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Uusikaupunki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solidFill>
                            <a:schemeClr val="accent5"/>
                          </a:solidFill>
                          <a:effectLst/>
                          <a:latin typeface="Calibri"/>
                        </a:rPr>
                        <a:t>-      1 388 </a:t>
                      </a:r>
                      <a:r>
                        <a:rPr lang="fi-FI" sz="1300" b="1" kern="1200" dirty="0">
                          <a:effectLst/>
                          <a:latin typeface="Calibri"/>
                        </a:rPr>
                        <a:t>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 56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1025477"/>
                  </a:ext>
                </a:extLst>
              </a:tr>
              <a:tr h="204389">
                <a:tc>
                  <a:txBody>
                    <a:bodyPr/>
                    <a:lstStyle/>
                    <a:p>
                      <a:pPr marL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Vehmaa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     235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i-FI" sz="1300" b="1" kern="1200">
                          <a:effectLst/>
                          <a:latin typeface="Calibri"/>
                        </a:rPr>
                        <a:t>       109   </a:t>
                      </a:r>
                      <a:endParaRPr lang="fi-FI" b="1" dirty="0">
                        <a:effectLst/>
                        <a:latin typeface="Calibr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828810"/>
                  </a:ext>
                </a:extLst>
              </a:tr>
            </a:tbl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9321265C-5A68-4B8B-B544-A6EC3324AE7E}"/>
              </a:ext>
            </a:extLst>
          </p:cNvPr>
          <p:cNvSpPr txBox="1"/>
          <p:nvPr/>
        </p:nvSpPr>
        <p:spPr>
          <a:xfrm>
            <a:off x="395385" y="1707502"/>
            <a:ext cx="3915358" cy="12464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ts val="2100"/>
              </a:lnSpc>
              <a:spcAft>
                <a:spcPts val="600"/>
              </a:spcAft>
              <a:buFont typeface="Arial,Sans-Serif"/>
              <a:buChar char="•"/>
            </a:pPr>
            <a:r>
              <a:rPr lang="fi-FI">
                <a:latin typeface="Calibri"/>
                <a:cs typeface="Calibri"/>
              </a:rPr>
              <a:t>DVD- ja Blu-ray-palautuksista 19 %</a:t>
            </a:r>
            <a:br>
              <a:rPr lang="fi-FI" dirty="0">
                <a:latin typeface="Calibri"/>
                <a:cs typeface="Calibri"/>
              </a:rPr>
            </a:br>
            <a:r>
              <a:rPr lang="fi-FI">
                <a:latin typeface="Calibri"/>
                <a:cs typeface="Calibri"/>
              </a:rPr>
              <a:t>(koko Vaskin ensilainat 307 000)</a:t>
            </a:r>
            <a:endParaRPr lang="en-US">
              <a:ea typeface="+mn-lt"/>
              <a:cs typeface="+mn-lt"/>
            </a:endParaRPr>
          </a:p>
          <a:p>
            <a:pPr marL="285750" indent="-285750">
              <a:lnSpc>
                <a:spcPts val="2100"/>
              </a:lnSpc>
              <a:spcAft>
                <a:spcPts val="600"/>
              </a:spcAft>
              <a:buFont typeface="Arial,Sans-Serif"/>
              <a:buChar char="•"/>
            </a:pPr>
            <a:r>
              <a:rPr lang="fi-FI">
                <a:latin typeface="Calibri"/>
                <a:cs typeface="Calibri"/>
              </a:rPr>
              <a:t>CD-palautuksista 21 %</a:t>
            </a:r>
            <a:br>
              <a:rPr lang="fi-FI" dirty="0">
                <a:latin typeface="Calibri"/>
                <a:cs typeface="Calibri"/>
              </a:rPr>
            </a:br>
            <a:r>
              <a:rPr lang="fi-FI">
                <a:latin typeface="Calibri"/>
                <a:cs typeface="Calibri"/>
              </a:rPr>
              <a:t>(koko Vaskin ensilainat 112 000)</a:t>
            </a:r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C04AA8D-8E24-4B71-A3A6-F73987999F45}"/>
              </a:ext>
            </a:extLst>
          </p:cNvPr>
          <p:cNvSpPr txBox="1"/>
          <p:nvPr/>
        </p:nvSpPr>
        <p:spPr>
          <a:xfrm>
            <a:off x="275836" y="3331611"/>
            <a:ext cx="38570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latin typeface="Calibri"/>
                <a:cs typeface="Calibri"/>
              </a:rPr>
              <a:t>Jos aineisto kelluisi, mihin se päätyisi?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2397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DDAEEB9-A7F1-4E0F-B4E6-19CA6EF1C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7449" y="1211263"/>
            <a:ext cx="7412952" cy="3043436"/>
          </a:xfrm>
        </p:spPr>
        <p:txBody>
          <a:bodyPr/>
          <a:lstStyle/>
          <a:p>
            <a:r>
              <a:rPr lang="fi-FI" dirty="0"/>
              <a:t>Helsingissä käytössä IMMS-järjestelmä, joka automatisoi aineiston kiertoa</a:t>
            </a:r>
          </a:p>
          <a:p>
            <a:pPr lvl="1"/>
            <a:r>
              <a:rPr lang="fi-FI" dirty="0"/>
              <a:t>Kokemuksia luvassa syksyllä</a:t>
            </a:r>
          </a:p>
          <a:p>
            <a:r>
              <a:rPr lang="fi-FI" dirty="0"/>
              <a:t>Jyväskylässä käytössä </a:t>
            </a:r>
            <a:r>
              <a:rPr lang="fi-FI" dirty="0" err="1"/>
              <a:t>CollectionHQ</a:t>
            </a:r>
            <a:r>
              <a:rPr lang="fi-FI" dirty="0"/>
              <a:t>, joka eräajopohjainen, edellyttää manuaalista työtä</a:t>
            </a:r>
          </a:p>
          <a:p>
            <a:r>
              <a:rPr lang="fi-FI" dirty="0"/>
              <a:t>Muita mahdollisia ratkaisuja? Tarvitaan online-järjestelmää, eräajopohjaisen raportit ovat vanhentuneita </a:t>
            </a:r>
            <a:r>
              <a:rPr lang="fi-FI"/>
              <a:t>jo otettaessa</a:t>
            </a:r>
            <a:endParaRPr lang="fi-FI" dirty="0"/>
          </a:p>
          <a:p>
            <a:r>
              <a:rPr lang="fi-FI" dirty="0"/>
              <a:t>Kokoelmatyö ja kokoelmien hallinnointi vaativat aina henkilöstön panosta, työ vain muuttaa muotoaan</a:t>
            </a:r>
          </a:p>
        </p:txBody>
      </p:sp>
      <p:sp>
        <p:nvSpPr>
          <p:cNvPr id="5" name="Otsikko 4">
            <a:extLst>
              <a:ext uri="{FF2B5EF4-FFF2-40B4-BE49-F238E27FC236}">
                <a16:creationId xmlns:a16="http://schemas.microsoft.com/office/drawing/2014/main" id="{F7BA6A4D-B5FB-451D-93E6-80990DD72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61" y="227410"/>
            <a:ext cx="7412952" cy="748904"/>
          </a:xfrm>
        </p:spPr>
        <p:txBody>
          <a:bodyPr/>
          <a:lstStyle/>
          <a:p>
            <a:r>
              <a:rPr lang="fi-FI" dirty="0"/>
              <a:t>Ratkaisuja?</a:t>
            </a:r>
          </a:p>
        </p:txBody>
      </p:sp>
    </p:spTree>
    <p:extLst>
      <p:ext uri="{BB962C8B-B14F-4D97-AF65-F5344CB8AC3E}">
        <p14:creationId xmlns:p14="http://schemas.microsoft.com/office/powerpoint/2010/main" val="335216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i="1" dirty="0"/>
              <a:t>Miksi kirjastoissa pitää tietää metatiedosta?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16000" y="1140619"/>
            <a:ext cx="7886700" cy="3263504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fi-FI" dirty="0">
                <a:sym typeface="Wingdings" panose="05000000000000000000" pitchFamily="2" charset="2"/>
              </a:rPr>
              <a:t>Laki yleisistä kirjastoista, YKN: Yleisten kirjastojen suunta 2016-2020</a:t>
            </a:r>
          </a:p>
          <a:p>
            <a:pPr lvl="0"/>
            <a:r>
              <a:rPr lang="fi-FI" dirty="0">
                <a:sym typeface="Wingdings" panose="05000000000000000000" pitchFamily="2" charset="2"/>
              </a:rPr>
              <a:t>Metatiedon merkitys on kasvanut ja sen käyttötavat ovat monipuolistuneet</a:t>
            </a:r>
          </a:p>
          <a:p>
            <a:pPr lvl="1"/>
            <a:r>
              <a:rPr lang="fi-FI" dirty="0"/>
              <a:t>Kirjaston verkkoläsnäolo, asiakkaiden itsepalvelu, linkittyvä data</a:t>
            </a:r>
          </a:p>
          <a:p>
            <a:pPr lvl="1"/>
            <a:r>
              <a:rPr lang="fi-FI" dirty="0"/>
              <a:t>Data-analyysit kokoelmanhallinnan ja –kehittämisen, palveluiden kohdentamisen työkaluina</a:t>
            </a:r>
          </a:p>
          <a:p>
            <a:pPr lvl="1"/>
            <a:r>
              <a:rPr lang="fi-FI" dirty="0"/>
              <a:t>Sisältöjen esittely, kirjavinkkaus, näyttelyt, tapahtumat</a:t>
            </a:r>
          </a:p>
          <a:p>
            <a:pPr lvl="0"/>
            <a:r>
              <a:rPr lang="fi-FI" dirty="0">
                <a:sym typeface="Wingdings" panose="05000000000000000000" pitchFamily="2" charset="2"/>
              </a:rPr>
              <a:t>Metatieto-osaamisen tarpeet muuttuvat</a:t>
            </a:r>
          </a:p>
          <a:p>
            <a:pPr lvl="1"/>
            <a:r>
              <a:rPr lang="fi-FI" dirty="0"/>
              <a:t>Monimuotoistuvat aineistot, metatiedon uudet käyttöyhteydet, kuvailusäännöstöjen ja –menetelmien muutokset</a:t>
            </a:r>
          </a:p>
          <a:p>
            <a:pPr lvl="1"/>
            <a:r>
              <a:rPr lang="fi-FI" dirty="0"/>
              <a:t>Muuttuvat tiedonhakutavat</a:t>
            </a:r>
          </a:p>
          <a:p>
            <a:pPr lvl="1"/>
            <a:r>
              <a:rPr lang="fi-FI" dirty="0"/>
              <a:t>Muiden metatietotuottajien ympäristöt</a:t>
            </a:r>
          </a:p>
          <a:p>
            <a:r>
              <a:rPr lang="fi-FI" dirty="0"/>
              <a:t>Vastaavatko kirjastojen luettelot nykyisiin tiedonhakutapoihin?</a:t>
            </a:r>
          </a:p>
          <a:p>
            <a:r>
              <a:rPr lang="fi-FI" dirty="0"/>
              <a:t>Onko kirjastojen metatieto </a:t>
            </a:r>
            <a:r>
              <a:rPr lang="fi-FI" dirty="0" err="1"/>
              <a:t>käyttistä</a:t>
            </a:r>
            <a:r>
              <a:rPr lang="fi-FI" dirty="0"/>
              <a:t> ekosysteemissä?</a:t>
            </a:r>
          </a:p>
          <a:p>
            <a:r>
              <a:rPr lang="fi-FI" dirty="0"/>
              <a:t>Onko kirjastojen metatietosaaminen ajan tasalla?</a:t>
            </a:r>
          </a:p>
          <a:p>
            <a:r>
              <a:rPr lang="fi-FI" dirty="0"/>
              <a:t>Kenen pitää tietää ja mitä pitää tietää?</a:t>
            </a:r>
          </a:p>
          <a:p>
            <a:pPr marL="0" indent="0">
              <a:buNone/>
            </a:pPr>
            <a:endParaRPr lang="fi-FI" sz="3900" b="1" dirty="0">
              <a:latin typeface="Freestyle Script" panose="030804020302050B0404" pitchFamily="66" charset="0"/>
            </a:endParaRP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7611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noProof="0" dirty="0"/>
              <a:t>Kiitos!</a:t>
            </a:r>
          </a:p>
        </p:txBody>
      </p:sp>
    </p:spTree>
    <p:extLst>
      <p:ext uri="{BB962C8B-B14F-4D97-AF65-F5344CB8AC3E}">
        <p14:creationId xmlns:p14="http://schemas.microsoft.com/office/powerpoint/2010/main" val="3206363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n paikkamerkki 5" descr="Kuva, joka sisältää kohteen sateenvarjo&#10;&#10;Kuvaus luotu automaattisesti">
            <a:extLst>
              <a:ext uri="{FF2B5EF4-FFF2-40B4-BE49-F238E27FC236}">
                <a16:creationId xmlns:a16="http://schemas.microsoft.com/office/drawing/2014/main" id="{2D6B0918-199B-4B6C-B208-B9CE937D42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7840" t="1232" r="7827" b="12548"/>
          <a:stretch/>
        </p:blipFill>
        <p:spPr>
          <a:xfrm rot="5400000">
            <a:off x="4543822" y="599680"/>
            <a:ext cx="5142705" cy="3943350"/>
          </a:xfr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22EC539-7F41-4E99-8C9D-1A0A0D52A4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8446" y="1012606"/>
            <a:ext cx="3765103" cy="3299044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Kansalliskirjasto julkaisi </a:t>
            </a:r>
            <a:r>
              <a:rPr lang="fi-FI" dirty="0">
                <a:hlinkClick r:id="rId3"/>
              </a:rPr>
              <a:t>metatietovision</a:t>
            </a:r>
            <a:r>
              <a:rPr lang="fi-FI" dirty="0"/>
              <a:t> helmikuussa 2020</a:t>
            </a:r>
          </a:p>
          <a:p>
            <a:pPr marL="645750" lvl="2" indent="-285750">
              <a:buFontTx/>
              <a:buChar char="-"/>
            </a:pPr>
            <a:r>
              <a:rPr lang="fi-FI" sz="1600" dirty="0"/>
              <a:t>Metadatan merkitys</a:t>
            </a:r>
          </a:p>
          <a:p>
            <a:pPr marL="645750" lvl="2" indent="-285750">
              <a:buFontTx/>
              <a:buChar char="-"/>
            </a:pPr>
            <a:r>
              <a:rPr lang="fi-FI" sz="1600" dirty="0"/>
              <a:t>Yhteistyö, automaatio, standardit</a:t>
            </a:r>
          </a:p>
          <a:p>
            <a:pPr marL="645750" lvl="2" indent="-285750">
              <a:buFontTx/>
              <a:buChar char="-"/>
            </a:pPr>
            <a:r>
              <a:rPr lang="fi-FI" sz="1600" dirty="0"/>
              <a:t>Yhteiskäyttöiset, yhteen toimivat, semanttisesti linkittyvät metatietovarannot, esim. Melinda, Asteri</a:t>
            </a:r>
            <a:endParaRPr lang="fi-FI" sz="1500" dirty="0"/>
          </a:p>
          <a:p>
            <a:pPr marL="298450" indent="-285750">
              <a:buFontTx/>
              <a:buChar char="-"/>
            </a:pP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0331761C-7A9F-4195-8D31-377D79961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47" y="-355598"/>
            <a:ext cx="3511708" cy="1275290"/>
          </a:xfrm>
        </p:spPr>
        <p:txBody>
          <a:bodyPr/>
          <a:lstStyle/>
          <a:p>
            <a:r>
              <a:rPr lang="fi-FI" dirty="0"/>
              <a:t>Metatieto</a:t>
            </a:r>
            <a:r>
              <a:rPr lang="fi-FI" dirty="0">
                <a:solidFill>
                  <a:srgbClr val="C00000"/>
                </a:solidFill>
              </a:rPr>
              <a:t>visio</a:t>
            </a:r>
          </a:p>
        </p:txBody>
      </p:sp>
    </p:spTree>
    <p:extLst>
      <p:ext uri="{BB962C8B-B14F-4D97-AF65-F5344CB8AC3E}">
        <p14:creationId xmlns:p14="http://schemas.microsoft.com/office/powerpoint/2010/main" val="2823362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683770DB-F315-4318-9374-1F2A15516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Visiosta kohti konkretiaa?</a:t>
            </a:r>
          </a:p>
        </p:txBody>
      </p:sp>
    </p:spTree>
    <p:extLst>
      <p:ext uri="{BB962C8B-B14F-4D97-AF65-F5344CB8AC3E}">
        <p14:creationId xmlns:p14="http://schemas.microsoft.com/office/powerpoint/2010/main" val="2349556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n paikkamerkki 6">
            <a:extLst>
              <a:ext uri="{FF2B5EF4-FFF2-40B4-BE49-F238E27FC236}">
                <a16:creationId xmlns:a16="http://schemas.microsoft.com/office/drawing/2014/main" id="{7820C939-275B-4ADC-8893-5C493082CC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115" r="51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C641941-6025-4956-9BA2-E321CBA41C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6713" y="2081300"/>
            <a:ext cx="3511708" cy="2160000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dirty="0"/>
              <a:t>RDA-kuvailusäännöstö</a:t>
            </a:r>
          </a:p>
          <a:p>
            <a:pPr marL="298450" indent="-285750">
              <a:buFontTx/>
              <a:buChar char="-"/>
            </a:pPr>
            <a:r>
              <a:rPr lang="fi-FI" dirty="0"/>
              <a:t>Ontologiat: YSA </a:t>
            </a:r>
            <a:r>
              <a:rPr lang="fi-FI" dirty="0">
                <a:sym typeface="Wingdings" panose="05000000000000000000" pitchFamily="2" charset="2"/>
              </a:rPr>
              <a:t> YSO</a:t>
            </a:r>
          </a:p>
          <a:p>
            <a:pPr marL="2984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Automaattinen kuvailu: </a:t>
            </a:r>
            <a:r>
              <a:rPr lang="fi-FI" dirty="0" err="1">
                <a:sym typeface="Wingdings" panose="05000000000000000000" pitchFamily="2" charset="2"/>
              </a:rPr>
              <a:t>Annif</a:t>
            </a:r>
            <a:endParaRPr lang="fi-FI" dirty="0">
              <a:sym typeface="Wingdings" panose="05000000000000000000" pitchFamily="2" charset="2"/>
            </a:endParaRPr>
          </a:p>
          <a:p>
            <a:pPr marL="298450" indent="-285750">
              <a:buFontTx/>
              <a:buChar char="-"/>
            </a:pPr>
            <a:r>
              <a:rPr lang="fi-FI" dirty="0">
                <a:sym typeface="Wingdings" panose="05000000000000000000" pitchFamily="2" charset="2"/>
              </a:rPr>
              <a:t>Tavoitteena tiedon linkittäminen ja päällekkäisen työn välttäminen</a:t>
            </a:r>
            <a:endParaRPr lang="fi-FI" dirty="0"/>
          </a:p>
          <a:p>
            <a:pPr marL="298450" indent="-285750">
              <a:buFontTx/>
              <a:buChar char="-"/>
            </a:pPr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1B71DE26-D0E9-48D2-8095-F7D44AF21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13" y="472007"/>
            <a:ext cx="3511708" cy="1275290"/>
          </a:xfrm>
        </p:spPr>
        <p:txBody>
          <a:bodyPr/>
          <a:lstStyle/>
          <a:p>
            <a:r>
              <a:rPr lang="fi-FI" dirty="0"/>
              <a:t>Kuvailutyön uudet välineet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DE423123-65A5-450C-B5BF-EB2DBEA2014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5735" b="573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5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97C7A4C-5E81-4F85-9BDB-B6D99F9EEC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6182" y="970807"/>
            <a:ext cx="3511708" cy="3219355"/>
          </a:xfrm>
        </p:spPr>
        <p:txBody>
          <a:bodyPr/>
          <a:lstStyle/>
          <a:p>
            <a:pPr marL="298450" indent="-285750">
              <a:buFontTx/>
              <a:buChar char="-"/>
            </a:pPr>
            <a:r>
              <a:rPr lang="fi-FI" sz="1600" dirty="0"/>
              <a:t>Uuden kuvailusäännöstön tarpeisiin kehitettyä formaattia ei toistaiseksi ole, joten MARC-formaatti edelleen käytössä</a:t>
            </a:r>
          </a:p>
          <a:p>
            <a:pPr marL="298450" indent="-285750">
              <a:buFontTx/>
              <a:buChar char="-"/>
            </a:pPr>
            <a:r>
              <a:rPr lang="fi-FI" sz="1600" dirty="0"/>
              <a:t>Koska myös kuvailusäännöstö edelleen keskeneräinen ja muuttuva, ei järjestelmää sen tarpeisiin ole vielä kehitetty</a:t>
            </a:r>
          </a:p>
          <a:p>
            <a:pPr marL="298450" indent="-285750">
              <a:buFontTx/>
              <a:buChar char="-"/>
            </a:pPr>
            <a:r>
              <a:rPr lang="fi-FI" sz="1600" dirty="0"/>
              <a:t>Uuden kuvailusäännöstön hyödyt eivät vielä käytössä</a:t>
            </a:r>
          </a:p>
          <a:p>
            <a:endParaRPr lang="fi-FI" sz="1800" dirty="0"/>
          </a:p>
          <a:p>
            <a:endParaRPr lang="fi-FI" dirty="0"/>
          </a:p>
        </p:txBody>
      </p:sp>
      <p:pic>
        <p:nvPicPr>
          <p:cNvPr id="5" name="Kuvan paikkamerkki 10" descr="Kuva, joka sisältää kohteen sisä, sisäkatto, huone, eläminen&#10;&#10;Kuvaus luotu automaattisesti">
            <a:extLst>
              <a:ext uri="{FF2B5EF4-FFF2-40B4-BE49-F238E27FC236}">
                <a16:creationId xmlns:a16="http://schemas.microsoft.com/office/drawing/2014/main" id="{0ACD1D14-3A72-4B60-979C-C55B2E82A08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655" r="16655"/>
          <a:stretch>
            <a:fillRect/>
          </a:stretch>
        </p:blipFill>
        <p:spPr>
          <a:xfrm>
            <a:off x="4570413" y="0"/>
            <a:ext cx="4573587" cy="5143500"/>
          </a:xfr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1C7069D-C51E-4408-837E-28920D2A31CF}"/>
              </a:ext>
            </a:extLst>
          </p:cNvPr>
          <p:cNvSpPr txBox="1"/>
          <p:nvPr/>
        </p:nvSpPr>
        <p:spPr>
          <a:xfrm>
            <a:off x="361950" y="190500"/>
            <a:ext cx="10057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3600" b="1" dirty="0"/>
              <a:t>RDA</a:t>
            </a:r>
          </a:p>
        </p:txBody>
      </p:sp>
    </p:spTree>
    <p:extLst>
      <p:ext uri="{BB962C8B-B14F-4D97-AF65-F5344CB8AC3E}">
        <p14:creationId xmlns:p14="http://schemas.microsoft.com/office/powerpoint/2010/main" val="348154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904F624D-8B34-4235-8A1F-8924218102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7196" y="324898"/>
            <a:ext cx="3972807" cy="4209002"/>
          </a:xfrm>
        </p:spPr>
        <p:txBody>
          <a:bodyPr/>
          <a:lstStyle/>
          <a:p>
            <a:endParaRPr lang="fi-FI" dirty="0"/>
          </a:p>
          <a:p>
            <a:pPr marL="298450" indent="-285750">
              <a:buFontTx/>
              <a:buChar char="-"/>
            </a:pPr>
            <a:r>
              <a:rPr lang="fi-FI" dirty="0"/>
              <a:t>RDA-säännöstön mukaan kukin </a:t>
            </a:r>
            <a:r>
              <a:rPr lang="fi-FI" dirty="0">
                <a:solidFill>
                  <a:srgbClr val="C00000"/>
                </a:solidFill>
              </a:rPr>
              <a:t>teos</a:t>
            </a:r>
            <a:r>
              <a:rPr lang="fi-FI" dirty="0"/>
              <a:t> kuvaillaan vain kerran</a:t>
            </a:r>
          </a:p>
          <a:p>
            <a:pPr marL="298450" indent="-285750">
              <a:buFontTx/>
              <a:buChar char="-"/>
            </a:pPr>
            <a:r>
              <a:rPr lang="fi-FI" dirty="0"/>
              <a:t>Teokseen linkitetään uudet käännökset, versiot jne.</a:t>
            </a:r>
          </a:p>
          <a:p>
            <a:pPr marL="298450" indent="-285750">
              <a:buFontTx/>
              <a:buChar char="-"/>
            </a:pPr>
            <a:r>
              <a:rPr lang="fi-FI" dirty="0"/>
              <a:t>Esimerkkejä:</a:t>
            </a:r>
          </a:p>
          <a:p>
            <a:pPr marL="645750" lvl="2" indent="-285750">
              <a:buFontTx/>
              <a:buChar char="-"/>
            </a:pPr>
            <a:r>
              <a:rPr lang="fi-FI" sz="1600" dirty="0"/>
              <a:t>Fennica </a:t>
            </a:r>
            <a:r>
              <a:rPr lang="fi-FI" sz="1600" dirty="0">
                <a:solidFill>
                  <a:srgbClr val="C00000"/>
                </a:solidFill>
              </a:rPr>
              <a:t>linkitettynä </a:t>
            </a:r>
            <a:r>
              <a:rPr lang="fi-FI" sz="1600" dirty="0"/>
              <a:t>datana</a:t>
            </a:r>
          </a:p>
          <a:p>
            <a:pPr marL="645750" lvl="2" indent="-285750">
              <a:buFontTx/>
              <a:buChar char="-"/>
            </a:pPr>
            <a:r>
              <a:rPr lang="fi-FI" sz="1600" dirty="0"/>
              <a:t>Kirjasampo</a:t>
            </a:r>
          </a:p>
          <a:p>
            <a:pPr marL="645750" lvl="2" indent="-285750">
              <a:buFontTx/>
              <a:buChar char="-"/>
            </a:pPr>
            <a:r>
              <a:rPr lang="fi-FI" sz="1600" dirty="0"/>
              <a:t>Teosavain kehitteillä </a:t>
            </a:r>
            <a:r>
              <a:rPr lang="fi-FI" sz="1600" dirty="0" err="1"/>
              <a:t>Finnaan</a:t>
            </a:r>
            <a:endParaRPr lang="fi-FI" sz="1600" dirty="0"/>
          </a:p>
          <a:p>
            <a:pPr marL="645750" lvl="2" indent="-285750">
              <a:buFontTx/>
              <a:buChar char="-"/>
            </a:pPr>
            <a:r>
              <a:rPr lang="fi-FI" sz="1600" dirty="0"/>
              <a:t>Ontologioiden huomioiminen </a:t>
            </a:r>
            <a:r>
              <a:rPr lang="fi-FI" sz="1600" dirty="0" err="1"/>
              <a:t>Finna</a:t>
            </a:r>
            <a:r>
              <a:rPr lang="fi-FI" sz="1600" dirty="0"/>
              <a:t>-hakujen kehittämisessä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5799474B-1E48-4C9A-89A3-B3EE63FD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403" y="0"/>
            <a:ext cx="39728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4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1755178-F948-4050-89F9-BFB9EF177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>
                <a:solidFill>
                  <a:schemeClr val="tx1"/>
                </a:solidFill>
              </a:rPr>
              <a:t>Asiasanasto / ontologia</a:t>
            </a:r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48F39CA0-45F7-402D-AB97-D598B134C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391" y="1600200"/>
            <a:ext cx="2886881" cy="71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1350" dirty="0"/>
              <a:t>Asiasanastojen avulla tuotettu </a:t>
            </a:r>
          </a:p>
          <a:p>
            <a:r>
              <a:rPr lang="fi-FI" altLang="fi-FI" sz="1350" dirty="0"/>
              <a:t>tieto edellyttää aina ihmisen </a:t>
            </a:r>
            <a:r>
              <a:rPr lang="fi-FI" altLang="fi-FI" sz="1350" dirty="0">
                <a:solidFill>
                  <a:srgbClr val="CA0223"/>
                </a:solidFill>
              </a:rPr>
              <a:t>tulkintaa</a:t>
            </a:r>
            <a:r>
              <a:rPr lang="fi-FI" altLang="fi-FI" sz="1350" dirty="0"/>
              <a:t>.</a:t>
            </a:r>
          </a:p>
          <a:p>
            <a:endParaRPr lang="fi-FI" altLang="fi-FI" sz="1350" dirty="0"/>
          </a:p>
        </p:txBody>
      </p:sp>
      <p:pic>
        <p:nvPicPr>
          <p:cNvPr id="26628" name="Picture 4" descr="kortisto">
            <a:extLst>
              <a:ext uri="{FF2B5EF4-FFF2-40B4-BE49-F238E27FC236}">
                <a16:creationId xmlns:a16="http://schemas.microsoft.com/office/drawing/2014/main" id="{D90563D9-DA9A-42D0-AE22-A43025A44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76" y="1684942"/>
            <a:ext cx="2588473" cy="165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9" name="Text Box 5">
            <a:extLst>
              <a:ext uri="{FF2B5EF4-FFF2-40B4-BE49-F238E27FC236}">
                <a16:creationId xmlns:a16="http://schemas.microsoft.com/office/drawing/2014/main" id="{7726B0D1-9CCF-49E3-AFBA-F3496B45C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160" y="3003948"/>
            <a:ext cx="4283417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sz="1350" dirty="0"/>
              <a:t>Asiasanaston termien </a:t>
            </a:r>
            <a:r>
              <a:rPr lang="fi-FI" altLang="fi-FI" sz="1350" dirty="0">
                <a:solidFill>
                  <a:srgbClr val="C00000"/>
                </a:solidFill>
              </a:rPr>
              <a:t>analyysi</a:t>
            </a:r>
            <a:r>
              <a:rPr lang="fi-FI" altLang="fi-FI" sz="1350" dirty="0"/>
              <a:t>, merkitysten ja keskinäisten</a:t>
            </a:r>
          </a:p>
          <a:p>
            <a:r>
              <a:rPr lang="fi-FI" altLang="fi-FI" sz="1350" dirty="0"/>
              <a:t>suhteiden </a:t>
            </a:r>
            <a:r>
              <a:rPr lang="fi-FI" altLang="fi-FI" sz="1350" dirty="0">
                <a:solidFill>
                  <a:srgbClr val="C00000"/>
                </a:solidFill>
              </a:rPr>
              <a:t>määrittely, hierarkiat </a:t>
            </a:r>
            <a:r>
              <a:rPr lang="fi-FI" altLang="fi-FI" sz="1350" dirty="0"/>
              <a:t>ja</a:t>
            </a:r>
            <a:r>
              <a:rPr lang="fi-FI" altLang="fi-FI" sz="1350" dirty="0">
                <a:solidFill>
                  <a:srgbClr val="C00000"/>
                </a:solidFill>
              </a:rPr>
              <a:t> assosiatiiviset suhteet</a:t>
            </a:r>
            <a:r>
              <a:rPr lang="fi-FI" altLang="fi-FI" sz="1350" dirty="0"/>
              <a:t>.</a:t>
            </a:r>
          </a:p>
          <a:p>
            <a:endParaRPr lang="fi-FI" altLang="fi-FI" sz="1350" dirty="0"/>
          </a:p>
          <a:p>
            <a:r>
              <a:rPr lang="fi-FI" altLang="fi-FI" sz="1350" dirty="0"/>
              <a:t>Ontologian käsitteet </a:t>
            </a:r>
            <a:r>
              <a:rPr lang="fi-FI" altLang="fi-FI" sz="1350" dirty="0">
                <a:solidFill>
                  <a:srgbClr val="C00000"/>
                </a:solidFill>
              </a:rPr>
              <a:t>yksilöidään</a:t>
            </a:r>
            <a:r>
              <a:rPr lang="fi-FI" altLang="fi-FI" sz="1350" dirty="0"/>
              <a:t> urien avulla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altLang="fi-FI" sz="1350" dirty="0">
                <a:solidFill>
                  <a:srgbClr val="C00000"/>
                </a:solidFill>
              </a:rPr>
              <a:t>koneluettavuus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altLang="fi-FI" sz="1350" dirty="0">
                <a:solidFill>
                  <a:srgbClr val="C00000"/>
                </a:solidFill>
              </a:rPr>
              <a:t>linkitettävyys</a:t>
            </a:r>
          </a:p>
          <a:p>
            <a:pPr>
              <a:buFont typeface="Wingdings" panose="05000000000000000000" pitchFamily="2" charset="2"/>
              <a:buNone/>
            </a:pPr>
            <a:endParaRPr lang="fi-FI" altLang="fi-FI" sz="1350" dirty="0">
              <a:solidFill>
                <a:schemeClr val="accent2"/>
              </a:solidFill>
            </a:endParaRPr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C2971F2D-2BE4-4AB2-8FA6-D9634ACB4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6160" y="2514600"/>
            <a:ext cx="24565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i-FI" altLang="fi-FI" dirty="0"/>
              <a:t>Asiasanasto &gt; ontologia: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alkoinen">
  <a:themeElements>
    <a:clrScheme name="Custom 4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86624E3-5290-4EB4-895D-477641EA57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2CF739-DF1D-4EB2-841A-78092CCF9560}">
  <ds:schemaRefs>
    <ds:schemaRef ds:uri="http://purl.org/dc/dcmitype/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1A206424-570B-4B36-85F9-AB9E62C17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882</Words>
  <Application>Microsoft Office PowerPoint</Application>
  <PresentationFormat>Näytössä katseltava esitys (16:9)</PresentationFormat>
  <Paragraphs>250</Paragraphs>
  <Slides>30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8</vt:i4>
      </vt:variant>
      <vt:variant>
        <vt:lpstr>Teema</vt:lpstr>
      </vt:variant>
      <vt:variant>
        <vt:i4>5</vt:i4>
      </vt:variant>
      <vt:variant>
        <vt:lpstr>Dian otsikot</vt:lpstr>
      </vt:variant>
      <vt:variant>
        <vt:i4>30</vt:i4>
      </vt:variant>
    </vt:vector>
  </HeadingPairs>
  <TitlesOfParts>
    <vt:vector size="43" baseType="lpstr">
      <vt:lpstr>Arial</vt:lpstr>
      <vt:lpstr>Arial,Sans-Serif</vt:lpstr>
      <vt:lpstr>Calibri</vt:lpstr>
      <vt:lpstr>Calibri Light</vt:lpstr>
      <vt:lpstr>Courier New</vt:lpstr>
      <vt:lpstr>Freestyle Script</vt:lpstr>
      <vt:lpstr>Lucida Grande</vt:lpstr>
      <vt:lpstr>Wingdings</vt:lpstr>
      <vt:lpstr>Valkoinen</vt:lpstr>
      <vt:lpstr>Kuvalliset</vt:lpstr>
      <vt:lpstr>Värilliset</vt:lpstr>
      <vt:lpstr>1_Office-teema</vt:lpstr>
      <vt:lpstr>1_Värilliset</vt:lpstr>
      <vt:lpstr>Metatieto muuttuu ja kokoelmat kelluvat: miten järjestelmät vastaavat</vt:lpstr>
      <vt:lpstr>Metatieto, (melkein) kaiken perusta</vt:lpstr>
      <vt:lpstr>Miksi kirjastoissa pitää tietää metatiedosta?</vt:lpstr>
      <vt:lpstr>Metatietovisio</vt:lpstr>
      <vt:lpstr>Visiosta kohti konkretiaa?</vt:lpstr>
      <vt:lpstr>Kuvailutyön uudet välineet</vt:lpstr>
      <vt:lpstr>PowerPoint-esitys</vt:lpstr>
      <vt:lpstr>PowerPoint-esitys</vt:lpstr>
      <vt:lpstr>Asiasanasto / ontologia</vt:lpstr>
      <vt:lpstr>PowerPoint-esitys</vt:lpstr>
      <vt:lpstr>PowerPoint-esitys</vt:lpstr>
      <vt:lpstr>PowerPoint-esitys</vt:lpstr>
      <vt:lpstr>Perusongelma: hajautettu kuvailu?</vt:lpstr>
      <vt:lpstr>PowerPoint-esitys</vt:lpstr>
      <vt:lpstr>Järjestelmien rooli keskeinen, kun kuvailutyötä kehitetään ja organisoidaan. Tällä hetkellä järjestelmät eivät mahdollista kuvailutyön täysipainoista uudistamista.</vt:lpstr>
      <vt:lpstr>Kellutuksesta</vt:lpstr>
      <vt:lpstr>PowerPoint-esitys</vt:lpstr>
      <vt:lpstr>Onnistumisia</vt:lpstr>
      <vt:lpstr>Onnistumisia</vt:lpstr>
      <vt:lpstr>Lisää onnistumisia</vt:lpstr>
      <vt:lpstr>Seurantaa</vt:lpstr>
      <vt:lpstr>Tarkkailun kohteita</vt:lpstr>
      <vt:lpstr>PowerPoint-esitys</vt:lpstr>
      <vt:lpstr>Haasteita</vt:lpstr>
      <vt:lpstr>PowerPoint-esitys</vt:lpstr>
      <vt:lpstr>PowerPoint-esitys</vt:lpstr>
      <vt:lpstr>Kokoelmatyön haasteita </vt:lpstr>
      <vt:lpstr>Ennakointi, esim.Vaski --- case AV-aineisto</vt:lpstr>
      <vt:lpstr>Ratkaisuja?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Metatieto muuttuu ja kokoelmat kelluvat: miten järjestelmät vastaavat</dc:title>
  <dc:creator>Hypén Kaisa</dc:creator>
  <cp:lastModifiedBy>Rajala Anni</cp:lastModifiedBy>
  <cp:revision>12</cp:revision>
  <dcterms:created xsi:type="dcterms:W3CDTF">2020-03-06T13:55:16Z</dcterms:created>
  <dcterms:modified xsi:type="dcterms:W3CDTF">2020-03-09T14:21:05Z</dcterms:modified>
</cp:coreProperties>
</file>