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5" r:id="rId5"/>
    <p:sldMasterId id="2147483655" r:id="rId6"/>
  </p:sldMasterIdLst>
  <p:notesMasterIdLst>
    <p:notesMasterId r:id="rId23"/>
  </p:notesMasterIdLst>
  <p:handoutMasterIdLst>
    <p:handoutMasterId r:id="rId24"/>
  </p:handoutMasterIdLst>
  <p:sldIdLst>
    <p:sldId id="288" r:id="rId7"/>
    <p:sldId id="327" r:id="rId8"/>
    <p:sldId id="330" r:id="rId9"/>
    <p:sldId id="343" r:id="rId10"/>
    <p:sldId id="342" r:id="rId11"/>
    <p:sldId id="344" r:id="rId12"/>
    <p:sldId id="324" r:id="rId13"/>
    <p:sldId id="337" r:id="rId14"/>
    <p:sldId id="334" r:id="rId15"/>
    <p:sldId id="338" r:id="rId16"/>
    <p:sldId id="339" r:id="rId17"/>
    <p:sldId id="332" r:id="rId18"/>
    <p:sldId id="331" r:id="rId19"/>
    <p:sldId id="340" r:id="rId20"/>
    <p:sldId id="341" r:id="rId21"/>
    <p:sldId id="263" r:id="rId2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11">
          <p15:clr>
            <a:srgbClr val="A4A3A4"/>
          </p15:clr>
        </p15:guide>
        <p15:guide id="2" orient="horz" pos="239">
          <p15:clr>
            <a:srgbClr val="A4A3A4"/>
          </p15:clr>
        </p15:guide>
        <p15:guide id="3" orient="horz" pos="2783">
          <p15:clr>
            <a:srgbClr val="A4A3A4"/>
          </p15:clr>
        </p15:guide>
        <p15:guide id="4" orient="horz" pos="1026">
          <p15:clr>
            <a:srgbClr val="A4A3A4"/>
          </p15:clr>
        </p15:guide>
        <p15:guide id="5" pos="865">
          <p15:clr>
            <a:srgbClr val="A4A3A4"/>
          </p15:clr>
        </p15:guide>
        <p15:guide id="6" pos="5291">
          <p15:clr>
            <a:srgbClr val="A4A3A4"/>
          </p15:clr>
        </p15:guide>
        <p15:guide id="7" pos="2879">
          <p15:clr>
            <a:srgbClr val="A4A3A4"/>
          </p15:clr>
        </p15:guide>
        <p15:guide id="8" pos="55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clrMru>
    <a:srgbClr val="F26522"/>
    <a:srgbClr val="7DCD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32" autoAdjust="0"/>
    <p:restoredTop sz="99900" autoAdjust="0"/>
  </p:normalViewPr>
  <p:slideViewPr>
    <p:cSldViewPr snapToGrid="0" snapToObjects="1">
      <p:cViewPr varScale="1">
        <p:scale>
          <a:sx n="150" d="100"/>
          <a:sy n="150" d="100"/>
        </p:scale>
        <p:origin x="960" y="108"/>
      </p:cViewPr>
      <p:guideLst>
        <p:guide orient="horz" pos="711"/>
        <p:guide orient="horz" pos="239"/>
        <p:guide orient="horz" pos="2783"/>
        <p:guide orient="horz" pos="1026"/>
        <p:guide pos="865"/>
        <p:guide pos="5291"/>
        <p:guide pos="2879"/>
        <p:guide pos="5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1B35D-A554-1C46-A8D1-9D72DD41DD25}" type="datetimeFigureOut">
              <a:rPr lang="en-US" smtClean="0"/>
              <a:t>3/3/2020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812B44-70AE-664D-804A-D050CCDBEB5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6980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7A208-16CA-4DB5-86CF-232C4FBAD429}" type="datetimeFigureOut">
              <a:rPr lang="fi-FI" smtClean="0"/>
              <a:t>3.3.2020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803EC2-B4B1-4C47-B061-AF6DB6A6156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0659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+teksti_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89" y="1376363"/>
            <a:ext cx="6734175" cy="3043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9388" indent="-179388">
              <a:buFont typeface="Arial"/>
              <a:buChar char="•"/>
              <a:defRPr/>
            </a:lvl1pPr>
            <a:lvl2pPr marL="540000" indent="-180000">
              <a:buFont typeface="Lucida Grande"/>
              <a:buChar char="–"/>
              <a:defRPr/>
            </a:lvl2pPr>
            <a:lvl3pPr marL="900000" indent="-180000">
              <a:buSzPct val="60000"/>
              <a:buFont typeface="Courier New"/>
              <a:buChar char="o"/>
              <a:defRPr/>
            </a:lvl3pPr>
            <a:lvl4pPr marL="1260000" indent="-180000">
              <a:buSzPct val="100000"/>
              <a:buFont typeface="Lucida Grande"/>
              <a:buChar char="–"/>
              <a:defRPr/>
            </a:lvl4pPr>
            <a:lvl5pPr marL="1620000"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379810"/>
            <a:ext cx="7412952" cy="748904"/>
          </a:xfrm>
          <a:prstGeom prst="rect">
            <a:avLst/>
          </a:prstGeom>
        </p:spPr>
        <p:txBody>
          <a:bodyPr vert="horz" lIns="0" tIns="0" rIns="91440" bIns="0" rtlCol="0" anchor="b">
            <a:no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678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llinen_väl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2565000"/>
          </a:xfr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463403" y="3249004"/>
            <a:ext cx="6031310" cy="919319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700"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9910" y="3249003"/>
            <a:ext cx="1773017" cy="9193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lnSpc>
                <a:spcPts val="8500"/>
              </a:lnSpc>
              <a:spcAft>
                <a:spcPts val="0"/>
              </a:spcAft>
              <a:buNone/>
              <a:defRPr sz="8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/>
              <a:t>00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4" y="4495169"/>
            <a:ext cx="1009164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76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sin_vaak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2565000"/>
          </a:xfr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3306448"/>
            <a:ext cx="7632950" cy="1456052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7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884911" y="2820461"/>
            <a:ext cx="7632950" cy="4859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4" y="4495169"/>
            <a:ext cx="1009164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21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2565000"/>
          </a:xfr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3306448"/>
            <a:ext cx="7632950" cy="1456052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7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84911" y="2820461"/>
            <a:ext cx="7632950" cy="4859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4" y="4495169"/>
            <a:ext cx="1009165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93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orans_pystykuva">
    <p:bg>
      <p:bgPr>
        <a:solidFill>
          <a:srgbClr val="F2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570414" y="0"/>
            <a:ext cx="4573587" cy="5143500"/>
          </a:xfr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12,7 x 19,05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7" y="2809656"/>
            <a:ext cx="3511708" cy="1456711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67197" y="1376358"/>
            <a:ext cx="3511708" cy="127529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4" y="4495169"/>
            <a:ext cx="1009164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12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valk_pysty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570414" y="0"/>
            <a:ext cx="4573587" cy="5143500"/>
          </a:xfr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12,7 x 19,05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7" y="2809656"/>
            <a:ext cx="3511708" cy="1456711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67197" y="1376358"/>
            <a:ext cx="3511708" cy="127529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4" y="4495169"/>
            <a:ext cx="1009165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54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ion_alku_valk_kaksi_kuva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570412" y="312964"/>
            <a:ext cx="4140000" cy="2160000"/>
          </a:xfr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bIns="93600" anchor="b">
            <a:normAutofit/>
          </a:bodyPr>
          <a:lstStyle>
            <a:lvl1pPr marL="0" indent="0" algn="ctr">
              <a:lnSpc>
                <a:spcPts val="1800"/>
              </a:lnSpc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Kuvakoko 11,5 x 8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7" y="2809656"/>
            <a:ext cx="3511708" cy="1456711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67197" y="1376358"/>
            <a:ext cx="3511708" cy="127529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4570412" y="2648436"/>
            <a:ext cx="4140000" cy="2160000"/>
          </a:xfr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bIns="93600" anchor="b">
            <a:normAutofit/>
          </a:bodyPr>
          <a:lstStyle>
            <a:lvl1pPr marL="0" indent="0" algn="ctr">
              <a:lnSpc>
                <a:spcPts val="1800"/>
              </a:lnSpc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Kuvakoko 11,5 x 8 cm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4" y="4495169"/>
            <a:ext cx="1009165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17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sivun_kuva+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4000" cy="4266000"/>
          </a:xfr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25,4 x 15,8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105662" y="4468631"/>
            <a:ext cx="6626252" cy="674869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ct val="100000"/>
              </a:lnSpc>
              <a:spcAft>
                <a:spcPts val="0"/>
              </a:spcAft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8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/>
              <a:t>Tähän lyhyt kuvateksti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4" y="4495169"/>
            <a:ext cx="1009164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057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sivun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4000" cy="5143500"/>
          </a:xfr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25,4 x 15,8 cm</a:t>
            </a:r>
          </a:p>
        </p:txBody>
      </p:sp>
      <p:pic>
        <p:nvPicPr>
          <p:cNvPr id="4" name="Kuva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742" y="4461038"/>
            <a:ext cx="1011737" cy="52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795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84911" y="3893082"/>
            <a:ext cx="5902175" cy="69742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subtitle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84911" y="1801907"/>
            <a:ext cx="7733725" cy="1385387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92" y="825500"/>
            <a:ext cx="1412830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07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1-palsta">
    <p:bg>
      <p:bgPr>
        <a:solidFill>
          <a:srgbClr val="F2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89" y="1376363"/>
            <a:ext cx="6734175" cy="304343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/>
              <a:t>Click to </a:t>
            </a:r>
            <a:br>
              <a:rPr lang="fi-FI" dirty="0"/>
            </a:br>
            <a:r>
              <a:rPr lang="fi-FI" dirty="0"/>
              <a:t>edit master text styles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84911" y="379810"/>
            <a:ext cx="7412952" cy="7489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/>
              <a:t>Sisällysluettelo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899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i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570413" y="379811"/>
            <a:ext cx="3829050" cy="1175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/>
            </a:lvl1pPr>
            <a:lvl2pPr marL="360000" indent="-180000">
              <a:buFont typeface="Arial"/>
              <a:buChar char="•"/>
              <a:defRPr/>
            </a:lvl2pPr>
            <a:lvl3pPr marL="576000" indent="-180000">
              <a:buSzPct val="100000"/>
              <a:buFont typeface="Lucida Grande"/>
              <a:buChar char="-"/>
              <a:defRPr/>
            </a:lvl3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379810"/>
            <a:ext cx="3463327" cy="7489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004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2-palstaa">
    <p:bg>
      <p:bgPr>
        <a:solidFill>
          <a:srgbClr val="7DCD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84911" y="379810"/>
            <a:ext cx="7412952" cy="7489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/>
              <a:t>Sisällysluettelo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89" y="1376363"/>
            <a:ext cx="3306721" cy="304343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 baseline="0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/>
              <a:t>Click to edit master text styles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110472" y="1376363"/>
            <a:ext cx="3187392" cy="304343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9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/>
              <a:t>Click to edit master text styles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397336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463403" y="2121013"/>
            <a:ext cx="6031310" cy="1655030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700"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19910" y="2121012"/>
            <a:ext cx="1773017" cy="1087167"/>
          </a:xfrm>
          <a:prstGeom prst="rect">
            <a:avLst/>
          </a:prstGeom>
        </p:spPr>
        <p:txBody>
          <a:bodyPr anchor="t">
            <a:noAutofit/>
          </a:bodyPr>
          <a:lstStyle>
            <a:lvl1pPr algn="r">
              <a:lnSpc>
                <a:spcPts val="8500"/>
              </a:lnSpc>
              <a:spcAft>
                <a:spcPts val="0"/>
              </a:spcAft>
              <a:defRPr sz="8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475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+teksti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89" y="1376363"/>
            <a:ext cx="7104061" cy="3043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379810"/>
            <a:ext cx="7782839" cy="7489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0662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27423" y="1801906"/>
            <a:ext cx="8091213" cy="2408660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1700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527423" y="2256229"/>
            <a:ext cx="8091213" cy="1385387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Kiitos!</a:t>
            </a:r>
            <a:endParaRPr lang="en-US" dirty="0"/>
          </a:p>
        </p:txBody>
      </p:sp>
      <p:pic>
        <p:nvPicPr>
          <p:cNvPr id="2" name="Picture 1" descr="LILJA_VALKOINEN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807" y="1103871"/>
            <a:ext cx="676860" cy="94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04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ällysluettelo_2-palstaa">
    <p:bg>
      <p:bgPr>
        <a:solidFill>
          <a:srgbClr val="7DCD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84911" y="379810"/>
            <a:ext cx="7412952" cy="7489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/>
              <a:t>Sisällysluettelo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89" y="1376363"/>
            <a:ext cx="3306721" cy="304343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 baseline="0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/>
              <a:t>Click to edit master text styles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110472" y="1376363"/>
            <a:ext cx="3187392" cy="304343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9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/>
              <a:t>Click to edit master text styles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98522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inn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84261"/>
            <a:ext cx="9144000" cy="5191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7460" y="4547038"/>
            <a:ext cx="8524715" cy="192081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TURUN KAUPUNGINKIRJASTO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652" y="1945707"/>
            <a:ext cx="3097090" cy="16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18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Linn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235359"/>
            <a:ext cx="9144001" cy="55463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7460" y="4547038"/>
            <a:ext cx="8524715" cy="192081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TURUN KAUPUNGINKIRJASTO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806" y="3485333"/>
            <a:ext cx="1384991" cy="7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36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tsa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94396"/>
            <a:ext cx="9144000" cy="527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7460" y="4547038"/>
            <a:ext cx="8524715" cy="192081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TURUN KAUPUNGINKIRJASTO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5" y="2963109"/>
            <a:ext cx="1384991" cy="7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79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Linn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42778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60" y="4547038"/>
            <a:ext cx="8524715" cy="192081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10" y="4334867"/>
            <a:ext cx="1384991" cy="7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45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urajoki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62211"/>
            <a:ext cx="9144000" cy="59241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7460" y="4547038"/>
            <a:ext cx="8524715" cy="192081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TURUN KAUPUNGINKIRJASTO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9240740" y="2108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666" y="1630868"/>
            <a:ext cx="3013573" cy="1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299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Aurajoki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8"/>
          <a:stretch/>
        </p:blipFill>
        <p:spPr>
          <a:xfrm>
            <a:off x="403" y="-837036"/>
            <a:ext cx="9143597" cy="49072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60" y="4547038"/>
            <a:ext cx="8524715" cy="192081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9240740" y="2108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10" y="4334867"/>
            <a:ext cx="1384991" cy="7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8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URKUABO_VAAKA-0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07" y="4421231"/>
            <a:ext cx="1023518" cy="53521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379388"/>
            <a:ext cx="6733382" cy="3041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0" y="386408"/>
            <a:ext cx="7412159" cy="741567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pic>
        <p:nvPicPr>
          <p:cNvPr id="5" name="Picture 4" descr="TURKUABO_VAAKA-01.pn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06" y="5959412"/>
            <a:ext cx="1241463" cy="649182"/>
          </a:xfrm>
          <a:prstGeom prst="rect">
            <a:avLst/>
          </a:prstGeom>
        </p:spPr>
      </p:pic>
      <p:pic>
        <p:nvPicPr>
          <p:cNvPr id="8" name="Picture 7" descr="TURKUABO_VAAKA-01.pn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306" y="6111812"/>
            <a:ext cx="1241463" cy="649182"/>
          </a:xfrm>
          <a:prstGeom prst="rect">
            <a:avLst/>
          </a:prstGeom>
        </p:spPr>
      </p:pic>
      <p:pic>
        <p:nvPicPr>
          <p:cNvPr id="9" name="Picture 8" descr="TURKUABO_VAAKA-01.pn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706" y="6264212"/>
            <a:ext cx="1241463" cy="64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35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84" r:id="rId2"/>
    <p:sldLayoutId id="2147483697" r:id="rId3"/>
  </p:sldLayoutIdLst>
  <p:txStyles>
    <p:titleStyle>
      <a:lvl1pPr algn="l" defTabSz="457200" rtl="0" eaLnBrk="1" latinLnBrk="0" hangingPunct="1">
        <a:lnSpc>
          <a:spcPts val="33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77800" indent="-1778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•"/>
        <a:defRPr sz="1700" kern="1200">
          <a:solidFill>
            <a:schemeClr val="tx1"/>
          </a:solidFill>
          <a:latin typeface="Arial"/>
          <a:ea typeface="+mn-ea"/>
          <a:cs typeface="Arial"/>
        </a:defRPr>
      </a:lvl1pPr>
      <a:lvl2pPr marL="57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2pPr>
      <a:lvl3pPr marL="93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60000"/>
        <a:buFont typeface="Courier New"/>
        <a:buChar char="o"/>
        <a:defRPr sz="1700" kern="1200">
          <a:solidFill>
            <a:schemeClr val="tx1"/>
          </a:solidFill>
          <a:latin typeface="Arial"/>
          <a:ea typeface="+mn-ea"/>
          <a:cs typeface="Arial"/>
        </a:defRPr>
      </a:lvl3pPr>
      <a:lvl4pPr marL="129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100000"/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4pPr>
      <a:lvl5pPr marL="165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379388"/>
            <a:ext cx="6733382" cy="3041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0" y="386408"/>
            <a:ext cx="7412159" cy="741567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59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92" r:id="rId2"/>
    <p:sldLayoutId id="2147483686" r:id="rId3"/>
    <p:sldLayoutId id="2147483693" r:id="rId4"/>
    <p:sldLayoutId id="2147483688" r:id="rId5"/>
    <p:sldLayoutId id="2147483694" r:id="rId6"/>
    <p:sldLayoutId id="2147483678" r:id="rId7"/>
    <p:sldLayoutId id="2147483689" r:id="rId8"/>
    <p:sldLayoutId id="2147483680" r:id="rId9"/>
    <p:sldLayoutId id="2147483681" r:id="rId10"/>
    <p:sldLayoutId id="2147483690" r:id="rId11"/>
    <p:sldLayoutId id="2147483682" r:id="rId12"/>
    <p:sldLayoutId id="2147483685" r:id="rId13"/>
    <p:sldLayoutId id="2147483691" r:id="rId14"/>
  </p:sldLayoutIdLst>
  <p:txStyles>
    <p:titleStyle>
      <a:lvl1pPr algn="l" defTabSz="457200" rtl="0" eaLnBrk="1" latinLnBrk="0" hangingPunct="1">
        <a:lnSpc>
          <a:spcPts val="3300"/>
        </a:lnSpc>
        <a:spcBef>
          <a:spcPct val="0"/>
        </a:spcBef>
        <a:buNone/>
        <a:defRPr sz="3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177800" indent="-1778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•"/>
        <a:defRPr sz="1700" kern="1200">
          <a:solidFill>
            <a:schemeClr val="tx1"/>
          </a:solidFill>
          <a:latin typeface="Arial"/>
          <a:ea typeface="+mn-ea"/>
          <a:cs typeface="Arial"/>
        </a:defRPr>
      </a:lvl1pPr>
      <a:lvl2pPr marL="54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2pPr>
      <a:lvl3pPr marL="90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60000"/>
        <a:buFont typeface="Courier New"/>
        <a:buChar char="o"/>
        <a:defRPr sz="1700" kern="1200">
          <a:solidFill>
            <a:schemeClr val="tx1"/>
          </a:solidFill>
          <a:latin typeface="Arial"/>
          <a:ea typeface="+mn-ea"/>
          <a:cs typeface="Arial"/>
        </a:defRPr>
      </a:lvl3pPr>
      <a:lvl4pPr marL="126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100000"/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4pPr>
      <a:lvl5pPr marL="162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1" y="379811"/>
            <a:ext cx="7412952" cy="74890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379388"/>
            <a:ext cx="6733382" cy="30418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42" y="4461038"/>
            <a:ext cx="1009164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72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3" r:id="rId2"/>
    <p:sldLayoutId id="2147483664" r:id="rId3"/>
    <p:sldLayoutId id="2147483656" r:id="rId4"/>
    <p:sldLayoutId id="2147483657" r:id="rId5"/>
    <p:sldLayoutId id="2147483661" r:id="rId6"/>
    <p:sldLayoutId id="2147483662" r:id="rId7"/>
  </p:sldLayoutIdLst>
  <p:txStyles>
    <p:titleStyle>
      <a:lvl1pPr algn="l" defTabSz="457200" rtl="0" eaLnBrk="1" latinLnBrk="0" hangingPunct="1">
        <a:lnSpc>
          <a:spcPts val="3300"/>
        </a:lnSpc>
        <a:spcBef>
          <a:spcPct val="0"/>
        </a:spcBef>
        <a:buNone/>
        <a:defRPr sz="3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None/>
        <a:defRPr sz="1700" kern="1200">
          <a:solidFill>
            <a:schemeClr val="tx1"/>
          </a:solidFill>
          <a:latin typeface="Arial"/>
          <a:ea typeface="+mn-ea"/>
          <a:cs typeface="Arial"/>
        </a:defRPr>
      </a:lvl1pPr>
      <a:lvl2pPr marL="144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•"/>
        <a:defRPr sz="1700" kern="1200">
          <a:solidFill>
            <a:schemeClr val="tx1"/>
          </a:solidFill>
          <a:latin typeface="Arial"/>
          <a:ea typeface="+mn-ea"/>
          <a:cs typeface="Arial"/>
        </a:defRPr>
      </a:lvl2pPr>
      <a:lvl3pPr marL="54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3pPr>
      <a:lvl4pPr marL="90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60000"/>
        <a:buFont typeface="Courier New"/>
        <a:buChar char="o"/>
        <a:defRPr sz="1700" kern="1200">
          <a:solidFill>
            <a:schemeClr val="tx1"/>
          </a:solidFill>
          <a:latin typeface="Arial"/>
          <a:ea typeface="+mn-ea"/>
          <a:cs typeface="Arial"/>
        </a:defRPr>
      </a:lvl4pPr>
      <a:lvl5pPr marL="126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noProof="0" dirty="0"/>
              <a:t>Kaisa </a:t>
            </a:r>
            <a:r>
              <a:rPr lang="fi-FI" noProof="0" dirty="0" err="1"/>
              <a:t>Hyp</a:t>
            </a:r>
            <a:r>
              <a:rPr lang="fi-FI" dirty="0" err="1"/>
              <a:t>én</a:t>
            </a:r>
            <a:r>
              <a:rPr lang="fi-FI" dirty="0"/>
              <a:t> </a:t>
            </a:r>
            <a:r>
              <a:rPr lang="fi-FI" noProof="0" dirty="0"/>
              <a:t>/ </a:t>
            </a:r>
            <a:r>
              <a:rPr lang="fi-FI" dirty="0"/>
              <a:t>3.3</a:t>
            </a:r>
            <a:r>
              <a:rPr lang="fi-FI" noProof="0" dirty="0"/>
              <a:t>.2020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84911" y="1801907"/>
            <a:ext cx="7733725" cy="1755209"/>
          </a:xfrm>
        </p:spPr>
        <p:txBody>
          <a:bodyPr/>
          <a:lstStyle/>
          <a:p>
            <a:r>
              <a:rPr lang="fi-FI" sz="4000" noProof="0" dirty="0"/>
              <a:t>Metatieto muuttuu ja kokoelmat kelluvat: miten järjestelmät vastaavat</a:t>
            </a:r>
          </a:p>
        </p:txBody>
      </p:sp>
    </p:spTree>
    <p:extLst>
      <p:ext uri="{BB962C8B-B14F-4D97-AF65-F5344CB8AC3E}">
        <p14:creationId xmlns:p14="http://schemas.microsoft.com/office/powerpoint/2010/main" val="725241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48502AA-A9B5-4A6F-98F6-685EE93B75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600" dirty="0"/>
              <a:t>Kuljetettavan aineiston määrä väheni</a:t>
            </a:r>
          </a:p>
          <a:p>
            <a:pPr lvl="1"/>
            <a:r>
              <a:rPr lang="fi-FI" sz="1400" dirty="0">
                <a:solidFill>
                  <a:srgbClr val="C00000"/>
                </a:solidFill>
              </a:rPr>
              <a:t>Arvio</a:t>
            </a:r>
            <a:r>
              <a:rPr lang="fi-FI" sz="1400" dirty="0"/>
              <a:t>, että ennen kellutusta </a:t>
            </a:r>
            <a:r>
              <a:rPr lang="fi-FI" sz="1400" b="1" dirty="0"/>
              <a:t>190 000 – 225 000 </a:t>
            </a:r>
            <a:r>
              <a:rPr lang="fi-FI" sz="1400" dirty="0"/>
              <a:t>kpl kuljetettiin ihan vain siksi, että nide pääsi takaisin kotikirjastoonsa</a:t>
            </a:r>
          </a:p>
          <a:p>
            <a:pPr lvl="1"/>
            <a:r>
              <a:rPr lang="fi-FI" sz="1400" dirty="0"/>
              <a:t>Kellutuksen aikana kuljetusten seuranta otannoilla Aurorasta 6/18-7/19: </a:t>
            </a:r>
            <a:r>
              <a:rPr lang="fi-FI" sz="1400" dirty="0">
                <a:solidFill>
                  <a:srgbClr val="C00000"/>
                </a:solidFill>
              </a:rPr>
              <a:t>arvio</a:t>
            </a:r>
            <a:r>
              <a:rPr lang="fi-FI" sz="1400" dirty="0"/>
              <a:t>, että tasapainotuksen vuoksi aineistoa kuljetetaan vuosittain noin </a:t>
            </a:r>
            <a:r>
              <a:rPr lang="fi-FI" sz="1400" b="1" dirty="0"/>
              <a:t>45.000</a:t>
            </a:r>
            <a:r>
              <a:rPr lang="fi-FI" sz="1400" dirty="0"/>
              <a:t> kpl</a:t>
            </a:r>
          </a:p>
          <a:p>
            <a:r>
              <a:rPr lang="fi-FI" sz="1400" dirty="0"/>
              <a:t>Samanaikaisesti muita muutoksia, jotka vaikuttaneet asiakkaiden toimintaan, aineisto- ja asiakasvirtoihin: ilmaisvaraukset, omatoimikirjastoja lisää</a:t>
            </a:r>
          </a:p>
          <a:p>
            <a:pPr marL="0" indent="0">
              <a:buNone/>
            </a:pPr>
            <a:endParaRPr lang="fi-FI" sz="1400" dirty="0"/>
          </a:p>
          <a:p>
            <a:endParaRPr lang="fi-FI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306DB9B1-27B3-4449-8DCB-624F0855E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Lisää onnistumisia</a:t>
            </a:r>
          </a:p>
        </p:txBody>
      </p:sp>
    </p:spTree>
    <p:extLst>
      <p:ext uri="{BB962C8B-B14F-4D97-AF65-F5344CB8AC3E}">
        <p14:creationId xmlns:p14="http://schemas.microsoft.com/office/powerpoint/2010/main" val="1649440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7EA61A4A-5A9F-49FA-AAAF-41CE639C6F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Kellutuksen haasteita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D462E559-3EAA-45A8-ADD1-046789896B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1689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 descr="Kuva, joka sisältää kohteen kirja, hylly, sisä, täysi&#10;&#10;Kuvaus luotu automaattisesti">
            <a:extLst>
              <a:ext uri="{FF2B5EF4-FFF2-40B4-BE49-F238E27FC236}">
                <a16:creationId xmlns:a16="http://schemas.microsoft.com/office/drawing/2014/main" id="{8D0ABE19-E33D-494F-9B2D-89B6850E16D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8354" b="8354"/>
          <a:stretch>
            <a:fillRect/>
          </a:stretch>
        </p:blipFill>
        <p:spPr/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2D31D9C8-D88C-4A55-B624-CC6EEEEA55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6810" y="1286189"/>
            <a:ext cx="3511708" cy="2397374"/>
          </a:xfrm>
        </p:spPr>
        <p:txBody>
          <a:bodyPr/>
          <a:lstStyle/>
          <a:p>
            <a:r>
              <a:rPr lang="fi-FI" dirty="0"/>
              <a:t>Aineistojen epätasainen palautuminen kirjastoihin, josta puolestaan seuraa tarve ns. tasapainotukseen.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58475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F902F17-5C3E-4080-8E4D-73B86AF557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D7806DCB-4EA6-4535-ABF6-6A504FE12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64BEF3A-FEBD-48F7-9770-CF7397DBC7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1475" y="288371"/>
            <a:ext cx="8401050" cy="456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27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6602A11-DBCA-4D77-A1A7-C33EEBFCB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911" y="379810"/>
            <a:ext cx="7412952" cy="352353"/>
          </a:xfrm>
        </p:spPr>
        <p:txBody>
          <a:bodyPr/>
          <a:lstStyle/>
          <a:p>
            <a:r>
              <a:rPr lang="fi-FI" sz="2800" dirty="0"/>
              <a:t>Ennakointi, </a:t>
            </a:r>
            <a:r>
              <a:rPr lang="fi-FI" sz="2800" dirty="0" err="1"/>
              <a:t>esim.Vaski</a:t>
            </a:r>
            <a:r>
              <a:rPr lang="fi-FI" sz="2800" dirty="0"/>
              <a:t> --- case AV-aineisto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E55FE1C-CF9D-4752-8E3E-057BA3FE66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4899" y="997307"/>
            <a:ext cx="4035673" cy="664130"/>
          </a:xfrm>
        </p:spPr>
        <p:txBody>
          <a:bodyPr vert="horz" lIns="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fi-FI" sz="1800" b="0">
                <a:solidFill>
                  <a:schemeClr val="tx1"/>
                </a:solidFill>
                <a:latin typeface="Calibri"/>
              </a:rPr>
              <a:t>Keskimäärin 16 % kaikista palautuksista on toisen kunnan aineistoa</a:t>
            </a:r>
          </a:p>
          <a:p>
            <a:pPr marL="0" indent="0">
              <a:buNone/>
            </a:pPr>
            <a:endParaRPr lang="fi-FI" sz="1800" b="0" dirty="0">
              <a:solidFill>
                <a:schemeClr val="tx1"/>
              </a:solidFill>
              <a:latin typeface="Calibri"/>
            </a:endParaRPr>
          </a:p>
          <a:p>
            <a:pPr marL="285750" indent="-285750">
              <a:buFont typeface="Arial"/>
              <a:buChar char="•"/>
            </a:pPr>
            <a:endParaRPr lang="fi-FI" sz="1800" b="0" dirty="0">
              <a:solidFill>
                <a:schemeClr val="tx1"/>
              </a:solidFill>
              <a:latin typeface="Calibri"/>
            </a:endParaRPr>
          </a:p>
          <a:p>
            <a:pPr marL="285750" indent="-285750">
              <a:buFont typeface="Arial"/>
              <a:buChar char="•"/>
            </a:pPr>
            <a:endParaRPr lang="fi-FI" sz="1800" b="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i-FI" sz="1800" b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662E448-6E70-4569-BB09-AB36A59EB9C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434003" y="734884"/>
            <a:ext cx="3858030" cy="3684915"/>
          </a:xfrm>
        </p:spPr>
        <p:txBody>
          <a:bodyPr vert="horz" lIns="0" tIns="45720" rIns="91440" bIns="45720" rtlCol="0" anchor="t">
            <a:noAutofit/>
          </a:bodyPr>
          <a:lstStyle/>
          <a:p>
            <a:pPr marL="0" indent="0">
              <a:buNone/>
            </a:pPr>
            <a:endParaRPr lang="fi-FI" sz="1800" b="0" dirty="0">
              <a:solidFill>
                <a:schemeClr val="tx1"/>
              </a:solidFill>
              <a:latin typeface="Calibri"/>
            </a:endParaRPr>
          </a:p>
          <a:p>
            <a:pPr marL="305435"/>
            <a:endParaRPr lang="fi-FI" dirty="0"/>
          </a:p>
        </p:txBody>
      </p:sp>
      <p:graphicFrame>
        <p:nvGraphicFramePr>
          <p:cNvPr id="9" name="Taulukko 8">
            <a:extLst>
              <a:ext uri="{FF2B5EF4-FFF2-40B4-BE49-F238E27FC236}">
                <a16:creationId xmlns:a16="http://schemas.microsoft.com/office/drawing/2014/main" id="{977D37AF-644A-4257-A756-942E75AC9CAD}"/>
              </a:ext>
            </a:extLst>
          </p:cNvPr>
          <p:cNvGraphicFramePr>
            <a:graphicFrameLocks noGrp="1"/>
          </p:cNvGraphicFramePr>
          <p:nvPr/>
        </p:nvGraphicFramePr>
        <p:xfrm>
          <a:off x="4624484" y="851418"/>
          <a:ext cx="3363592" cy="40937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3013">
                  <a:extLst>
                    <a:ext uri="{9D8B030D-6E8A-4147-A177-3AD203B41FA5}">
                      <a16:colId xmlns:a16="http://schemas.microsoft.com/office/drawing/2014/main" val="1681578897"/>
                    </a:ext>
                  </a:extLst>
                </a:gridCol>
                <a:gridCol w="1131299">
                  <a:extLst>
                    <a:ext uri="{9D8B030D-6E8A-4147-A177-3AD203B41FA5}">
                      <a16:colId xmlns:a16="http://schemas.microsoft.com/office/drawing/2014/main" val="4054616642"/>
                    </a:ext>
                  </a:extLst>
                </a:gridCol>
                <a:gridCol w="929280">
                  <a:extLst>
                    <a:ext uri="{9D8B030D-6E8A-4147-A177-3AD203B41FA5}">
                      <a16:colId xmlns:a16="http://schemas.microsoft.com/office/drawing/2014/main" val="2277701243"/>
                    </a:ext>
                  </a:extLst>
                </a:gridCol>
              </a:tblGrid>
              <a:tr h="414791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    DVD /</a:t>
                      </a:r>
                      <a:br>
                        <a:rPr lang="fi-FI" sz="1300" b="1" kern="1200" dirty="0">
                          <a:effectLst/>
                          <a:latin typeface="Calibri"/>
                        </a:rPr>
                      </a:br>
                      <a:r>
                        <a:rPr lang="fi-FI" sz="1300" b="1" kern="1200">
                          <a:effectLst/>
                          <a:latin typeface="Calibri"/>
                        </a:rPr>
                        <a:t>    Blu-ray</a:t>
                      </a:r>
                      <a:endParaRPr lang="fi-FI" b="1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CD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83068320"/>
                  </a:ext>
                </a:extLst>
              </a:tr>
              <a:tr h="204389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Kaarina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solidFill>
                            <a:schemeClr val="accent5"/>
                          </a:solidFill>
                          <a:effectLst/>
                          <a:latin typeface="Calibri"/>
                        </a:rPr>
                        <a:t>-      2 698 </a:t>
                      </a:r>
                      <a:r>
                        <a:rPr lang="fi-FI" sz="1300" b="1" kern="1200" dirty="0">
                          <a:effectLst/>
                          <a:latin typeface="Calibri"/>
                        </a:rPr>
                        <a:t>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 dirty="0">
                          <a:effectLst/>
                          <a:latin typeface="Calibri"/>
                        </a:rPr>
                        <a:t>  </a:t>
                      </a:r>
                      <a:r>
                        <a:rPr lang="fi-FI" sz="1300" b="1" kern="120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 1 509</a:t>
                      </a:r>
                      <a:r>
                        <a:rPr lang="fi-FI" sz="1300" b="1" kern="1200" dirty="0">
                          <a:effectLst/>
                          <a:latin typeface="Calibri"/>
                        </a:rPr>
                        <a:t>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71537743"/>
                  </a:ext>
                </a:extLst>
              </a:tr>
              <a:tr h="204389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Kustavi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-            68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        51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59053012"/>
                  </a:ext>
                </a:extLst>
              </a:tr>
              <a:tr h="204389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Laitila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solidFill>
                            <a:schemeClr val="accent5"/>
                          </a:solidFill>
                          <a:effectLst/>
                          <a:latin typeface="Calibri"/>
                        </a:rPr>
                        <a:t>-      2 929  </a:t>
                      </a:r>
                      <a:r>
                        <a:rPr lang="fi-FI" sz="1300" b="1" kern="1200" dirty="0">
                          <a:effectLst/>
                          <a:latin typeface="Calibri"/>
                        </a:rPr>
                        <a:t>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-     451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25872810"/>
                  </a:ext>
                </a:extLst>
              </a:tr>
              <a:tr h="204389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Lieto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solidFill>
                            <a:schemeClr val="accent5"/>
                          </a:solidFill>
                          <a:effectLst/>
                          <a:latin typeface="Calibri"/>
                        </a:rPr>
                        <a:t>-      3 790 </a:t>
                      </a:r>
                      <a:r>
                        <a:rPr lang="fi-FI" sz="1300" b="1" kern="1200" dirty="0">
                          <a:effectLst/>
                          <a:latin typeface="Calibri"/>
                        </a:rPr>
                        <a:t>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 dirty="0">
                          <a:effectLst/>
                          <a:latin typeface="Calibri"/>
                        </a:rPr>
                        <a:t>   </a:t>
                      </a:r>
                      <a:r>
                        <a:rPr lang="fi-FI" sz="1300" b="1" kern="120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1 258</a:t>
                      </a:r>
                      <a:r>
                        <a:rPr lang="fi-FI" sz="1300" b="1" kern="1200" dirty="0">
                          <a:effectLst/>
                          <a:latin typeface="Calibri"/>
                        </a:rPr>
                        <a:t>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72089656"/>
                  </a:ext>
                </a:extLst>
              </a:tr>
              <a:tr h="204389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Masku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-         420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        72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36361507"/>
                  </a:ext>
                </a:extLst>
              </a:tr>
              <a:tr h="204389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Mynämäki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 dirty="0">
                          <a:effectLst/>
                          <a:latin typeface="Calibri"/>
                        </a:rPr>
                        <a:t>   </a:t>
                      </a:r>
                      <a:r>
                        <a:rPr lang="fi-FI" sz="1300" b="1" kern="120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    1 517</a:t>
                      </a:r>
                      <a:r>
                        <a:rPr lang="fi-FI" sz="1300" b="1" kern="1200" dirty="0">
                          <a:effectLst/>
                          <a:latin typeface="Calibri"/>
                        </a:rPr>
                        <a:t>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      577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4634845"/>
                  </a:ext>
                </a:extLst>
              </a:tr>
              <a:tr h="204389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Naantali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          326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        45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4445314"/>
                  </a:ext>
                </a:extLst>
              </a:tr>
              <a:tr h="204389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Nousiainen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-         700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-     142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90233511"/>
                  </a:ext>
                </a:extLst>
              </a:tr>
              <a:tr h="204389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Paimio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-         226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      715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36832995"/>
                  </a:ext>
                </a:extLst>
              </a:tr>
              <a:tr h="204389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Pyhäranta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-         198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-     108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48591860"/>
                  </a:ext>
                </a:extLst>
              </a:tr>
              <a:tr h="204389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Raisio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solidFill>
                            <a:schemeClr val="accent5"/>
                          </a:solidFill>
                          <a:effectLst/>
                          <a:latin typeface="Calibri"/>
                        </a:rPr>
                        <a:t>-      2 643 </a:t>
                      </a:r>
                      <a:r>
                        <a:rPr lang="fi-FI" sz="1300" b="1" kern="1200" dirty="0">
                          <a:effectLst/>
                          <a:latin typeface="Calibri"/>
                        </a:rPr>
                        <a:t>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solidFill>
                            <a:schemeClr val="accent5"/>
                          </a:solidFill>
                          <a:effectLst/>
                          <a:latin typeface="Calibri"/>
                        </a:rPr>
                        <a:t>-     999 </a:t>
                      </a:r>
                      <a:r>
                        <a:rPr lang="fi-FI" sz="1300" b="1" kern="1200" dirty="0">
                          <a:solidFill>
                            <a:schemeClr val="accent5"/>
                          </a:solidFill>
                          <a:effectLst/>
                          <a:latin typeface="Calibri"/>
                        </a:rPr>
                        <a:t>  </a:t>
                      </a:r>
                      <a:endParaRPr lang="fi-FI" b="1" dirty="0">
                        <a:solidFill>
                          <a:schemeClr val="accent5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91087567"/>
                  </a:ext>
                </a:extLst>
              </a:tr>
              <a:tr h="204389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Rusko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solidFill>
                            <a:schemeClr val="accent5"/>
                          </a:solidFill>
                          <a:effectLst/>
                          <a:latin typeface="Calibri"/>
                        </a:rPr>
                        <a:t>-      3 277   </a:t>
                      </a:r>
                      <a:endParaRPr lang="fi-FI" b="1" dirty="0">
                        <a:solidFill>
                          <a:schemeClr val="accent5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-     107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32131438"/>
                  </a:ext>
                </a:extLst>
              </a:tr>
              <a:tr h="204389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Salo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          206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      317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14002005"/>
                  </a:ext>
                </a:extLst>
              </a:tr>
              <a:tr h="204389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Sauvo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          171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 dirty="0">
                          <a:effectLst/>
                          <a:latin typeface="Calibri"/>
                        </a:rPr>
                        <a:t>       </a:t>
                      </a:r>
                      <a:r>
                        <a:rPr lang="fi-FI" sz="1300" b="1" kern="120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887</a:t>
                      </a:r>
                      <a:r>
                        <a:rPr lang="fi-FI" sz="1300" b="1" kern="1200" dirty="0">
                          <a:effectLst/>
                          <a:latin typeface="Calibri"/>
                        </a:rPr>
                        <a:t>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46327359"/>
                  </a:ext>
                </a:extLst>
              </a:tr>
              <a:tr h="204389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Taivassalo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          161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        56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47108138"/>
                  </a:ext>
                </a:extLst>
              </a:tr>
              <a:tr h="204389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Turku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 dirty="0">
                          <a:effectLst/>
                          <a:latin typeface="Calibri"/>
                        </a:rPr>
                        <a:t> </a:t>
                      </a:r>
                      <a:r>
                        <a:rPr lang="fi-FI" sz="1300" b="1" kern="120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    15 721</a:t>
                      </a:r>
                      <a:r>
                        <a:rPr lang="fi-FI" sz="1300" b="1" kern="1200" dirty="0">
                          <a:effectLst/>
                          <a:latin typeface="Calibri"/>
                        </a:rPr>
                        <a:t>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solidFill>
                            <a:schemeClr val="accent5"/>
                          </a:solidFill>
                          <a:effectLst/>
                          <a:latin typeface="Calibri"/>
                        </a:rPr>
                        <a:t>-  3 845 </a:t>
                      </a:r>
                      <a:r>
                        <a:rPr lang="fi-FI" sz="1300" b="1" kern="1200" dirty="0">
                          <a:effectLst/>
                          <a:latin typeface="Calibri"/>
                        </a:rPr>
                        <a:t>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63693901"/>
                  </a:ext>
                </a:extLst>
              </a:tr>
              <a:tr h="204389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Uusikaupunki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solidFill>
                            <a:schemeClr val="accent5"/>
                          </a:solidFill>
                          <a:effectLst/>
                          <a:latin typeface="Calibri"/>
                        </a:rPr>
                        <a:t>-      1 388 </a:t>
                      </a:r>
                      <a:r>
                        <a:rPr lang="fi-FI" sz="1300" b="1" kern="1200" dirty="0">
                          <a:effectLst/>
                          <a:latin typeface="Calibri"/>
                        </a:rPr>
                        <a:t>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        56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71025477"/>
                  </a:ext>
                </a:extLst>
              </a:tr>
              <a:tr h="204389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Vehmaa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          235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      109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828810"/>
                  </a:ext>
                </a:extLst>
              </a:tr>
            </a:tbl>
          </a:graphicData>
        </a:graphic>
      </p:graphicFrame>
      <p:sp>
        <p:nvSpPr>
          <p:cNvPr id="10" name="Tekstiruutu 9">
            <a:extLst>
              <a:ext uri="{FF2B5EF4-FFF2-40B4-BE49-F238E27FC236}">
                <a16:creationId xmlns:a16="http://schemas.microsoft.com/office/drawing/2014/main" id="{9321265C-5A68-4B8B-B544-A6EC3324AE7E}"/>
              </a:ext>
            </a:extLst>
          </p:cNvPr>
          <p:cNvSpPr txBox="1"/>
          <p:nvPr/>
        </p:nvSpPr>
        <p:spPr>
          <a:xfrm>
            <a:off x="395385" y="1707502"/>
            <a:ext cx="3915358" cy="12464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ts val="2100"/>
              </a:lnSpc>
              <a:spcAft>
                <a:spcPts val="600"/>
              </a:spcAft>
              <a:buFont typeface="Arial,Sans-Serif"/>
              <a:buChar char="•"/>
            </a:pPr>
            <a:r>
              <a:rPr lang="fi-FI">
                <a:latin typeface="Calibri"/>
                <a:cs typeface="Calibri"/>
              </a:rPr>
              <a:t>DVD- ja Blu-ray-palautuksista 19 %</a:t>
            </a:r>
            <a:br>
              <a:rPr lang="fi-FI" dirty="0">
                <a:latin typeface="Calibri"/>
                <a:cs typeface="Calibri"/>
              </a:rPr>
            </a:br>
            <a:r>
              <a:rPr lang="fi-FI">
                <a:latin typeface="Calibri"/>
                <a:cs typeface="Calibri"/>
              </a:rPr>
              <a:t>(koko Vaskin ensilainat 307 000)</a:t>
            </a:r>
            <a:endParaRPr lang="en-US">
              <a:ea typeface="+mn-lt"/>
              <a:cs typeface="+mn-lt"/>
            </a:endParaRPr>
          </a:p>
          <a:p>
            <a:pPr marL="285750" indent="-285750">
              <a:lnSpc>
                <a:spcPts val="2100"/>
              </a:lnSpc>
              <a:spcAft>
                <a:spcPts val="600"/>
              </a:spcAft>
              <a:buFont typeface="Arial,Sans-Serif"/>
              <a:buChar char="•"/>
            </a:pPr>
            <a:r>
              <a:rPr lang="fi-FI">
                <a:latin typeface="Calibri"/>
                <a:cs typeface="Calibri"/>
              </a:rPr>
              <a:t>CD-palautuksista 21 %</a:t>
            </a:r>
            <a:br>
              <a:rPr lang="fi-FI" dirty="0">
                <a:latin typeface="Calibri"/>
                <a:cs typeface="Calibri"/>
              </a:rPr>
            </a:br>
            <a:r>
              <a:rPr lang="fi-FI">
                <a:latin typeface="Calibri"/>
                <a:cs typeface="Calibri"/>
              </a:rPr>
              <a:t>(koko Vaskin ensilainat 112 000)</a:t>
            </a:r>
            <a:endParaRPr lang="fi-FI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C04AA8D-8E24-4B71-A3A6-F73987999F45}"/>
              </a:ext>
            </a:extLst>
          </p:cNvPr>
          <p:cNvSpPr txBox="1"/>
          <p:nvPr/>
        </p:nvSpPr>
        <p:spPr>
          <a:xfrm>
            <a:off x="275836" y="3331611"/>
            <a:ext cx="38570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>
                <a:latin typeface="Calibri"/>
                <a:cs typeface="Calibri"/>
              </a:rPr>
              <a:t>Jos aineisto kelluisi, mihin se päätyisi?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62397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5DDAEEB9-A7F1-4E0F-B4E6-19CA6EF1C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7449" y="1211263"/>
            <a:ext cx="7412952" cy="3043436"/>
          </a:xfrm>
        </p:spPr>
        <p:txBody>
          <a:bodyPr/>
          <a:lstStyle/>
          <a:p>
            <a:r>
              <a:rPr lang="fi-FI" dirty="0"/>
              <a:t>Helsingissä käytössä IMMS-järjestelmä, joka automatisoi aineiston kiertoa</a:t>
            </a:r>
          </a:p>
          <a:p>
            <a:pPr lvl="1"/>
            <a:r>
              <a:rPr lang="fi-FI" dirty="0"/>
              <a:t>Kokemuksia luvassa syksyllä</a:t>
            </a:r>
          </a:p>
          <a:p>
            <a:r>
              <a:rPr lang="fi-FI" dirty="0"/>
              <a:t>Jyväskylässä käytössä </a:t>
            </a:r>
            <a:r>
              <a:rPr lang="fi-FI" dirty="0" err="1"/>
              <a:t>CollectionHQ</a:t>
            </a:r>
            <a:r>
              <a:rPr lang="fi-FI" dirty="0"/>
              <a:t>, joka eräajopohjainen, edellyttää manuaalista työtä</a:t>
            </a:r>
          </a:p>
          <a:p>
            <a:r>
              <a:rPr lang="fi-FI" dirty="0"/>
              <a:t>Muita mahdollisia ratkaisuja? Tarvitaan online-järjestelmää, eräajopohjaisen raportit ovat vanhentuneita </a:t>
            </a:r>
            <a:r>
              <a:rPr lang="fi-FI"/>
              <a:t>jo otettaessa</a:t>
            </a:r>
            <a:endParaRPr lang="fi-FI" dirty="0"/>
          </a:p>
          <a:p>
            <a:r>
              <a:rPr lang="fi-FI" dirty="0"/>
              <a:t>Kokoelmatyö ja kokoelmien hallinnointi vaativat aina henkilöstön panosta, työ vain muuttaa muotoaan</a:t>
            </a:r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F7BA6A4D-B5FB-451D-93E6-80990DD72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061" y="227410"/>
            <a:ext cx="7412952" cy="748904"/>
          </a:xfrm>
        </p:spPr>
        <p:txBody>
          <a:bodyPr/>
          <a:lstStyle/>
          <a:p>
            <a:r>
              <a:rPr lang="fi-FI" dirty="0"/>
              <a:t>Ratkaisuja?</a:t>
            </a:r>
          </a:p>
        </p:txBody>
      </p:sp>
    </p:spTree>
    <p:extLst>
      <p:ext uri="{BB962C8B-B14F-4D97-AF65-F5344CB8AC3E}">
        <p14:creationId xmlns:p14="http://schemas.microsoft.com/office/powerpoint/2010/main" val="3352168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noProof="0" dirty="0"/>
              <a:t>Kiitos!</a:t>
            </a:r>
          </a:p>
        </p:txBody>
      </p:sp>
    </p:spTree>
    <p:extLst>
      <p:ext uri="{BB962C8B-B14F-4D97-AF65-F5344CB8AC3E}">
        <p14:creationId xmlns:p14="http://schemas.microsoft.com/office/powerpoint/2010/main" val="3206363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BA04EE89-59DA-43A8-B5A5-CC6FDC279A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fi-FI" dirty="0"/>
              <a:t>Metatieto, (melkein) kaiken perusta</a:t>
            </a:r>
          </a:p>
        </p:txBody>
      </p:sp>
    </p:spTree>
    <p:extLst>
      <p:ext uri="{BB962C8B-B14F-4D97-AF65-F5344CB8AC3E}">
        <p14:creationId xmlns:p14="http://schemas.microsoft.com/office/powerpoint/2010/main" val="1307222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7EFC03B-5C9F-4CF7-8077-5F7DC7A23D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6761" y="1503371"/>
            <a:ext cx="3511708" cy="2646598"/>
          </a:xfrm>
        </p:spPr>
        <p:txBody>
          <a:bodyPr/>
          <a:lstStyle/>
          <a:p>
            <a:pPr marL="298450" indent="-285750">
              <a:buFontTx/>
              <a:buChar char="-"/>
            </a:pPr>
            <a:r>
              <a:rPr lang="fi-FI" dirty="0"/>
              <a:t>Metatieto on lähes kaiken kirjastossa tehtävän työn edellytys</a:t>
            </a:r>
          </a:p>
          <a:p>
            <a:pPr marL="298450" indent="-285750">
              <a:buFontTx/>
              <a:buChar char="-"/>
            </a:pPr>
            <a:r>
              <a:rPr lang="fi-FI" dirty="0"/>
              <a:t>Metatieto on kirjaston tärkein verkkonäkymisen muoto</a:t>
            </a:r>
          </a:p>
        </p:txBody>
      </p:sp>
      <p:pic>
        <p:nvPicPr>
          <p:cNvPr id="6" name="Kuvan paikkamerkki 4">
            <a:extLst>
              <a:ext uri="{FF2B5EF4-FFF2-40B4-BE49-F238E27FC236}">
                <a16:creationId xmlns:a16="http://schemas.microsoft.com/office/drawing/2014/main" id="{EB30700C-B56E-4D5E-9734-155757EFBC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8290" r="8290"/>
          <a:stretch>
            <a:fillRect/>
          </a:stretch>
        </p:blipFill>
        <p:spPr>
          <a:xfrm>
            <a:off x="4570413" y="0"/>
            <a:ext cx="4573587" cy="5143500"/>
          </a:xfrm>
          <a:prstGeom prst="rect">
            <a:avLst/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671466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>
            <a:extLst>
              <a:ext uri="{FF2B5EF4-FFF2-40B4-BE49-F238E27FC236}">
                <a16:creationId xmlns:a16="http://schemas.microsoft.com/office/drawing/2014/main" id="{7820C939-275B-4ADC-8893-5C493082CCE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115" r="511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C641941-6025-4956-9BA2-E321CBA41C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6713" y="2081300"/>
            <a:ext cx="3511708" cy="2160000"/>
          </a:xfrm>
        </p:spPr>
        <p:txBody>
          <a:bodyPr/>
          <a:lstStyle/>
          <a:p>
            <a:pPr marL="298450" indent="-285750">
              <a:buFontTx/>
              <a:buChar char="-"/>
            </a:pPr>
            <a:r>
              <a:rPr lang="fi-FI" dirty="0"/>
              <a:t>RDA-kuvailusäännöstö</a:t>
            </a:r>
          </a:p>
          <a:p>
            <a:pPr marL="298450" indent="-285750">
              <a:buFontTx/>
              <a:buChar char="-"/>
            </a:pPr>
            <a:r>
              <a:rPr lang="fi-FI" dirty="0"/>
              <a:t>Ontologiat: YSA </a:t>
            </a:r>
            <a:r>
              <a:rPr lang="fi-FI" dirty="0">
                <a:sym typeface="Wingdings" panose="05000000000000000000" pitchFamily="2" charset="2"/>
              </a:rPr>
              <a:t> YSO</a:t>
            </a:r>
          </a:p>
          <a:p>
            <a:pPr marL="298450" indent="-285750">
              <a:buFontTx/>
              <a:buChar char="-"/>
            </a:pPr>
            <a:r>
              <a:rPr lang="fi-FI" dirty="0">
                <a:sym typeface="Wingdings" panose="05000000000000000000" pitchFamily="2" charset="2"/>
              </a:rPr>
              <a:t>Automaattinen kuvailu: </a:t>
            </a:r>
            <a:r>
              <a:rPr lang="fi-FI" dirty="0" err="1">
                <a:sym typeface="Wingdings" panose="05000000000000000000" pitchFamily="2" charset="2"/>
              </a:rPr>
              <a:t>Annif</a:t>
            </a:r>
            <a:endParaRPr lang="fi-FI" dirty="0">
              <a:sym typeface="Wingdings" panose="05000000000000000000" pitchFamily="2" charset="2"/>
            </a:endParaRPr>
          </a:p>
          <a:p>
            <a:pPr marL="298450" indent="-285750">
              <a:buFontTx/>
              <a:buChar char="-"/>
            </a:pPr>
            <a:r>
              <a:rPr lang="fi-FI" dirty="0">
                <a:sym typeface="Wingdings" panose="05000000000000000000" pitchFamily="2" charset="2"/>
              </a:rPr>
              <a:t>Tavoitteena tiedon linkittäminen ja päällekkäisen työn välttäminen</a:t>
            </a:r>
            <a:endParaRPr lang="fi-FI" dirty="0"/>
          </a:p>
          <a:p>
            <a:pPr marL="298450" indent="-285750">
              <a:buFontTx/>
              <a:buChar char="-"/>
            </a:pPr>
            <a:endParaRPr lang="fi-FI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1B71DE26-D0E9-48D2-8095-F7D44AF21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713" y="472007"/>
            <a:ext cx="3511708" cy="1275290"/>
          </a:xfrm>
        </p:spPr>
        <p:txBody>
          <a:bodyPr/>
          <a:lstStyle/>
          <a:p>
            <a:r>
              <a:rPr lang="fi-FI" dirty="0"/>
              <a:t>Kuvailutyön uudet välineet</a:t>
            </a:r>
          </a:p>
        </p:txBody>
      </p:sp>
      <p:pic>
        <p:nvPicPr>
          <p:cNvPr id="8" name="Kuvan paikkamerkki 7">
            <a:extLst>
              <a:ext uri="{FF2B5EF4-FFF2-40B4-BE49-F238E27FC236}">
                <a16:creationId xmlns:a16="http://schemas.microsoft.com/office/drawing/2014/main" id="{DE423123-65A5-450C-B5BF-EB2DBEA2014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5735" b="573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55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97C7A4C-5E81-4F85-9BDB-B6D99F9EEC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6182" y="970807"/>
            <a:ext cx="3511708" cy="3219355"/>
          </a:xfrm>
        </p:spPr>
        <p:txBody>
          <a:bodyPr/>
          <a:lstStyle/>
          <a:p>
            <a:pPr marL="298450" indent="-285750">
              <a:buFontTx/>
              <a:buChar char="-"/>
            </a:pPr>
            <a:r>
              <a:rPr lang="fi-FI" sz="1800" dirty="0"/>
              <a:t>Uuden kuvailusäännöstön tarpeisiin kehitettyä formaattia ei toistaiseksi ole, joten MARC-formaatti edelleen käytössä</a:t>
            </a:r>
          </a:p>
          <a:p>
            <a:pPr marL="298450" indent="-285750">
              <a:buFontTx/>
              <a:buChar char="-"/>
            </a:pPr>
            <a:r>
              <a:rPr lang="fi-FI" sz="1800" dirty="0"/>
              <a:t>Koska myös kuvailusäännöstö edelleen keskeneräinen, ei järjestelmää sen tarpeisiin ole vielä kehitetty</a:t>
            </a:r>
          </a:p>
          <a:p>
            <a:pPr marL="298450" indent="-285750">
              <a:buFontTx/>
              <a:buChar char="-"/>
            </a:pPr>
            <a:r>
              <a:rPr lang="fi-FI" sz="1800" dirty="0"/>
              <a:t>Uuden kuvailusäännöstön hyödyt eivät vielä käytössä</a:t>
            </a:r>
          </a:p>
          <a:p>
            <a:endParaRPr lang="fi-FI" sz="1800" dirty="0"/>
          </a:p>
          <a:p>
            <a:endParaRPr lang="fi-FI" dirty="0"/>
          </a:p>
        </p:txBody>
      </p:sp>
      <p:pic>
        <p:nvPicPr>
          <p:cNvPr id="5" name="Kuvan paikkamerkki 10" descr="Kuva, joka sisältää kohteen sisä, sisäkatto, huone, eläminen&#10;&#10;Kuvaus luotu automaattisesti">
            <a:extLst>
              <a:ext uri="{FF2B5EF4-FFF2-40B4-BE49-F238E27FC236}">
                <a16:creationId xmlns:a16="http://schemas.microsoft.com/office/drawing/2014/main" id="{0ACD1D14-3A72-4B60-979C-C55B2E82A08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6655" r="16655"/>
          <a:stretch>
            <a:fillRect/>
          </a:stretch>
        </p:blipFill>
        <p:spPr>
          <a:xfrm>
            <a:off x="4570413" y="0"/>
            <a:ext cx="4573587" cy="5143500"/>
          </a:xfrm>
        </p:spPr>
      </p:pic>
    </p:spTree>
    <p:extLst>
      <p:ext uri="{BB962C8B-B14F-4D97-AF65-F5344CB8AC3E}">
        <p14:creationId xmlns:p14="http://schemas.microsoft.com/office/powerpoint/2010/main" val="3481547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904F624D-8B34-4235-8A1F-8924218102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7197" y="934498"/>
            <a:ext cx="3511708" cy="3331870"/>
          </a:xfrm>
        </p:spPr>
        <p:txBody>
          <a:bodyPr/>
          <a:lstStyle/>
          <a:p>
            <a:endParaRPr lang="fi-FI" dirty="0"/>
          </a:p>
          <a:p>
            <a:pPr marL="298450" indent="-285750">
              <a:buFontTx/>
              <a:buChar char="-"/>
            </a:pPr>
            <a:r>
              <a:rPr lang="fi-FI" dirty="0"/>
              <a:t>Fennica linkitettynä datana</a:t>
            </a:r>
          </a:p>
          <a:p>
            <a:pPr marL="298450" indent="-285750">
              <a:buFontTx/>
              <a:buChar char="-"/>
            </a:pPr>
            <a:r>
              <a:rPr lang="fi-FI" dirty="0"/>
              <a:t>Teosavain kehitteillä </a:t>
            </a:r>
            <a:r>
              <a:rPr lang="fi-FI" dirty="0" err="1"/>
              <a:t>Finnaan</a:t>
            </a:r>
            <a:endParaRPr lang="fi-FI" dirty="0"/>
          </a:p>
          <a:p>
            <a:pPr marL="298450" indent="-285750">
              <a:buFontTx/>
              <a:buChar char="-"/>
            </a:pPr>
            <a:r>
              <a:rPr lang="fi-FI" dirty="0"/>
              <a:t>Kirjasampo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5799474B-1E48-4C9A-89A3-B3EE63FD1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403" y="0"/>
            <a:ext cx="397280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849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433704CC-49E5-4BC4-B61F-605C1E5029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423" y="1801906"/>
            <a:ext cx="8305078" cy="2408660"/>
          </a:xfrm>
        </p:spPr>
        <p:txBody>
          <a:bodyPr/>
          <a:lstStyle/>
          <a:p>
            <a:pPr algn="l"/>
            <a:r>
              <a:rPr lang="fi-FI" dirty="0"/>
              <a:t>Kellutuksesta</a:t>
            </a:r>
          </a:p>
        </p:txBody>
      </p:sp>
    </p:spTree>
    <p:extLst>
      <p:ext uri="{BB962C8B-B14F-4D97-AF65-F5344CB8AC3E}">
        <p14:creationId xmlns:p14="http://schemas.microsoft.com/office/powerpoint/2010/main" val="3972246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9B1AB027-CDF3-4441-A1A4-D66BEF0812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EC66D7B-CA54-4D08-A3DD-6CD6F3FF70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4911" y="3074796"/>
            <a:ext cx="7632950" cy="984738"/>
          </a:xfrm>
        </p:spPr>
        <p:txBody>
          <a:bodyPr/>
          <a:lstStyle/>
          <a:p>
            <a:pPr algn="ctr"/>
            <a:r>
              <a:rPr lang="fi-FI" sz="2400" dirty="0"/>
              <a:t>Kellutus otettiin käyttöön Turun kaupunginkirjastossa 20.9.2017</a:t>
            </a:r>
          </a:p>
        </p:txBody>
      </p:sp>
    </p:spTree>
    <p:extLst>
      <p:ext uri="{BB962C8B-B14F-4D97-AF65-F5344CB8AC3E}">
        <p14:creationId xmlns:p14="http://schemas.microsoft.com/office/powerpoint/2010/main" val="1710868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2FC4D56-E3C9-41F9-86E1-1586F1FA48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4911" y="1376363"/>
            <a:ext cx="7706430" cy="3043436"/>
          </a:xfrm>
        </p:spPr>
        <p:txBody>
          <a:bodyPr/>
          <a:lstStyle/>
          <a:p>
            <a:r>
              <a:rPr lang="fi-FI" sz="1600" dirty="0"/>
              <a:t>Valinta jämäkämmäksi, kokoelmat vireämmiksi, lisää lainausta</a:t>
            </a:r>
          </a:p>
          <a:p>
            <a:pPr marL="494597" lvl="1" indent="-133985"/>
            <a:r>
              <a:rPr lang="fi-FI" sz="1400" dirty="0"/>
              <a:t>Valinnassa nidemääriä arvioidaan koko kirjaston tasolla </a:t>
            </a:r>
            <a:r>
              <a:rPr lang="fi-FI" sz="1400" dirty="0">
                <a:sym typeface="Wingdings" panose="05000000000000000000" pitchFamily="2" charset="2"/>
              </a:rPr>
              <a:t> ”varmuuden vuoksi” valinta vähentynyt</a:t>
            </a:r>
            <a:endParaRPr lang="fi-FI" sz="1400" dirty="0"/>
          </a:p>
          <a:p>
            <a:pPr marL="494597" lvl="1" indent="-133985"/>
            <a:r>
              <a:rPr lang="fi-FI" sz="1400" dirty="0"/>
              <a:t>Valinnan kohdentaminen kysytyimpään aineistoon ja reagointi varauksiin ja muuhun kysyntään aiempaa helpompaa</a:t>
            </a:r>
          </a:p>
          <a:p>
            <a:pPr marL="133985" indent="-133985"/>
            <a:r>
              <a:rPr lang="fi-FI" sz="1600" dirty="0"/>
              <a:t>Poistotyö ja kokoelmien uudistaminen tehostuneet</a:t>
            </a:r>
          </a:p>
          <a:p>
            <a:pPr lvl="1"/>
            <a:r>
              <a:rPr lang="fi-FI" sz="1400" dirty="0"/>
              <a:t>Vuoden 2019 poistotavoitteesta toteutui 134 %: hankinnat 56.850 kpl, poistot 80.231 kpl</a:t>
            </a:r>
          </a:p>
          <a:p>
            <a:pPr lvl="1"/>
            <a:endParaRPr lang="fi-FI" sz="1400" dirty="0"/>
          </a:p>
          <a:p>
            <a:pPr marL="133985" indent="-133985"/>
            <a:endParaRPr lang="fi-FI" sz="1600" dirty="0"/>
          </a:p>
          <a:p>
            <a:endParaRPr lang="fi-FI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E5012961-4F31-46C1-97CA-58E5F5D82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Onnistumisia</a:t>
            </a:r>
          </a:p>
        </p:txBody>
      </p:sp>
    </p:spTree>
    <p:extLst>
      <p:ext uri="{BB962C8B-B14F-4D97-AF65-F5344CB8AC3E}">
        <p14:creationId xmlns:p14="http://schemas.microsoft.com/office/powerpoint/2010/main" val="3471231872"/>
      </p:ext>
    </p:extLst>
  </p:cSld>
  <p:clrMapOvr>
    <a:masterClrMapping/>
  </p:clrMapOvr>
</p:sld>
</file>

<file path=ppt/theme/theme1.xml><?xml version="1.0" encoding="utf-8"?>
<a:theme xmlns:a="http://schemas.openxmlformats.org/drawingml/2006/main" name="Valkoinen">
  <a:themeElements>
    <a:clrScheme name="Custom 4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uvalliset">
  <a:themeElements>
    <a:clrScheme name="Custom 5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Värilliset">
  <a:themeElements>
    <a:clrScheme name="Custom 5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86624E3-5290-4EB4-895D-477641EA571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206424-570B-4B36-85F9-AB9E62C17E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12CF739-DF1D-4EB2-841A-78092CCF9560}">
  <ds:schemaRefs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TURKU_PPT_16-9</Template>
  <TotalTime>1644</TotalTime>
  <Words>263</Words>
  <Application>Microsoft Office PowerPoint</Application>
  <PresentationFormat>Näytössä katseltava esitys (16:9)</PresentationFormat>
  <Paragraphs>103</Paragraphs>
  <Slides>16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16</vt:i4>
      </vt:variant>
    </vt:vector>
  </HeadingPairs>
  <TitlesOfParts>
    <vt:vector size="24" baseType="lpstr">
      <vt:lpstr>Arial</vt:lpstr>
      <vt:lpstr>Arial,Sans-Serif</vt:lpstr>
      <vt:lpstr>Calibri</vt:lpstr>
      <vt:lpstr>Courier New</vt:lpstr>
      <vt:lpstr>Lucida Grande</vt:lpstr>
      <vt:lpstr>Valkoinen</vt:lpstr>
      <vt:lpstr>Kuvalliset</vt:lpstr>
      <vt:lpstr>Värilliset</vt:lpstr>
      <vt:lpstr>Metatieto muuttuu ja kokoelmat kelluvat: miten järjestelmät vastaavat</vt:lpstr>
      <vt:lpstr>Metatieto, (melkein) kaiken perusta</vt:lpstr>
      <vt:lpstr>PowerPoint-esitys</vt:lpstr>
      <vt:lpstr>Kuvailutyön uudet välineet</vt:lpstr>
      <vt:lpstr>PowerPoint-esitys</vt:lpstr>
      <vt:lpstr>PowerPoint-esitys</vt:lpstr>
      <vt:lpstr>Kellutuksesta</vt:lpstr>
      <vt:lpstr>PowerPoint-esitys</vt:lpstr>
      <vt:lpstr>Onnistumisia</vt:lpstr>
      <vt:lpstr>Lisää onnistumisia</vt:lpstr>
      <vt:lpstr>Kellutuksen haasteita</vt:lpstr>
      <vt:lpstr>PowerPoint-esitys</vt:lpstr>
      <vt:lpstr>PowerPoint-esitys</vt:lpstr>
      <vt:lpstr>Ennakointi, esim.Vaski --- case AV-aineisto</vt:lpstr>
      <vt:lpstr>Ratkaisuja?</vt:lpstr>
      <vt:lpstr>Kiitos!</vt:lpstr>
    </vt:vector>
  </TitlesOfParts>
  <Company>Turun kaupunki (hallinto x64)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Otsikko yhdelle tai kahdelle riville</dc:title>
  <dc:creator>Neuvonen Teija</dc:creator>
  <cp:lastModifiedBy>Hypén Kaisa</cp:lastModifiedBy>
  <cp:revision>73</cp:revision>
  <cp:lastPrinted>2015-03-30T13:04:50Z</cp:lastPrinted>
  <dcterms:created xsi:type="dcterms:W3CDTF">2019-03-27T12:25:09Z</dcterms:created>
  <dcterms:modified xsi:type="dcterms:W3CDTF">2020-03-03T06:26:05Z</dcterms:modified>
</cp:coreProperties>
</file>