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8" r:id="rId3"/>
    <p:sldId id="259" r:id="rId4"/>
    <p:sldId id="257" r:id="rId5"/>
    <p:sldId id="278" r:id="rId6"/>
    <p:sldId id="271" r:id="rId7"/>
    <p:sldId id="279" r:id="rId8"/>
    <p:sldId id="262" r:id="rId9"/>
    <p:sldId id="280" r:id="rId10"/>
    <p:sldId id="281" r:id="rId11"/>
    <p:sldId id="283" r:id="rId12"/>
    <p:sldId id="285" r:id="rId13"/>
    <p:sldId id="284" r:id="rId14"/>
    <p:sldId id="289" r:id="rId15"/>
    <p:sldId id="287" r:id="rId16"/>
    <p:sldId id="288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yykkö Aki" initials="PA" lastIdx="3" clrIdx="0">
    <p:extLst>
      <p:ext uri="{19B8F6BF-5375-455C-9EA6-DF929625EA0E}">
        <p15:presenceInfo xmlns:p15="http://schemas.microsoft.com/office/powerpoint/2012/main" userId="S-1-5-21-2771685566-154008669-1555754873-227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79592" autoAdjust="0"/>
  </p:normalViewPr>
  <p:slideViewPr>
    <p:cSldViewPr snapToGrid="0">
      <p:cViewPr varScale="1">
        <p:scale>
          <a:sx n="103" d="100"/>
          <a:sy n="103" d="100"/>
        </p:scale>
        <p:origin x="84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585AD-DAF1-4AD4-8316-E27EE4632C3A}" type="datetimeFigureOut">
              <a:rPr lang="fi-FI" smtClean="0"/>
              <a:t>3.3.2020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76040-A957-4BD5-9ECB-038FD1BDB3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76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/>
              <a:t>Kirjaston </a:t>
            </a:r>
            <a:r>
              <a:rPr lang="fi-FI" b="1" dirty="0"/>
              <a:t>asiakkaille</a:t>
            </a:r>
            <a:r>
              <a:rPr lang="fi-FI" dirty="0"/>
              <a:t> suunnattu </a:t>
            </a:r>
            <a:r>
              <a:rPr lang="fi-FI" b="1" dirty="0"/>
              <a:t>verkkopalvelu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/>
              <a:t>Näyttää etsityn aineiston sijainnin </a:t>
            </a:r>
            <a:r>
              <a:rPr lang="fi-FI" b="1" dirty="0"/>
              <a:t>Turun pääkirjastossa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/>
              <a:t>Lisäksi suosittelee muita, mahdollisesti kiinnostavia aineistoja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/>
              <a:t>Jatkohanke J-kylän kanssa tehdylle </a:t>
            </a:r>
            <a:r>
              <a:rPr lang="fi-FI" dirty="0" err="1"/>
              <a:t>big</a:t>
            </a:r>
            <a:r>
              <a:rPr lang="fi-FI" dirty="0"/>
              <a:t> data –projektille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/>
              <a:t>!!    Vielä ei mitään valmista näytettävää   !!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9498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76040-A957-4BD5-9ECB-038FD1BDB3C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9883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</a:t>
            </a:r>
            <a:r>
              <a:rPr lang="fi-FI" dirty="0" err="1"/>
              <a:t>Gisposition</a:t>
            </a:r>
            <a:r>
              <a:rPr lang="fi-FI" dirty="0"/>
              <a:t> demoja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76040-A957-4BD5-9ECB-038FD1BDB3C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607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76040-A957-4BD5-9ECB-038FD1BDB3CB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761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76040-A957-4BD5-9ECB-038FD1BDB3CB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399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76040-A957-4BD5-9ECB-038FD1BDB3CB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76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42eb61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42eb61d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i-FI" dirty="0"/>
              <a:t>Yleisin kysymys: Missä?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i-FI" dirty="0"/>
              <a:t>Varastoaineistot, e-aineistot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i-FI" dirty="0"/>
              <a:t>Henkilökunnalle tiedolla johtamisen ja kokoelmien hallinnan tueksi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9587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6675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76040-A957-4BD5-9ECB-038FD1BDB3C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032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442eb61d9d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442eb61d9d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- Osallistumispyynnössä pyydettiin referenssejä, näiden perusteella kutsuttaisiin kolme parasta neuvotteluihin, hiottu tarjouspyyntö suoraan näille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- Raskas/hidas prosessi, mm. kahteen kertaan lautakunnassa, jälkiviisaasti: tietopyyntö oli turha vaihe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314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42eb61d9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42eb61d9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Vapaasti saatava = avoin data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/>
              <a:t>Tiedetään asuinalueittain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/>
              <a:t>- minkä ikäisiä asukkaita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/>
              <a:t>- sukupuolijakauma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/>
              <a:t>- sosioekonomisia tekijöitä – tulotaso, koulutusaste, työttömyysprosentti</a:t>
            </a:r>
          </a:p>
        </p:txBody>
      </p:sp>
    </p:spTree>
    <p:extLst>
      <p:ext uri="{BB962C8B-B14F-4D97-AF65-F5344CB8AC3E}">
        <p14:creationId xmlns:p14="http://schemas.microsoft.com/office/powerpoint/2010/main" val="3781757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Dataelementit: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/>
              <a:t>luokka, </a:t>
            </a:r>
            <a:r>
              <a:rPr lang="fi-FI" dirty="0" err="1"/>
              <a:t>signum</a:t>
            </a:r>
            <a:r>
              <a:rPr lang="fi-FI" dirty="0"/>
              <a:t>, aineistolaji, kieli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/>
              <a:t>Sijaintihierakia: osasto, sijainti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531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190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Bluetooth-</a:t>
            </a:r>
            <a:r>
              <a:rPr lang="fi-FI" dirty="0" err="1"/>
              <a:t>beaconit</a:t>
            </a:r>
            <a:endParaRPr lang="fi-FI" dirty="0"/>
          </a:p>
          <a:p>
            <a:r>
              <a:rPr lang="fi-FI" dirty="0" err="1"/>
              <a:t>Geomagneettinen</a:t>
            </a:r>
            <a:r>
              <a:rPr lang="fi-FI" dirty="0"/>
              <a:t> paikannus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76040-A957-4BD5-9ECB-038FD1BDB3C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985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/>
              <a:t>Lainaushetki (kellonaikaa myöten)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/>
              <a:t>Ostoskorianalyysi! Mitä menee yhdessä lainaan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>
                <a:sym typeface="Wingdings" panose="05000000000000000000" pitchFamily="2" charset="2"/>
              </a:rPr>
              <a:t> voidaan suositella ”muut tätä lainannet lukivat myös tätä”</a:t>
            </a:r>
            <a:endParaRPr lang="fi-FI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/>
              <a:t>jne.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81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8F0D3A-50A1-4425-85A8-279082C44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DB29537-F46E-43AF-BC7D-4EA6AC63F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563522-894E-43AD-9C51-6B9C1925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482B-ED9A-43FB-8759-ED9F3371EF40}" type="datetimeFigureOut">
              <a:rPr lang="fi-FI" smtClean="0"/>
              <a:t>3.3.2020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7B89EF-AA93-42AC-90FB-7D2BD9EB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136927-8190-4159-B461-D68CEE4B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981-65B1-4091-9E21-1ADB63BBF2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40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9240D0-D0E9-4C9D-8476-218CCBDD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7B3BAB-A046-4C74-9842-B65794DCF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2972A3-A3C7-4A24-85AE-039B79E6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482B-ED9A-43FB-8759-ED9F3371EF40}" type="datetimeFigureOut">
              <a:rPr lang="fi-FI" smtClean="0"/>
              <a:t>3.3.2020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F4F42D-F684-495A-88D0-53C8FAC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E95F0E-847F-4C95-B750-298E367D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981-65B1-4091-9E21-1ADB63BBF2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4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57DC6A9-57FD-4AE8-B01A-E8C3842A2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780FB60-2363-4D19-8C0F-8BCFA1FDE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40522D-0497-4975-8C69-F9C72C222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482B-ED9A-43FB-8759-ED9F3371EF40}" type="datetimeFigureOut">
              <a:rPr lang="fi-FI" smtClean="0"/>
              <a:t>3.3.2020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3EA9A7-7033-426D-AA82-400C27CF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C515EF-002D-46E1-8EE0-A4B432B2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981-65B1-4091-9E21-1ADB63BBF2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2422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BIG Title slid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01733" y="428267"/>
            <a:ext cx="6514000" cy="59088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47533" y="2475033"/>
            <a:ext cx="8210400" cy="11676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32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Main Content"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6264367" y="253267"/>
            <a:ext cx="7081600" cy="14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261632" y="2279256"/>
            <a:ext cx="4489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16" name="Google Shape;16;p3"/>
          <p:cNvSpPr/>
          <p:nvPr/>
        </p:nvSpPr>
        <p:spPr>
          <a:xfrm>
            <a:off x="6096000" y="572467"/>
            <a:ext cx="3696000" cy="8476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6261633" y="1598384"/>
            <a:ext cx="7081600" cy="9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3"/>
          </p:nvPr>
        </p:nvSpPr>
        <p:spPr>
          <a:xfrm>
            <a:off x="6261632" y="3782229"/>
            <a:ext cx="4489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4"/>
          </p:nvPr>
        </p:nvSpPr>
        <p:spPr>
          <a:xfrm>
            <a:off x="6261633" y="3101351"/>
            <a:ext cx="7081600" cy="9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5"/>
          </p:nvPr>
        </p:nvSpPr>
        <p:spPr>
          <a:xfrm>
            <a:off x="6261632" y="5289987"/>
            <a:ext cx="4489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6"/>
          </p:nvPr>
        </p:nvSpPr>
        <p:spPr>
          <a:xfrm>
            <a:off x="6261633" y="4604339"/>
            <a:ext cx="7081600" cy="9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3807600" cy="6858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/>
          <p:nvPr/>
        </p:nvSpPr>
        <p:spPr>
          <a:xfrm>
            <a:off x="4776300" y="1901567"/>
            <a:ext cx="1118400" cy="10932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>
            <a:off x="4776300" y="3404533"/>
            <a:ext cx="1118400" cy="10932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4776300" y="4907500"/>
            <a:ext cx="1118400" cy="10932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7" hasCustomPrompt="1"/>
          </p:nvPr>
        </p:nvSpPr>
        <p:spPr>
          <a:xfrm>
            <a:off x="4496300" y="2024367"/>
            <a:ext cx="1678400" cy="8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8" hasCustomPrompt="1"/>
          </p:nvPr>
        </p:nvSpPr>
        <p:spPr>
          <a:xfrm>
            <a:off x="4496300" y="3527333"/>
            <a:ext cx="1678400" cy="8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9" hasCustomPrompt="1"/>
          </p:nvPr>
        </p:nvSpPr>
        <p:spPr>
          <a:xfrm>
            <a:off x="4496300" y="5030300"/>
            <a:ext cx="1678400" cy="8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2222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bg>
      <p:bgPr>
        <a:solidFill>
          <a:srgbClr val="FFFFFF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275028" y="253267"/>
            <a:ext cx="7081600" cy="14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1272300" y="2279300"/>
            <a:ext cx="44896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33" name="Google Shape;33;p4"/>
          <p:cNvSpPr/>
          <p:nvPr/>
        </p:nvSpPr>
        <p:spPr>
          <a:xfrm>
            <a:off x="6902833" y="283867"/>
            <a:ext cx="4990400" cy="6245600"/>
          </a:xfrm>
          <a:prstGeom prst="rect">
            <a:avLst/>
          </a:prstGeom>
          <a:noFill/>
          <a:ln w="28575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4"/>
          <p:cNvSpPr/>
          <p:nvPr/>
        </p:nvSpPr>
        <p:spPr>
          <a:xfrm>
            <a:off x="6095996" y="5109900"/>
            <a:ext cx="1016000" cy="1558000"/>
          </a:xfrm>
          <a:prstGeom prst="rect">
            <a:avLst/>
          </a:prstGeom>
          <a:noFill/>
          <a:ln w="28575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35" name="Google Shape;35;p4"/>
          <p:cNvCxnSpPr/>
          <p:nvPr/>
        </p:nvCxnSpPr>
        <p:spPr>
          <a:xfrm>
            <a:off x="1425000" y="1786867"/>
            <a:ext cx="901600" cy="0"/>
          </a:xfrm>
          <a:prstGeom prst="straightConnector1">
            <a:avLst/>
          </a:prstGeom>
          <a:noFill/>
          <a:ln w="76200" cap="flat" cmpd="sng">
            <a:solidFill>
              <a:srgbClr val="87EA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82959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 1 1">
  <p:cSld name="Main Content 1 1">
    <p:bg>
      <p:bgPr>
        <a:solidFill>
          <a:srgbClr val="FFFFFF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275031" y="4626067"/>
            <a:ext cx="4644000" cy="14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cxnSp>
        <p:nvCxnSpPr>
          <p:cNvPr id="39" name="Google Shape;39;p5"/>
          <p:cNvCxnSpPr/>
          <p:nvPr/>
        </p:nvCxnSpPr>
        <p:spPr>
          <a:xfrm>
            <a:off x="1425000" y="6159667"/>
            <a:ext cx="901600" cy="0"/>
          </a:xfrm>
          <a:prstGeom prst="straightConnector1">
            <a:avLst/>
          </a:prstGeom>
          <a:noFill/>
          <a:ln w="76200" cap="flat" cmpd="sng">
            <a:solidFill>
              <a:srgbClr val="87EA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48040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1_Title and subtitle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60063" y="1325200"/>
            <a:ext cx="4074000" cy="14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819700" y="3419700"/>
            <a:ext cx="38944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cxnSp>
        <p:nvCxnSpPr>
          <p:cNvPr id="44" name="Google Shape;44;p6"/>
          <p:cNvCxnSpPr/>
          <p:nvPr/>
        </p:nvCxnSpPr>
        <p:spPr>
          <a:xfrm>
            <a:off x="904700" y="2747433"/>
            <a:ext cx="901600" cy="0"/>
          </a:xfrm>
          <a:prstGeom prst="straightConnector1">
            <a:avLst/>
          </a:prstGeom>
          <a:noFill/>
          <a:ln w="76200" cap="flat" cmpd="sng">
            <a:solidFill>
              <a:srgbClr val="87EA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418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 &amp; body slide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542600" y="469600"/>
            <a:ext cx="11106800" cy="5748000"/>
          </a:xfrm>
          <a:prstGeom prst="rect">
            <a:avLst/>
          </a:prstGeom>
          <a:noFill/>
          <a:ln w="38100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12192000" cy="12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938733" y="2539900"/>
            <a:ext cx="7836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148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3979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marL="5486263" lvl="8" indent="-38945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cxnSp>
        <p:nvCxnSpPr>
          <p:cNvPr id="55" name="Google Shape;55;p8"/>
          <p:cNvCxnSpPr/>
          <p:nvPr/>
        </p:nvCxnSpPr>
        <p:spPr>
          <a:xfrm>
            <a:off x="5645200" y="1631467"/>
            <a:ext cx="901600" cy="0"/>
          </a:xfrm>
          <a:prstGeom prst="straightConnector1">
            <a:avLst/>
          </a:prstGeom>
          <a:noFill/>
          <a:ln w="76200" cap="flat" cmpd="sng">
            <a:solidFill>
              <a:srgbClr val="81ECE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55113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1_Title and subtitle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131867" y="1030800"/>
            <a:ext cx="5184000" cy="16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64" name="Google Shape;64;p10"/>
          <p:cNvSpPr/>
          <p:nvPr/>
        </p:nvSpPr>
        <p:spPr>
          <a:xfrm>
            <a:off x="0" y="0"/>
            <a:ext cx="56796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81EC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6131867" y="3957605"/>
            <a:ext cx="38944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10"/>
          <p:cNvCxnSpPr/>
          <p:nvPr/>
        </p:nvCxnSpPr>
        <p:spPr>
          <a:xfrm>
            <a:off x="6370933" y="3707500"/>
            <a:ext cx="901600" cy="0"/>
          </a:xfrm>
          <a:prstGeom prst="straightConnector1">
            <a:avLst/>
          </a:prstGeom>
          <a:noFill/>
          <a:ln w="76200" cap="flat" cmpd="sng">
            <a:solidFill>
              <a:srgbClr val="87EA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617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 &amp; 2 columns slide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542600" y="469600"/>
            <a:ext cx="11106800" cy="5748000"/>
          </a:xfrm>
          <a:prstGeom prst="rect">
            <a:avLst/>
          </a:prstGeom>
          <a:noFill/>
          <a:ln w="38100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9" name="Google Shape;69;p11"/>
          <p:cNvCxnSpPr/>
          <p:nvPr/>
        </p:nvCxnSpPr>
        <p:spPr>
          <a:xfrm>
            <a:off x="6067400" y="2588567"/>
            <a:ext cx="0" cy="2570000"/>
          </a:xfrm>
          <a:prstGeom prst="straightConnector1">
            <a:avLst/>
          </a:prstGeom>
          <a:noFill/>
          <a:ln w="38100" cap="flat" cmpd="sng">
            <a:solidFill>
              <a:srgbClr val="81ECE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1484304" y="2095400"/>
            <a:ext cx="4226000" cy="8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1484305" y="2902667"/>
            <a:ext cx="413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ctrTitle" idx="2"/>
          </p:nvPr>
        </p:nvSpPr>
        <p:spPr>
          <a:xfrm>
            <a:off x="6424504" y="2095400"/>
            <a:ext cx="4226000" cy="8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3"/>
          </p:nvPr>
        </p:nvSpPr>
        <p:spPr>
          <a:xfrm>
            <a:off x="6424505" y="2902667"/>
            <a:ext cx="413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 idx="4"/>
          </p:nvPr>
        </p:nvSpPr>
        <p:spPr>
          <a:xfrm>
            <a:off x="-15800" y="1236100"/>
            <a:ext cx="12192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848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FEF18-499E-43D1-BE8D-B0AC37CE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ACCD16-51A5-4869-876E-6C8894CA1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891E5C-258C-457C-AC64-D0825C25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482B-ED9A-43FB-8759-ED9F3371EF40}" type="datetimeFigureOut">
              <a:rPr lang="fi-FI" smtClean="0"/>
              <a:t>3.3.2020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507E92-124E-429E-A918-949A1A5B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198636-AE6D-4FBC-B529-FC99CCBB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981-65B1-4091-9E21-1ADB63BBF2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8299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 1">
  <p:cSld name="Title &amp; 2 columns slide 1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542600" y="469600"/>
            <a:ext cx="11106800" cy="5748000"/>
          </a:xfrm>
          <a:prstGeom prst="rect">
            <a:avLst/>
          </a:prstGeom>
          <a:noFill/>
          <a:ln w="38100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78" name="Google Shape;78;p12"/>
          <p:cNvCxnSpPr/>
          <p:nvPr/>
        </p:nvCxnSpPr>
        <p:spPr>
          <a:xfrm>
            <a:off x="6067400" y="2588567"/>
            <a:ext cx="0" cy="2570000"/>
          </a:xfrm>
          <a:prstGeom prst="straightConnector1">
            <a:avLst/>
          </a:prstGeom>
          <a:noFill/>
          <a:ln w="38100" cap="flat" cmpd="sng">
            <a:solidFill>
              <a:srgbClr val="81ECE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/>
          </p:nvPr>
        </p:nvSpPr>
        <p:spPr>
          <a:xfrm>
            <a:off x="1484304" y="2868100"/>
            <a:ext cx="4226000" cy="8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"/>
          </p:nvPr>
        </p:nvSpPr>
        <p:spPr>
          <a:xfrm>
            <a:off x="1529704" y="3675367"/>
            <a:ext cx="413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ctrTitle" idx="2"/>
          </p:nvPr>
        </p:nvSpPr>
        <p:spPr>
          <a:xfrm>
            <a:off x="6424504" y="2868100"/>
            <a:ext cx="4226000" cy="8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ubTitle" idx="3"/>
          </p:nvPr>
        </p:nvSpPr>
        <p:spPr>
          <a:xfrm>
            <a:off x="6469904" y="3675367"/>
            <a:ext cx="413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 idx="4"/>
          </p:nvPr>
        </p:nvSpPr>
        <p:spPr>
          <a:xfrm>
            <a:off x="-15800" y="1236100"/>
            <a:ext cx="12192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973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6 columns slide">
  <p:cSld name="Title &amp; 6 columns slide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542600" y="469600"/>
            <a:ext cx="11106800" cy="5748000"/>
          </a:xfrm>
          <a:prstGeom prst="rect">
            <a:avLst/>
          </a:prstGeom>
          <a:noFill/>
          <a:ln w="38100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1473801" y="3687467"/>
            <a:ext cx="2818000" cy="8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1307467" y="4494733"/>
            <a:ext cx="31508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ctrTitle" idx="2"/>
          </p:nvPr>
        </p:nvSpPr>
        <p:spPr>
          <a:xfrm>
            <a:off x="4646201" y="3687467"/>
            <a:ext cx="2818000" cy="8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3"/>
          </p:nvPr>
        </p:nvSpPr>
        <p:spPr>
          <a:xfrm>
            <a:off x="4559967" y="4494733"/>
            <a:ext cx="29904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ctrTitle" idx="4"/>
          </p:nvPr>
        </p:nvSpPr>
        <p:spPr>
          <a:xfrm>
            <a:off x="7840335" y="3687467"/>
            <a:ext cx="2818000" cy="8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5"/>
          </p:nvPr>
        </p:nvSpPr>
        <p:spPr>
          <a:xfrm>
            <a:off x="7840333" y="4494733"/>
            <a:ext cx="28180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6"/>
          </p:nvPr>
        </p:nvSpPr>
        <p:spPr>
          <a:xfrm>
            <a:off x="1031800" y="850767"/>
            <a:ext cx="10230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cxnSp>
        <p:nvCxnSpPr>
          <p:cNvPr id="107" name="Google Shape;107;p14"/>
          <p:cNvCxnSpPr/>
          <p:nvPr/>
        </p:nvCxnSpPr>
        <p:spPr>
          <a:xfrm>
            <a:off x="4458128" y="2136900"/>
            <a:ext cx="0" cy="3279600"/>
          </a:xfrm>
          <a:prstGeom prst="straightConnector1">
            <a:avLst/>
          </a:prstGeom>
          <a:noFill/>
          <a:ln w="38100" cap="flat" cmpd="sng">
            <a:solidFill>
              <a:srgbClr val="81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4"/>
          <p:cNvCxnSpPr/>
          <p:nvPr/>
        </p:nvCxnSpPr>
        <p:spPr>
          <a:xfrm>
            <a:off x="7652261" y="2136900"/>
            <a:ext cx="0" cy="3279600"/>
          </a:xfrm>
          <a:prstGeom prst="straightConnector1">
            <a:avLst/>
          </a:prstGeom>
          <a:noFill/>
          <a:ln w="38100" cap="flat" cmpd="sng">
            <a:solidFill>
              <a:srgbClr val="81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4"/>
          <p:cNvCxnSpPr/>
          <p:nvPr/>
        </p:nvCxnSpPr>
        <p:spPr>
          <a:xfrm>
            <a:off x="5645200" y="1493967"/>
            <a:ext cx="901600" cy="0"/>
          </a:xfrm>
          <a:prstGeom prst="straightConnector1">
            <a:avLst/>
          </a:prstGeom>
          <a:noFill/>
          <a:ln w="76200" cap="flat" cmpd="sng">
            <a:solidFill>
              <a:srgbClr val="81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1400600" y="3890667"/>
            <a:ext cx="9390800" cy="0"/>
          </a:xfrm>
          <a:prstGeom prst="straightConnector1">
            <a:avLst/>
          </a:prstGeom>
          <a:noFill/>
          <a:ln w="38100" cap="flat" cmpd="sng">
            <a:solidFill>
              <a:srgbClr val="81ECE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4"/>
          <p:cNvSpPr txBox="1">
            <a:spLocks noGrp="1"/>
          </p:cNvSpPr>
          <p:nvPr>
            <p:ph type="ctrTitle" idx="7"/>
          </p:nvPr>
        </p:nvSpPr>
        <p:spPr>
          <a:xfrm>
            <a:off x="1473801" y="1915167"/>
            <a:ext cx="2818000" cy="8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8"/>
          </p:nvPr>
        </p:nvSpPr>
        <p:spPr>
          <a:xfrm>
            <a:off x="1430867" y="2722433"/>
            <a:ext cx="29040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ctrTitle" idx="9"/>
          </p:nvPr>
        </p:nvSpPr>
        <p:spPr>
          <a:xfrm>
            <a:off x="4646201" y="1915167"/>
            <a:ext cx="2818000" cy="8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3"/>
          </p:nvPr>
        </p:nvSpPr>
        <p:spPr>
          <a:xfrm>
            <a:off x="4603200" y="2722433"/>
            <a:ext cx="29040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ctrTitle" idx="14"/>
          </p:nvPr>
        </p:nvSpPr>
        <p:spPr>
          <a:xfrm>
            <a:off x="7840335" y="1915167"/>
            <a:ext cx="2818000" cy="8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15"/>
          </p:nvPr>
        </p:nvSpPr>
        <p:spPr>
          <a:xfrm>
            <a:off x="7775533" y="2722433"/>
            <a:ext cx="29476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833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 text &amp; some text slide"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542600" y="469600"/>
            <a:ext cx="11106800" cy="5748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3244400" y="4020433"/>
            <a:ext cx="57032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0" y="3288533"/>
            <a:ext cx="12192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56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 number &amp; some text slide 2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542600" y="469600"/>
            <a:ext cx="11106800" cy="5748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hasCustomPrompt="1"/>
          </p:nvPr>
        </p:nvSpPr>
        <p:spPr>
          <a:xfrm>
            <a:off x="990600" y="1650800"/>
            <a:ext cx="103060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3244400" y="4020433"/>
            <a:ext cx="57032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0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some text slide 1">
  <p:cSld name="Numbers &amp; some text slide 1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542600" y="469600"/>
            <a:ext cx="11106800" cy="5748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 hasCustomPrompt="1"/>
          </p:nvPr>
        </p:nvSpPr>
        <p:spPr>
          <a:xfrm>
            <a:off x="990600" y="1110133"/>
            <a:ext cx="10306000" cy="11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1"/>
          </p:nvPr>
        </p:nvSpPr>
        <p:spPr>
          <a:xfrm>
            <a:off x="2222767" y="1959333"/>
            <a:ext cx="77464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 idx="2" hasCustomPrompt="1"/>
          </p:nvPr>
        </p:nvSpPr>
        <p:spPr>
          <a:xfrm>
            <a:off x="990600" y="2608000"/>
            <a:ext cx="10306000" cy="11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3"/>
          </p:nvPr>
        </p:nvSpPr>
        <p:spPr>
          <a:xfrm>
            <a:off x="2222767" y="3457200"/>
            <a:ext cx="77464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4" hasCustomPrompt="1"/>
          </p:nvPr>
        </p:nvSpPr>
        <p:spPr>
          <a:xfrm>
            <a:off x="990600" y="4105867"/>
            <a:ext cx="10306000" cy="11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5"/>
          </p:nvPr>
        </p:nvSpPr>
        <p:spPr>
          <a:xfrm>
            <a:off x="2222767" y="4955067"/>
            <a:ext cx="77464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663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944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White frame"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542600" y="555000"/>
            <a:ext cx="11106800" cy="5748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7233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with title and text">
  <p:cSld name="Square with title and text"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141" name="Google Shape;141;p20"/>
          <p:cNvSpPr/>
          <p:nvPr/>
        </p:nvSpPr>
        <p:spPr>
          <a:xfrm>
            <a:off x="542600" y="469600"/>
            <a:ext cx="5717200" cy="5748000"/>
          </a:xfrm>
          <a:prstGeom prst="rect">
            <a:avLst/>
          </a:prstGeom>
          <a:noFill/>
          <a:ln w="38100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983800" y="1307013"/>
            <a:ext cx="4762000" cy="7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>
            <a:off x="983800" y="3015333"/>
            <a:ext cx="4808800" cy="2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44" name="Google Shape;144;p20"/>
          <p:cNvCxnSpPr/>
          <p:nvPr/>
        </p:nvCxnSpPr>
        <p:spPr>
          <a:xfrm>
            <a:off x="2937400" y="2129967"/>
            <a:ext cx="901600" cy="0"/>
          </a:xfrm>
          <a:prstGeom prst="straightConnector1">
            <a:avLst/>
          </a:prstGeom>
          <a:noFill/>
          <a:ln w="76200" cap="flat" cmpd="sng">
            <a:solidFill>
              <a:srgbClr val="81ECE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2099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with cyan frame">
  <p:cSld name="Title and subtitle with cyan frame">
    <p:bg>
      <p:bgPr>
        <a:solidFill>
          <a:srgbClr val="FFFF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6146600" y="-14867"/>
            <a:ext cx="6060400" cy="69584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endParaRPr lang="fi-FI"/>
          </a:p>
          <a:p>
            <a:fld id="{00000000-1234-1234-1234-123412341234}" type="slidenum">
              <a:rPr lang="es" smtClean="0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834772" y="1307013"/>
            <a:ext cx="4762000" cy="7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"/>
          </p:nvPr>
        </p:nvSpPr>
        <p:spPr>
          <a:xfrm>
            <a:off x="834772" y="3015333"/>
            <a:ext cx="4808800" cy="2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1"/>
          <p:cNvCxnSpPr/>
          <p:nvPr/>
        </p:nvCxnSpPr>
        <p:spPr>
          <a:xfrm>
            <a:off x="983800" y="2129967"/>
            <a:ext cx="901600" cy="0"/>
          </a:xfrm>
          <a:prstGeom prst="straightConnector1">
            <a:avLst/>
          </a:prstGeom>
          <a:noFill/>
          <a:ln w="76200" cap="flat" cmpd="sng">
            <a:solidFill>
              <a:srgbClr val="81ECE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6772405" y="3015333"/>
            <a:ext cx="4808800" cy="2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006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frame 1">
  <p:cSld name="Cyan frame 1"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6933900" y="-14867"/>
            <a:ext cx="5273200" cy="69584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endParaRPr lang="fi-FI"/>
          </a:p>
          <a:p>
            <a:fld id="{00000000-1234-1234-1234-123412341234}" type="slidenum">
              <a:rPr lang="es" smtClean="0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815526-B82E-4760-988A-438CC217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B7538D-1138-4623-A873-F4E2097EB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EC2D8B-8154-461D-849C-07A6C099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482B-ED9A-43FB-8759-ED9F3371EF40}" type="datetimeFigureOut">
              <a:rPr lang="fi-FI" smtClean="0"/>
              <a:t>3.3.2020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787009-2A93-404D-A6C3-5BDEA398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9367DF-07F4-41E1-8DE8-E4FCCB89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981-65B1-4091-9E21-1ADB63BBF2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7218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">
  <p:cSld name="Cyan with title and text 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0" y="1369800"/>
            <a:ext cx="12192000" cy="41184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6261700" y="2300600"/>
            <a:ext cx="4074000" cy="14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subTitle" idx="1"/>
          </p:nvPr>
        </p:nvSpPr>
        <p:spPr>
          <a:xfrm>
            <a:off x="6261700" y="3786600"/>
            <a:ext cx="3693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11152944" y="56921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81481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 1">
  <p:cSld name="Cyan with title and text  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>
            <a:off x="0" y="1369800"/>
            <a:ext cx="12192000" cy="41184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2173467" y="2300600"/>
            <a:ext cx="4074000" cy="14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subTitle" idx="1"/>
          </p:nvPr>
        </p:nvSpPr>
        <p:spPr>
          <a:xfrm>
            <a:off x="2553867" y="3786600"/>
            <a:ext cx="3693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66666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11152944" y="56921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617089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yan with 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/>
          <p:nvPr/>
        </p:nvSpPr>
        <p:spPr>
          <a:xfrm>
            <a:off x="-98200" y="-14867"/>
            <a:ext cx="12305200" cy="69584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5"/>
          <p:cNvSpPr/>
          <p:nvPr/>
        </p:nvSpPr>
        <p:spPr>
          <a:xfrm>
            <a:off x="1907200" y="871800"/>
            <a:ext cx="8377600" cy="51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5"/>
          <p:cNvSpPr/>
          <p:nvPr/>
        </p:nvSpPr>
        <p:spPr>
          <a:xfrm>
            <a:off x="1907200" y="1828600"/>
            <a:ext cx="1529600" cy="532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3567867" y="1626713"/>
            <a:ext cx="5234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ubTitle" idx="1"/>
          </p:nvPr>
        </p:nvSpPr>
        <p:spPr>
          <a:xfrm>
            <a:off x="3567868" y="3397000"/>
            <a:ext cx="4181600" cy="2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637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frame ">
  <p:cSld name="Title slide with frame ">
    <p:bg>
      <p:bgPr>
        <a:solidFill>
          <a:srgbClr val="81ECEC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542600" y="555000"/>
            <a:ext cx="11106800" cy="57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1044700" y="2317400"/>
            <a:ext cx="3394400" cy="2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cxnSp>
        <p:nvCxnSpPr>
          <p:cNvPr id="175" name="Google Shape;175;p26"/>
          <p:cNvCxnSpPr/>
          <p:nvPr/>
        </p:nvCxnSpPr>
        <p:spPr>
          <a:xfrm>
            <a:off x="1225200" y="4682133"/>
            <a:ext cx="901600" cy="0"/>
          </a:xfrm>
          <a:prstGeom prst="straightConnector1">
            <a:avLst/>
          </a:prstGeom>
          <a:noFill/>
          <a:ln w="76200" cap="flat" cmpd="sng">
            <a:solidFill>
              <a:srgbClr val="81ECE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32726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frame  1">
  <p:cSld name="Title with frame  1">
    <p:bg>
      <p:bgPr>
        <a:solidFill>
          <a:srgbClr val="81ECEC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/>
          <p:nvPr/>
        </p:nvSpPr>
        <p:spPr>
          <a:xfrm>
            <a:off x="542600" y="555000"/>
            <a:ext cx="11106800" cy="57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7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1044700" y="828667"/>
            <a:ext cx="10157600" cy="5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24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7FDDC7-59FC-4C36-999C-290280AB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66E319-E3DD-431E-9786-E09672C78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F9FC764-DA31-4F29-8E2C-9777D972B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5308C14-843D-4A9D-B708-64585E38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482B-ED9A-43FB-8759-ED9F3371EF40}" type="datetimeFigureOut">
              <a:rPr lang="fi-FI" smtClean="0"/>
              <a:t>3.3.2020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A6C035D-38F1-4EEA-8295-70F4492E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6F77089-EA72-45A6-ACA5-3C05AC0A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981-65B1-4091-9E21-1ADB63BBF2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870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9DBCF1-9A11-4D55-A144-B2D67074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ED7A400-20FB-45E5-AED6-E14E9692C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9BA2FE-48CB-4D74-8A7E-E0A3E84A5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2CF4702-9C8B-4D3A-B39F-D5086A178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B9630CF-7FC5-42FB-A2C4-1BE8F0C57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BEAD2EA-644A-4AA2-899E-F2A15DA3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482B-ED9A-43FB-8759-ED9F3371EF40}" type="datetimeFigureOut">
              <a:rPr lang="fi-FI" smtClean="0"/>
              <a:t>3.3.2020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310B6B7-522E-4B1F-94DC-44787A9B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FCAA832-0CB0-49B4-AA14-EC7DE68A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981-65B1-4091-9E21-1ADB63BBF2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79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5581D8-4565-4F88-948D-D06BDBBB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983F87C-8CC0-4300-AA26-7D6CB61C6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482B-ED9A-43FB-8759-ED9F3371EF40}" type="datetimeFigureOut">
              <a:rPr lang="fi-FI" smtClean="0"/>
              <a:t>3.3.2020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2EF50B3-5BDF-46BF-B2B2-C4CA4DBD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97727C8-D421-49A1-9D12-6F2D5807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981-65B1-4091-9E21-1ADB63BBF2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557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5003D14-5221-408C-A10F-108EBD76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482B-ED9A-43FB-8759-ED9F3371EF40}" type="datetimeFigureOut">
              <a:rPr lang="fi-FI" smtClean="0"/>
              <a:t>3.3.2020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49F040-5D1D-43DF-854A-91F05C1E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593D8D-3509-4598-9251-FAF49E2D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981-65B1-4091-9E21-1ADB63BBF2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373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F1F0EE-00A9-4962-9480-7EC63CACB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FDFDDC-0E70-475C-8CF6-58CC0F800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633167E-E4A9-4C3E-90C1-0CB6EFC47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4733F9A-4B60-4804-BFE9-B68C76FF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482B-ED9A-43FB-8759-ED9F3371EF40}" type="datetimeFigureOut">
              <a:rPr lang="fi-FI" smtClean="0"/>
              <a:t>3.3.2020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F4C85E-740C-4D62-B163-59358D5A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BF62C0E-3B5B-4369-8AF3-DA868B61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981-65B1-4091-9E21-1ADB63BBF2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21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407B1F-015C-40B6-838D-383BA501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C84AF9E-4D51-4454-AD91-7CEDE9DB2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A99F4AC-B98E-4ACD-86B2-C9E399421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08632F-1B33-4D66-B30F-DAD703F6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482B-ED9A-43FB-8759-ED9F3371EF40}" type="datetimeFigureOut">
              <a:rPr lang="fi-FI" smtClean="0"/>
              <a:t>3.3.2020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C53915-7716-4766-95FC-94899B2F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774B34-6380-40F2-84C6-F0C74DDD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981-65B1-4091-9E21-1ADB63BBF2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68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E411D1A-6DCF-4486-9FEC-955666DB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1FFB377-1D18-4246-B8BF-C988B7A36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ADEE6B-8975-4F59-A72F-67F75C8DD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E482B-ED9A-43FB-8759-ED9F3371EF40}" type="datetimeFigureOut">
              <a:rPr lang="fi-FI" smtClean="0"/>
              <a:t>3.3.2020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042736-2FA9-4B46-8372-811E13830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1010E2-D6A2-493A-8695-D8B168A2C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4E981-65B1-4091-9E21-1ADB63BBF2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21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Ubuntu"/>
              <a:buNone/>
              <a:defRPr sz="24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Ubuntu Light"/>
              <a:buChar char="●"/>
              <a:defRPr>
                <a:solidFill>
                  <a:srgbClr val="999999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Ubuntu Light"/>
              <a:buChar char="○"/>
              <a:defRPr>
                <a:solidFill>
                  <a:srgbClr val="999999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Ubuntu Light"/>
              <a:buChar char="■"/>
              <a:defRPr sz="1300">
                <a:solidFill>
                  <a:srgbClr val="999999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Ubuntu Light"/>
              <a:buChar char="●"/>
              <a:defRPr sz="1300">
                <a:solidFill>
                  <a:srgbClr val="999999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Ubuntu Light"/>
              <a:buChar char="○"/>
              <a:defRPr sz="1200">
                <a:solidFill>
                  <a:srgbClr val="999999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Ubuntu Light"/>
              <a:buChar char="■"/>
              <a:defRPr sz="1200">
                <a:solidFill>
                  <a:srgbClr val="999999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Ubuntu Light"/>
              <a:buChar char="●"/>
              <a:defRPr sz="1100">
                <a:solidFill>
                  <a:srgbClr val="999999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Ubuntu Light"/>
              <a:buChar char="○"/>
              <a:defRPr sz="1100">
                <a:solidFill>
                  <a:srgbClr val="999999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Ubuntu Light"/>
              <a:buChar char="■"/>
              <a:defRPr sz="1000">
                <a:solidFill>
                  <a:srgbClr val="999999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8023304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9" r:id="rId7"/>
    <p:sldLayoutId id="2147483670" r:id="rId8"/>
    <p:sldLayoutId id="2147483671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sgo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ctrTitle"/>
          </p:nvPr>
        </p:nvSpPr>
        <p:spPr>
          <a:xfrm>
            <a:off x="3724711" y="1897366"/>
            <a:ext cx="7372271" cy="116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fi-FI" dirty="0"/>
              <a:t>Paikannus ja suosittelu</a:t>
            </a:r>
            <a:endParaRPr i="1" dirty="0">
              <a:solidFill>
                <a:srgbClr val="434343"/>
              </a:solidFill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4171949" y="3216502"/>
            <a:ext cx="3621423" cy="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fi-FI" sz="2400" kern="0" dirty="0">
                <a:solidFill>
                  <a:srgbClr val="434343"/>
                </a:solidFill>
                <a:latin typeface="Ubuntu Light"/>
                <a:ea typeface="Ubuntu Light"/>
                <a:cs typeface="Ubuntu Light"/>
                <a:sym typeface="Ubuntu Light"/>
              </a:rPr>
              <a:t>       LÖYDÄ ETSIMÄSI    – </a:t>
            </a:r>
            <a:endParaRPr sz="2400" kern="0" dirty="0">
              <a:solidFill>
                <a:srgbClr val="43434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EDFA2DD-C5C5-4A0F-B07B-8F0E5EB69201}"/>
              </a:ext>
            </a:extLst>
          </p:cNvPr>
          <p:cNvSpPr txBox="1"/>
          <p:nvPr/>
        </p:nvSpPr>
        <p:spPr>
          <a:xfrm>
            <a:off x="7632331" y="3429000"/>
            <a:ext cx="336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kern="0" dirty="0">
                <a:solidFill>
                  <a:srgbClr val="434343"/>
                </a:solidFill>
                <a:latin typeface="Ubuntu Light"/>
                <a:ea typeface="Ubuntu Light"/>
                <a:cs typeface="Ubuntu Light"/>
                <a:sym typeface="Ubuntu Light"/>
              </a:rPr>
              <a:t>JA SE MITÄ ET EDES TIENNYT ETSIVÄSI</a:t>
            </a:r>
            <a:endParaRPr lang="fi-FI" sz="24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2DA0AEB-3FDC-4EED-8350-47F36F330BF9}"/>
              </a:ext>
            </a:extLst>
          </p:cNvPr>
          <p:cNvSpPr txBox="1"/>
          <p:nvPr/>
        </p:nvSpPr>
        <p:spPr>
          <a:xfrm>
            <a:off x="1015068" y="5503178"/>
            <a:ext cx="270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Aki Pyykkö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Turun kaupunginkirjasto</a:t>
            </a:r>
          </a:p>
        </p:txBody>
      </p:sp>
    </p:spTree>
    <p:extLst>
      <p:ext uri="{BB962C8B-B14F-4D97-AF65-F5344CB8AC3E}">
        <p14:creationId xmlns:p14="http://schemas.microsoft.com/office/powerpoint/2010/main" val="351275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414D0A-7B4A-40F2-A7B0-DB42CF9E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tästä opimme –</a:t>
            </a:r>
            <a:br>
              <a:rPr lang="fi-FI" dirty="0"/>
            </a:br>
            <a:r>
              <a:rPr lang="fi-FI" dirty="0"/>
              <a:t>raportteja kokoelmanhallinnan tueksi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DA59D39-DB61-40DE-BED0-9B0500941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300" y="2279300"/>
            <a:ext cx="4489600" cy="3517996"/>
          </a:xfrm>
        </p:spPr>
        <p:txBody>
          <a:bodyPr/>
          <a:lstStyle/>
          <a:p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Automatisoitua, visualisoitua raportointia</a:t>
            </a:r>
          </a:p>
          <a:p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hyllykohtaisesti esim.</a:t>
            </a:r>
            <a:br>
              <a:rPr lang="fi-FI" sz="1800" dirty="0">
                <a:solidFill>
                  <a:schemeClr val="bg1">
                    <a:lumMod val="50000"/>
                  </a:schemeClr>
                </a:solidFill>
              </a:rPr>
            </a:br>
            <a:endParaRPr lang="fi-FI" sz="1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aineiston kierrosta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myös: kierto suhteessa muihin saman aihealueen hyllyihin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aineiston iästä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hyllyn “täyttöasteesta”</a:t>
            </a:r>
            <a:br>
              <a:rPr lang="fi-FI" sz="1800" dirty="0">
                <a:solidFill>
                  <a:schemeClr val="bg1">
                    <a:lumMod val="50000"/>
                  </a:schemeClr>
                </a:solidFill>
              </a:rPr>
            </a:br>
            <a:endParaRPr lang="fi-FI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. . .</a:t>
            </a:r>
          </a:p>
          <a:p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. . .</a:t>
            </a:r>
          </a:p>
          <a:p>
            <a:endParaRPr lang="fi-FI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Vain mielikuvitus (ja data) rajana?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B914342-9813-4698-B4CA-AE60F13F8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214" y="336419"/>
            <a:ext cx="3974361" cy="6150106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BA51BD3-127C-4BD1-BBBF-CEB639E22B08}"/>
              </a:ext>
            </a:extLst>
          </p:cNvPr>
          <p:cNvSpPr txBox="1"/>
          <p:nvPr/>
        </p:nvSpPr>
        <p:spPr>
          <a:xfrm>
            <a:off x="9658350" y="6569677"/>
            <a:ext cx="2114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>
                <a:latin typeface="Maven Pro"/>
              </a:rPr>
              <a:t>Ramon</a:t>
            </a:r>
            <a:r>
              <a:rPr lang="fi-FI" sz="1000" dirty="0">
                <a:latin typeface="Maven Pro"/>
              </a:rPr>
              <a:t> </a:t>
            </a:r>
            <a:r>
              <a:rPr lang="fi-FI" sz="1000" dirty="0" err="1">
                <a:latin typeface="Maven Pro"/>
              </a:rPr>
              <a:t>Llull</a:t>
            </a:r>
            <a:r>
              <a:rPr lang="fi-FI" sz="1000" dirty="0">
                <a:latin typeface="Maven Pro"/>
              </a:rPr>
              <a:t>, alun perin n. 1295</a:t>
            </a:r>
          </a:p>
        </p:txBody>
      </p:sp>
    </p:spTree>
    <p:extLst>
      <p:ext uri="{BB962C8B-B14F-4D97-AF65-F5344CB8AC3E}">
        <p14:creationId xmlns:p14="http://schemas.microsoft.com/office/powerpoint/2010/main" val="37661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8EB0739-4DDA-4485-8A92-EAA9F5AAE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6" y="350253"/>
            <a:ext cx="6791533" cy="615749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6EE8B154-1C92-4967-BFCD-5D0281A3C4BB}"/>
              </a:ext>
            </a:extLst>
          </p:cNvPr>
          <p:cNvSpPr txBox="1"/>
          <p:nvPr/>
        </p:nvSpPr>
        <p:spPr>
          <a:xfrm>
            <a:off x="7300912" y="1028701"/>
            <a:ext cx="3786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Ubuntu"/>
              </a:rPr>
              <a:t>Aineiston kierto lämpökarttana</a:t>
            </a:r>
          </a:p>
        </p:txBody>
      </p:sp>
    </p:spTree>
    <p:extLst>
      <p:ext uri="{BB962C8B-B14F-4D97-AF65-F5344CB8AC3E}">
        <p14:creationId xmlns:p14="http://schemas.microsoft.com/office/powerpoint/2010/main" val="31255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8CAE9E-E90E-4AA8-B319-7AF90911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085" y="6251388"/>
            <a:ext cx="6812190" cy="606611"/>
          </a:xfrm>
        </p:spPr>
        <p:txBody>
          <a:bodyPr/>
          <a:lstStyle/>
          <a:p>
            <a:r>
              <a:rPr lang="fi-FI" dirty="0"/>
              <a:t>Lainojen sukupuolijakauma hyllykohtaisesti</a:t>
            </a:r>
          </a:p>
        </p:txBody>
      </p:sp>
      <p:pic>
        <p:nvPicPr>
          <p:cNvPr id="4" name="Picture 2" descr="https://lh6.googleusercontent.com/pA5GdrrQO64pksMmzoGfC72hwMjn_7NJMY-lf-PU7XxCPgT9q7Ig5LyaDCPou1I1_6YyQCyXVT5ttOljZgHfph6kp0AQ4IdrcNeuR_zEwcn9MOLqNNd0DIhy8SuBOli2aZq2GGURWn8">
            <a:extLst>
              <a:ext uri="{FF2B5EF4-FFF2-40B4-BE49-F238E27FC236}">
                <a16:creationId xmlns:a16="http://schemas.microsoft.com/office/drawing/2014/main" id="{8991E4FD-2E3F-445D-B59C-4EE1A8DB4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85" y="136748"/>
            <a:ext cx="9985830" cy="611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D04D418-8219-4D93-A815-6AE5DDAC8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025"/>
            <a:ext cx="12192000" cy="60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34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D11BE0-C7EE-4C4B-A853-C3405301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67" y="1225296"/>
            <a:ext cx="5184000" cy="2203704"/>
          </a:xfrm>
        </p:spPr>
        <p:txBody>
          <a:bodyPr/>
          <a:lstStyle/>
          <a:p>
            <a:r>
              <a:rPr lang="fi-FI" dirty="0">
                <a:latin typeface="Maven Pro"/>
              </a:rPr>
              <a:t>Turun kaupunginkirjasto</a:t>
            </a:r>
            <a:br>
              <a:rPr lang="fi-FI" dirty="0">
                <a:latin typeface="Maven Pro"/>
              </a:rPr>
            </a:br>
            <a:br>
              <a:rPr lang="fi-FI" dirty="0">
                <a:latin typeface="Maven Pro"/>
              </a:rPr>
            </a:br>
            <a:r>
              <a:rPr lang="fi-FI" b="0" dirty="0">
                <a:latin typeface="Maven Pro"/>
              </a:rPr>
              <a:t>palvelupäällikkö   Kaisa </a:t>
            </a:r>
            <a:r>
              <a:rPr lang="fi-FI" b="0" dirty="0" err="1">
                <a:latin typeface="Maven Pro"/>
              </a:rPr>
              <a:t>Hypén</a:t>
            </a:r>
            <a:br>
              <a:rPr lang="fi-FI" b="0" dirty="0">
                <a:latin typeface="Maven Pro"/>
              </a:rPr>
            </a:br>
            <a:r>
              <a:rPr lang="fi-FI" b="0" dirty="0">
                <a:latin typeface="Maven Pro"/>
              </a:rPr>
              <a:t>palvelupäällikkö   Asko Autio</a:t>
            </a:r>
            <a:br>
              <a:rPr lang="fi-FI" dirty="0">
                <a:latin typeface="Maven Pro"/>
              </a:rPr>
            </a:br>
            <a:r>
              <a:rPr lang="fi-FI" b="0" dirty="0">
                <a:latin typeface="Maven Pro"/>
              </a:rPr>
              <a:t>informaatikko       Aki Pyykkö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22733FA-3019-422D-A03B-6DCA9B2B4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1867" y="3957604"/>
            <a:ext cx="3894400" cy="1291052"/>
          </a:xfrm>
        </p:spPr>
        <p:txBody>
          <a:bodyPr/>
          <a:lstStyle/>
          <a:p>
            <a:r>
              <a:rPr lang="fi-FI" sz="2400" b="1" dirty="0" err="1">
                <a:solidFill>
                  <a:schemeClr val="tx1"/>
                </a:solidFill>
                <a:latin typeface="Maven Pro"/>
              </a:rPr>
              <a:t>Gispositio</a:t>
            </a:r>
            <a:r>
              <a:rPr lang="fi-FI" sz="2400" b="1" dirty="0">
                <a:solidFill>
                  <a:schemeClr val="tx1"/>
                </a:solidFill>
                <a:latin typeface="Maven Pro"/>
              </a:rPr>
              <a:t> Oy</a:t>
            </a:r>
          </a:p>
          <a:p>
            <a:endParaRPr lang="fi-FI" sz="2400" dirty="0">
              <a:solidFill>
                <a:schemeClr val="tx1"/>
              </a:solidFill>
              <a:latin typeface="Maven Pro"/>
            </a:endParaRPr>
          </a:p>
          <a:p>
            <a:r>
              <a:rPr lang="fi-FI" sz="2400" dirty="0">
                <a:solidFill>
                  <a:schemeClr val="tx1"/>
                </a:solidFill>
                <a:latin typeface="Maven Pro"/>
              </a:rPr>
              <a:t>Jaani Lahtinen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859E7B5-AC8D-40BE-91FF-0AF7218B6537}"/>
              </a:ext>
            </a:extLst>
          </p:cNvPr>
          <p:cNvSpPr txBox="1"/>
          <p:nvPr/>
        </p:nvSpPr>
        <p:spPr>
          <a:xfrm>
            <a:off x="1408176" y="3105834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latin typeface="Ubuntu"/>
              </a:rPr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78410831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37913649-5B35-4262-A599-0E46A42DDCE1}"/>
              </a:ext>
            </a:extLst>
          </p:cNvPr>
          <p:cNvSpPr txBox="1"/>
          <p:nvPr/>
        </p:nvSpPr>
        <p:spPr>
          <a:xfrm>
            <a:off x="1341120" y="2644170"/>
            <a:ext cx="9509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600" dirty="0">
                <a:solidFill>
                  <a:schemeClr val="bg1"/>
                </a:solidFill>
                <a:latin typeface="Ubuntu"/>
              </a:rPr>
              <a:t>K I </a:t>
            </a:r>
            <a:r>
              <a:rPr lang="fi-FI" sz="9600" dirty="0" err="1">
                <a:solidFill>
                  <a:schemeClr val="bg1"/>
                </a:solidFill>
                <a:latin typeface="Ubuntu"/>
              </a:rPr>
              <a:t>I</a:t>
            </a:r>
            <a:r>
              <a:rPr lang="fi-FI" sz="9600" dirty="0">
                <a:solidFill>
                  <a:schemeClr val="bg1"/>
                </a:solidFill>
                <a:latin typeface="Ubuntu"/>
              </a:rPr>
              <a:t> T O S !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749A9E4-F5C0-4C90-8B50-4E2A1CEECE3B}"/>
              </a:ext>
            </a:extLst>
          </p:cNvPr>
          <p:cNvSpPr txBox="1"/>
          <p:nvPr/>
        </p:nvSpPr>
        <p:spPr>
          <a:xfrm>
            <a:off x="9144001" y="6291178"/>
            <a:ext cx="2546252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999999"/>
              </a:buClr>
              <a:buSzPts val="1400"/>
            </a:pPr>
            <a:r>
              <a:rPr lang="fi-FI" sz="1400" kern="0">
                <a:solidFill>
                  <a:srgbClr val="999999"/>
                </a:solidFill>
                <a:highlight>
                  <a:srgbClr val="FFFFFF"/>
                </a:highlight>
                <a:latin typeface="Ubuntu Light"/>
                <a:sym typeface="Ubuntu Light"/>
              </a:rPr>
              <a:t>Presentation template by </a:t>
            </a:r>
            <a:r>
              <a:rPr lang="fi-FI" sz="1400" u="sng" kern="0">
                <a:solidFill>
                  <a:srgbClr val="999999"/>
                </a:solidFill>
                <a:highlight>
                  <a:srgbClr val="FFFFFF"/>
                </a:highlight>
                <a:latin typeface="Ubuntu Light"/>
                <a:sym typeface="Ubuntu Light"/>
                <a:hlinkClick r:id="rId3"/>
              </a:rPr>
              <a:t>Slidesgo</a:t>
            </a:r>
            <a:endParaRPr lang="fi-FI" sz="1400" kern="0" dirty="0">
              <a:solidFill>
                <a:srgbClr val="999999"/>
              </a:solidFill>
              <a:latin typeface="Ubuntu Light"/>
              <a:sym typeface="Ubuntu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743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6387737" y="253267"/>
            <a:ext cx="6958230" cy="148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i-FI" dirty="0"/>
              <a:t>Tavoitteena . . .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196" name="Google Shape;196;p31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es"/>
              <a:pPr>
                <a:buClr>
                  <a:srgbClr val="000000"/>
                </a:buClr>
                <a:buSzPts val="1100"/>
              </a:pPr>
              <a:t>2</a:t>
            </a:fld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 idx="2"/>
          </p:nvPr>
        </p:nvSpPr>
        <p:spPr>
          <a:xfrm>
            <a:off x="6261633" y="1790923"/>
            <a:ext cx="7081600" cy="91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fi-FI" dirty="0"/>
              <a:t>Helpottaa aineiston löytämistä</a:t>
            </a:r>
            <a:endParaRPr dirty="0"/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 idx="4"/>
          </p:nvPr>
        </p:nvSpPr>
        <p:spPr>
          <a:xfrm>
            <a:off x="6261633" y="3300655"/>
            <a:ext cx="7081600" cy="91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fi-FI" dirty="0"/>
              <a:t>Tarjota uusia löytöjä</a:t>
            </a:r>
            <a:endParaRPr dirty="0"/>
          </a:p>
        </p:txBody>
      </p:sp>
      <p:sp>
        <p:nvSpPr>
          <p:cNvPr id="202" name="Google Shape;202;p31"/>
          <p:cNvSpPr txBox="1">
            <a:spLocks noGrp="1"/>
          </p:cNvSpPr>
          <p:nvPr>
            <p:ph type="title" idx="6"/>
          </p:nvPr>
        </p:nvSpPr>
        <p:spPr>
          <a:xfrm>
            <a:off x="6261633" y="4707891"/>
            <a:ext cx="7081600" cy="102078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fi-FI" dirty="0"/>
              <a:t>Saada tietoa kokoelmien käytöstä</a:t>
            </a:r>
            <a:endParaRPr dirty="0"/>
          </a:p>
        </p:txBody>
      </p:sp>
      <p:sp>
        <p:nvSpPr>
          <p:cNvPr id="203" name="Google Shape;203;p31"/>
          <p:cNvSpPr txBox="1">
            <a:spLocks noGrp="1"/>
          </p:cNvSpPr>
          <p:nvPr>
            <p:ph type="title" idx="7"/>
          </p:nvPr>
        </p:nvSpPr>
        <p:spPr>
          <a:xfrm>
            <a:off x="4496300" y="2024367"/>
            <a:ext cx="1678400" cy="84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dirty="0"/>
              <a:t>1</a:t>
            </a:r>
            <a:endParaRPr dirty="0"/>
          </a:p>
        </p:txBody>
      </p:sp>
      <p:sp>
        <p:nvSpPr>
          <p:cNvPr id="204" name="Google Shape;204;p31"/>
          <p:cNvSpPr txBox="1">
            <a:spLocks noGrp="1"/>
          </p:cNvSpPr>
          <p:nvPr>
            <p:ph type="title" idx="8"/>
          </p:nvPr>
        </p:nvSpPr>
        <p:spPr>
          <a:xfrm>
            <a:off x="4496300" y="3527333"/>
            <a:ext cx="1678400" cy="84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/>
              <a:t>2</a:t>
            </a:r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title" idx="9"/>
          </p:nvPr>
        </p:nvSpPr>
        <p:spPr>
          <a:xfrm>
            <a:off x="4496300" y="5030300"/>
            <a:ext cx="1678400" cy="84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932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99" grpId="0"/>
      <p:bldP spid="2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64A3E-4A8C-41B7-953F-958242C0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 descr="https://lh6.googleusercontent.com/wRmrJH4YWFgfbtPYt2F_0yHcOSdn6avSv8C6zuchPIREjV-cynATa5VE_ykl9_8sbjudnKr5TbTwjBZGHTnXsoopynuGfWdsPrf53qwkKpOPZFaX9GFTasKxdNn5al9HjD9AQaqPe88">
            <a:extLst>
              <a:ext uri="{FF2B5EF4-FFF2-40B4-BE49-F238E27FC236}">
                <a16:creationId xmlns:a16="http://schemas.microsoft.com/office/drawing/2014/main" id="{129DA5DE-0BD6-419B-AF4A-4123AC7A89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56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B808C3E8-6021-4AF2-B239-252C2E4BDEAC}"/>
              </a:ext>
            </a:extLst>
          </p:cNvPr>
          <p:cNvSpPr/>
          <p:nvPr/>
        </p:nvSpPr>
        <p:spPr>
          <a:xfrm>
            <a:off x="838200" y="6015821"/>
            <a:ext cx="11185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/>
            <a:r>
              <a:rPr lang="fi-FI" sz="2800" b="1" dirty="0">
                <a:solidFill>
                  <a:srgbClr val="000000"/>
                </a:solidFill>
                <a:latin typeface="Maven Pro"/>
              </a:rPr>
              <a:t>Verkkopalvelun taustajärjestelmät ja niiden väliset yhteydet</a:t>
            </a:r>
            <a:br>
              <a:rPr lang="fi-FI" sz="2800" b="0" dirty="0">
                <a:effectLst/>
              </a:rPr>
            </a:b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4543690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2"/>
          <p:cNvSpPr/>
          <p:nvPr/>
        </p:nvSpPr>
        <p:spPr>
          <a:xfrm>
            <a:off x="4846767" y="969400"/>
            <a:ext cx="3136800" cy="2459600"/>
          </a:xfrm>
          <a:prstGeom prst="rect">
            <a:avLst/>
          </a:prstGeom>
          <a:noFill/>
          <a:ln w="28575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1" name="Google Shape;741;p52"/>
          <p:cNvSpPr/>
          <p:nvPr/>
        </p:nvSpPr>
        <p:spPr>
          <a:xfrm>
            <a:off x="8149000" y="955332"/>
            <a:ext cx="3136800" cy="2459600"/>
          </a:xfrm>
          <a:prstGeom prst="rect">
            <a:avLst/>
          </a:prstGeom>
          <a:noFill/>
          <a:ln w="28575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99999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2" name="Google Shape;742;p52"/>
          <p:cNvSpPr/>
          <p:nvPr/>
        </p:nvSpPr>
        <p:spPr>
          <a:xfrm>
            <a:off x="4846767" y="3601433"/>
            <a:ext cx="3136800" cy="2459600"/>
          </a:xfrm>
          <a:prstGeom prst="rect">
            <a:avLst/>
          </a:prstGeom>
          <a:noFill/>
          <a:ln w="28575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3" name="Google Shape;743;p52"/>
          <p:cNvSpPr/>
          <p:nvPr/>
        </p:nvSpPr>
        <p:spPr>
          <a:xfrm>
            <a:off x="8149000" y="3601433"/>
            <a:ext cx="3136800" cy="2459600"/>
          </a:xfrm>
          <a:prstGeom prst="rect">
            <a:avLst/>
          </a:prstGeom>
          <a:noFill/>
          <a:ln w="28575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4" name="Google Shape;744;p52"/>
          <p:cNvSpPr txBox="1"/>
          <p:nvPr/>
        </p:nvSpPr>
        <p:spPr>
          <a:xfrm>
            <a:off x="4948367" y="1175273"/>
            <a:ext cx="2888800" cy="209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fi-FI" sz="2133" kern="0" dirty="0">
                <a:latin typeface="Ubuntu"/>
                <a:ea typeface="Ubuntu"/>
                <a:cs typeface="Ubuntu"/>
                <a:sym typeface="Ubuntu"/>
              </a:rPr>
              <a:t>RAHOITUS</a:t>
            </a:r>
            <a:br>
              <a:rPr lang="fi-FI" sz="2133" kern="0" dirty="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</a:br>
            <a:br>
              <a:rPr lang="es" sz="1867" kern="0" dirty="0">
                <a:solidFill>
                  <a:schemeClr val="bg2">
                    <a:lumMod val="75000"/>
                  </a:schemeClr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fi-FI" sz="2000" kern="0" dirty="0" err="1">
                <a:solidFill>
                  <a:schemeClr val="tx2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AVIlta</a:t>
            </a:r>
            <a:r>
              <a:rPr lang="fi-FI" sz="2000" kern="0" dirty="0">
                <a:solidFill>
                  <a:schemeClr val="tx2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 haettiin 65 000 €, saatiin 40 000 € vuosille 2018-19</a:t>
            </a:r>
          </a:p>
          <a:p>
            <a:pPr defTabSz="1219170">
              <a:buClr>
                <a:srgbClr val="000000"/>
              </a:buClr>
            </a:pPr>
            <a:r>
              <a:rPr lang="fi-FI" sz="2000" kern="0" dirty="0">
                <a:solidFill>
                  <a:schemeClr val="tx2">
                    <a:lumMod val="50000"/>
                  </a:schemeClr>
                </a:solidFill>
                <a:latin typeface="Ubuntu"/>
                <a:ea typeface="Ubuntu"/>
                <a:cs typeface="Ubuntu"/>
                <a:sym typeface="Wingdings" panose="05000000000000000000" pitchFamily="2" charset="2"/>
              </a:rPr>
              <a:t> 6/2020</a:t>
            </a:r>
            <a:endParaRPr sz="2000" kern="0" dirty="0">
              <a:solidFill>
                <a:schemeClr val="tx2">
                  <a:lumMod val="50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5" name="Google Shape;745;p52"/>
          <p:cNvSpPr txBox="1"/>
          <p:nvPr/>
        </p:nvSpPr>
        <p:spPr>
          <a:xfrm>
            <a:off x="8281734" y="1175273"/>
            <a:ext cx="2756066" cy="189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fi-FI" sz="2133" kern="0" dirty="0">
                <a:latin typeface="Ubuntu"/>
                <a:ea typeface="Ubuntu"/>
                <a:cs typeface="Ubuntu"/>
                <a:sym typeface="Ubuntu"/>
              </a:rPr>
              <a:t>TIETOPYYNTÖ</a:t>
            </a:r>
            <a:br>
              <a:rPr lang="es" sz="1867" kern="0" dirty="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</a:br>
            <a:endParaRPr lang="es" sz="1600" kern="0" dirty="0">
              <a:solidFill>
                <a:srgbClr val="999999"/>
              </a:solidFill>
              <a:latin typeface="Ubuntu"/>
              <a:ea typeface="Ubuntu"/>
              <a:cs typeface="Ubuntu"/>
              <a:sym typeface="Ubuntu"/>
            </a:endParaRPr>
          </a:p>
          <a:p>
            <a:pPr defTabSz="1219170">
              <a:buClr>
                <a:srgbClr val="000000"/>
              </a:buClr>
            </a:pPr>
            <a:r>
              <a:rPr lang="es" sz="2000" kern="0" dirty="0">
                <a:solidFill>
                  <a:schemeClr val="tx2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Seitsemän vastausta</a:t>
            </a:r>
            <a:endParaRPr sz="2000" kern="0" dirty="0">
              <a:solidFill>
                <a:schemeClr val="tx2">
                  <a:lumMod val="50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6" name="Google Shape;746;p52"/>
          <p:cNvSpPr txBox="1"/>
          <p:nvPr/>
        </p:nvSpPr>
        <p:spPr>
          <a:xfrm>
            <a:off x="4946400" y="3634873"/>
            <a:ext cx="2804800" cy="242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fi-FI" sz="2133" kern="0" dirty="0">
                <a:latin typeface="Ubuntu"/>
                <a:ea typeface="Ubuntu"/>
                <a:cs typeface="Ubuntu"/>
                <a:sym typeface="Ubuntu"/>
              </a:rPr>
              <a:t>KILPAILUTUS NEUVOTTELU-MENETTELYLLÄ</a:t>
            </a:r>
            <a:endParaRPr lang="es" sz="1867" kern="0" dirty="0">
              <a:latin typeface="Ubuntu"/>
              <a:ea typeface="Ubuntu"/>
              <a:cs typeface="Ubuntu"/>
              <a:sym typeface="Ubuntu"/>
            </a:endParaRPr>
          </a:p>
          <a:p>
            <a:pPr defTabSz="1219170">
              <a:buClr>
                <a:srgbClr val="000000"/>
              </a:buClr>
            </a:pPr>
            <a:endParaRPr lang="es" sz="1867" kern="0" dirty="0">
              <a:solidFill>
                <a:srgbClr val="B7B7B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indent="-457200" defTabSz="1219170">
              <a:buClr>
                <a:schemeClr val="tx2">
                  <a:lumMod val="50000"/>
                </a:schemeClr>
              </a:buClr>
              <a:buAutoNum type="arabicParenR"/>
            </a:pPr>
            <a:r>
              <a:rPr lang="es" sz="1867" kern="0" dirty="0">
                <a:solidFill>
                  <a:schemeClr val="tx2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Osallistumispyyntö</a:t>
            </a:r>
          </a:p>
          <a:p>
            <a:pPr marL="457200" indent="-457200" defTabSz="1219170">
              <a:buClr>
                <a:schemeClr val="tx2">
                  <a:lumMod val="50000"/>
                </a:schemeClr>
              </a:buClr>
              <a:buAutoNum type="arabicParenR"/>
            </a:pPr>
            <a:r>
              <a:rPr lang="es" sz="1867" kern="0" dirty="0">
                <a:solidFill>
                  <a:schemeClr val="tx2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Neuvottel</a:t>
            </a:r>
            <a:r>
              <a:rPr lang="fi-FI" sz="1867" kern="0" dirty="0" err="1">
                <a:solidFill>
                  <a:schemeClr val="tx2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ut</a:t>
            </a:r>
            <a:endParaRPr lang="fi-FI" sz="1867" kern="0" dirty="0">
              <a:solidFill>
                <a:schemeClr val="tx2">
                  <a:lumMod val="50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7" name="Google Shape;747;p52"/>
          <p:cNvSpPr txBox="1"/>
          <p:nvPr/>
        </p:nvSpPr>
        <p:spPr>
          <a:xfrm>
            <a:off x="8212285" y="3802916"/>
            <a:ext cx="3010229" cy="205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fi-FI" sz="2133" kern="0" dirty="0">
                <a:latin typeface="Ubuntu"/>
                <a:ea typeface="Ubuntu"/>
                <a:cs typeface="Ubuntu"/>
                <a:sym typeface="Ubuntu"/>
              </a:rPr>
              <a:t>TARJOUSPYYNTÖ</a:t>
            </a:r>
          </a:p>
          <a:p>
            <a:pPr defTabSz="1219170">
              <a:buClr>
                <a:srgbClr val="000000"/>
              </a:buClr>
            </a:pPr>
            <a:endParaRPr lang="fi-FI" sz="2133" kern="0" dirty="0">
              <a:latin typeface="Ubuntu"/>
              <a:ea typeface="Ubuntu"/>
              <a:cs typeface="Ubuntu"/>
              <a:sym typeface="Ubuntu"/>
            </a:endParaRP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i-FI" sz="1870" kern="0" dirty="0">
                <a:solidFill>
                  <a:schemeClr val="tx2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Citynomadi Oy</a:t>
            </a: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i-FI" sz="1870" kern="0" dirty="0" err="1">
                <a:solidFill>
                  <a:schemeClr val="tx2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Gispositio</a:t>
            </a:r>
            <a:r>
              <a:rPr lang="fi-FI" sz="1870" kern="0" dirty="0">
                <a:solidFill>
                  <a:schemeClr val="tx2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 Oy</a:t>
            </a: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fi-FI" sz="1870" kern="0" dirty="0">
              <a:latin typeface="Ubuntu"/>
              <a:ea typeface="Ubuntu"/>
              <a:cs typeface="Ubuntu"/>
              <a:sym typeface="Ubuntu"/>
            </a:endParaRPr>
          </a:p>
          <a:p>
            <a:pPr defTabSz="1219170">
              <a:buClr>
                <a:srgbClr val="000000"/>
              </a:buClr>
            </a:pPr>
            <a:br>
              <a:rPr lang="es" sz="1867" kern="0" dirty="0">
                <a:solidFill>
                  <a:srgbClr val="999999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600" kern="0" dirty="0">
              <a:solidFill>
                <a:srgbClr val="99999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8" name="Google Shape;748;p52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100"/>
            </a:pPr>
            <a:fld id="{00000000-1234-1234-1234-123412341234}" type="slidenum">
              <a:rPr lang="es" kern="0"/>
              <a:pPr defTabSz="1219170">
                <a:buClr>
                  <a:srgbClr val="000000"/>
                </a:buClr>
                <a:buSzPts val="1100"/>
              </a:pPr>
              <a:t>4</a:t>
            </a:fld>
            <a:endParaRPr kern="0"/>
          </a:p>
        </p:txBody>
      </p:sp>
      <p:sp>
        <p:nvSpPr>
          <p:cNvPr id="749" name="Google Shape;749;p52"/>
          <p:cNvSpPr txBox="1">
            <a:spLocks noGrp="1"/>
          </p:cNvSpPr>
          <p:nvPr>
            <p:ph type="title"/>
          </p:nvPr>
        </p:nvSpPr>
        <p:spPr>
          <a:xfrm>
            <a:off x="1154200" y="1838429"/>
            <a:ext cx="3394400" cy="245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fi-FI" sz="2933" dirty="0"/>
              <a:t>Alkuaskeleet, eli,</a:t>
            </a:r>
            <a:br>
              <a:rPr lang="fi-FI" sz="2933" dirty="0"/>
            </a:br>
            <a:r>
              <a:rPr lang="fi-FI" sz="2933" dirty="0"/>
              <a:t>tylsä virallisuus-osuus</a:t>
            </a:r>
            <a:endParaRPr sz="1333" b="0" dirty="0">
              <a:solidFill>
                <a:srgbClr val="999999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26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" grpId="0"/>
      <p:bldP spid="746" grpId="0"/>
      <p:bldP spid="7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5"/>
          <p:cNvSpPr txBox="1"/>
          <p:nvPr/>
        </p:nvSpPr>
        <p:spPr>
          <a:xfrm>
            <a:off x="22242145" y="59268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s" sz="1733" kern="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pPr algn="r" defTabSz="1219170">
                <a:buClr>
                  <a:srgbClr val="000000"/>
                </a:buClr>
              </a:pPr>
              <a:t>5</a:t>
            </a:fld>
            <a:endParaRPr sz="1733" kern="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37" name="Google Shape;337;p45"/>
          <p:cNvSpPr txBox="1">
            <a:spLocks noGrp="1"/>
          </p:cNvSpPr>
          <p:nvPr>
            <p:ph type="body" idx="4294967295"/>
          </p:nvPr>
        </p:nvSpPr>
        <p:spPr>
          <a:xfrm>
            <a:off x="7411700" y="1362400"/>
            <a:ext cx="4499200" cy="37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fi-FI" sz="2200" b="1" dirty="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GISPOSITIO /</a:t>
            </a:r>
          </a:p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fi-FI" sz="2200" b="1" dirty="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KIRJASTOJEN RAPORTOINTIPALVELU</a:t>
            </a:r>
          </a:p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lang="fi-FI" sz="1333" b="1" dirty="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fi-FI" sz="1800" dirty="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Olemassa oleva automatisoitu prosessi, jolla tarvittava laina- ja metadata poimitaan kirjastojärjestelmästä</a:t>
            </a:r>
            <a:br>
              <a:rPr lang="es" sz="1800" dirty="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</a:br>
            <a:endParaRPr lang="es" sz="1800" dirty="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" sz="1800" dirty="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Rikastetaan karttatiedolla ja</a:t>
            </a:r>
            <a:r>
              <a:rPr lang="fi-FI" sz="1800" dirty="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väestödatalla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</a:pPr>
            <a:endParaRPr lang="fi-FI" sz="1800" dirty="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fi-FI" sz="1800" dirty="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Valmis pohja uuden palvelun tarpeisiin</a:t>
            </a:r>
          </a:p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sz="1333" dirty="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8" name="Google Shape;338;p45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100"/>
            </a:pPr>
            <a:endParaRPr kern="0"/>
          </a:p>
          <a:p>
            <a:pPr defTabSz="1219170">
              <a:buClr>
                <a:srgbClr val="000000"/>
              </a:buClr>
              <a:buSzPts val="1100"/>
            </a:pPr>
            <a:fld id="{00000000-1234-1234-1234-123412341234}" type="slidenum">
              <a:rPr lang="es" kern="0">
                <a:solidFill>
                  <a:srgbClr val="B7B7B7"/>
                </a:solidFill>
              </a:rPr>
              <a:pPr defTabSz="1219170">
                <a:buClr>
                  <a:srgbClr val="000000"/>
                </a:buClr>
                <a:buSzPts val="1100"/>
              </a:pPr>
              <a:t>5</a:t>
            </a:fld>
            <a:endParaRPr kern="0">
              <a:solidFill>
                <a:srgbClr val="B7B7B7"/>
              </a:solidFill>
            </a:endParaRPr>
          </a:p>
        </p:txBody>
      </p:sp>
      <p:pic>
        <p:nvPicPr>
          <p:cNvPr id="2050" name="Picture 2" descr="https://lh4.googleusercontent.com/FHusuIrQEVJkMgExzI-_VUkW6owe-u6p_5D4ZGl9DyiIDtCigJRh3vqvh_7k00D06tNdBdYLT3T7Kk4ZRvn0rBUHIy_nrgeMRAIa_IC9DZ_pb-qlteT3JJ2zUMcfzwzn9ufux8P5iCs">
            <a:extLst>
              <a:ext uri="{FF2B5EF4-FFF2-40B4-BE49-F238E27FC236}">
                <a16:creationId xmlns:a16="http://schemas.microsoft.com/office/drawing/2014/main" id="{E9BCB3C6-30CA-4283-9FB2-5A2D5A113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" y="2907846"/>
            <a:ext cx="6771843" cy="354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8DC8EAD3-8484-4C9E-BC96-67D1E464B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9" y="283062"/>
            <a:ext cx="6771843" cy="21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>
            <a:spLocks noGrp="1"/>
          </p:cNvSpPr>
          <p:nvPr>
            <p:ph type="title"/>
          </p:nvPr>
        </p:nvSpPr>
        <p:spPr>
          <a:xfrm>
            <a:off x="1275028" y="253267"/>
            <a:ext cx="7081600" cy="1486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fi-FI" dirty="0"/>
              <a:t>Eihän täältä löydä mitään – </a:t>
            </a:r>
            <a:br>
              <a:rPr lang="fi-FI" dirty="0"/>
            </a:br>
            <a:r>
              <a:rPr lang="fi-FI" dirty="0"/>
              <a:t>aineiston paikantamisesta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296" name="Google Shape;296;p42"/>
          <p:cNvSpPr txBox="1">
            <a:spLocks noGrp="1"/>
          </p:cNvSpPr>
          <p:nvPr>
            <p:ph type="subTitle" idx="1"/>
          </p:nvPr>
        </p:nvSpPr>
        <p:spPr>
          <a:xfrm>
            <a:off x="1272300" y="2279292"/>
            <a:ext cx="4489600" cy="270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>
                    <a:lumMod val="50000"/>
                  </a:schemeClr>
                </a:solidFill>
              </a:rPr>
              <a:t>kirjaston pohjakartat valmiiksi olemassa</a:t>
            </a:r>
            <a:br>
              <a:rPr lang="fi-FI" sz="1800" dirty="0">
                <a:solidFill>
                  <a:schemeClr val="tx2">
                    <a:lumMod val="50000"/>
                  </a:schemeClr>
                </a:solidFill>
              </a:rPr>
            </a:br>
            <a:endParaRPr lang="fi-FI" sz="1800" dirty="0">
              <a:solidFill>
                <a:schemeClr val="tx2">
                  <a:lumMod val="50000"/>
                </a:schemeClr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>
                    <a:lumMod val="50000"/>
                  </a:schemeClr>
                </a:solidFill>
              </a:rPr>
              <a:t>kartat &amp; hyllyt </a:t>
            </a:r>
            <a:r>
              <a:rPr lang="fi-FI" sz="1800" dirty="0" err="1">
                <a:solidFill>
                  <a:schemeClr val="tx2">
                    <a:lumMod val="50000"/>
                  </a:schemeClr>
                </a:solidFill>
              </a:rPr>
              <a:t>georeferöity</a:t>
            </a:r>
            <a:br>
              <a:rPr lang="fi-FI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i-FI" sz="1800" dirty="0">
                <a:solidFill>
                  <a:schemeClr val="tx2">
                    <a:lumMod val="50000"/>
                  </a:schemeClr>
                </a:solidFill>
              </a:rPr>
              <a:t>(= viety koordinaatistoon)</a:t>
            </a:r>
            <a:br>
              <a:rPr lang="fi-FI" sz="1800" dirty="0">
                <a:solidFill>
                  <a:schemeClr val="tx2">
                    <a:lumMod val="50000"/>
                  </a:schemeClr>
                </a:solidFill>
              </a:rPr>
            </a:br>
            <a:endParaRPr lang="fi-FI" sz="1800" dirty="0">
              <a:solidFill>
                <a:schemeClr val="tx2">
                  <a:lumMod val="50000"/>
                </a:schemeClr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>
                    <a:lumMod val="50000"/>
                  </a:schemeClr>
                </a:solidFill>
              </a:rPr>
              <a:t>aineistosta määritelty paikantamiseen tarvittavat dataelementit</a:t>
            </a:r>
            <a:br>
              <a:rPr lang="fi-FI" sz="1800" dirty="0">
                <a:solidFill>
                  <a:schemeClr val="tx2">
                    <a:lumMod val="50000"/>
                  </a:schemeClr>
                </a:solidFill>
              </a:rPr>
            </a:br>
            <a:endParaRPr lang="fi-FI" sz="1800" dirty="0">
              <a:solidFill>
                <a:schemeClr val="tx2">
                  <a:lumMod val="50000"/>
                </a:schemeClr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>
                    <a:lumMod val="50000"/>
                  </a:schemeClr>
                </a:solidFill>
              </a:rPr>
              <a:t>tiedot syötetty verkkolomakkeella järjestelmään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A85DAA8-B558-470E-B182-DD407B05F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5" y="351893"/>
            <a:ext cx="4000676" cy="615421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33EF2FE-E6ED-4639-A3E3-1EB7162C308C}"/>
              </a:ext>
            </a:extLst>
          </p:cNvPr>
          <p:cNvSpPr txBox="1"/>
          <p:nvPr/>
        </p:nvSpPr>
        <p:spPr>
          <a:xfrm>
            <a:off x="10002981" y="6544789"/>
            <a:ext cx="1479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>
                <a:latin typeface="Maven Pro"/>
              </a:rPr>
              <a:t>Boëtius</a:t>
            </a:r>
            <a:r>
              <a:rPr lang="fi-FI" sz="1000" dirty="0">
                <a:latin typeface="Maven Pro"/>
              </a:rPr>
              <a:t> à </a:t>
            </a:r>
            <a:r>
              <a:rPr lang="fi-FI" sz="1000" dirty="0" err="1">
                <a:latin typeface="Maven Pro"/>
              </a:rPr>
              <a:t>Bolswert</a:t>
            </a:r>
            <a:r>
              <a:rPr lang="fi-FI" sz="1000" dirty="0">
                <a:latin typeface="Maven Pro"/>
              </a:rPr>
              <a:t>, 1624</a:t>
            </a:r>
          </a:p>
        </p:txBody>
      </p:sp>
    </p:spTree>
    <p:extLst>
      <p:ext uri="{BB962C8B-B14F-4D97-AF65-F5344CB8AC3E}">
        <p14:creationId xmlns:p14="http://schemas.microsoft.com/office/powerpoint/2010/main" val="12692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body" idx="1"/>
          </p:nvPr>
        </p:nvSpPr>
        <p:spPr>
          <a:xfrm>
            <a:off x="1835052" y="4313382"/>
            <a:ext cx="8264571" cy="14701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Pelkästään aikuisten kauno- ja tietokirjallisuudesta</a:t>
            </a:r>
            <a:br>
              <a:rPr lang="fi-FI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yli 800 hyllypaikkamerkintää</a:t>
            </a:r>
            <a:br>
              <a:rPr lang="fi-FI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fi-FI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kymmeniä työtunteja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0" y="120318"/>
            <a:ext cx="12192000" cy="146655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fi-FI" sz="3000" dirty="0"/>
              <a:t>Kirjaston isoin työmaa:</a:t>
            </a:r>
            <a:br>
              <a:rPr lang="fi-FI" sz="3000" dirty="0"/>
            </a:br>
            <a:r>
              <a:rPr lang="fi-FI" sz="3000" dirty="0"/>
              <a:t>Hyllyjen sisällöt</a:t>
            </a:r>
            <a:endParaRPr sz="3000" dirty="0"/>
          </a:p>
        </p:txBody>
      </p:sp>
      <p:sp>
        <p:nvSpPr>
          <p:cNvPr id="241" name="Google Shape;241;p36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100"/>
            </a:pPr>
            <a:fld id="{00000000-1234-1234-1234-123412341234}" type="slidenum">
              <a:rPr lang="es" kern="0"/>
              <a:pPr defTabSz="1219170">
                <a:buClr>
                  <a:srgbClr val="000000"/>
                </a:buClr>
                <a:buSzPts val="1100"/>
              </a:pPr>
              <a:t>7</a:t>
            </a:fld>
            <a:endParaRPr kern="0"/>
          </a:p>
        </p:txBody>
      </p:sp>
      <p:cxnSp>
        <p:nvCxnSpPr>
          <p:cNvPr id="242" name="Google Shape;242;p36"/>
          <p:cNvCxnSpPr/>
          <p:nvPr/>
        </p:nvCxnSpPr>
        <p:spPr>
          <a:xfrm>
            <a:off x="5619533" y="1582133"/>
            <a:ext cx="901600" cy="0"/>
          </a:xfrm>
          <a:prstGeom prst="straightConnector1">
            <a:avLst/>
          </a:prstGeom>
          <a:noFill/>
          <a:ln w="76200" cap="flat" cmpd="sng">
            <a:solidFill>
              <a:srgbClr val="87EAD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74" name="Picture 2" descr="https://lh5.googleusercontent.com/Hk7QzoZZGHYIyZEB1vDZ9DIT9XtZROLGE1PG4xyX0031DSXCIwwbv53CuXtnVhCKelBfk8cysgKPpqYj7nvawci8G3VDM9j5bN4bFPBhV_XTqZByP3ANQwKck8GJ5RgoZ-Xtvza3Mvo">
            <a:extLst>
              <a:ext uri="{FF2B5EF4-FFF2-40B4-BE49-F238E27FC236}">
                <a16:creationId xmlns:a16="http://schemas.microsoft.com/office/drawing/2014/main" id="{EF0C4F84-1975-490F-918A-B45B3783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44" y="2078185"/>
            <a:ext cx="9923512" cy="18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uoli: Oikea 1">
            <a:extLst>
              <a:ext uri="{FF2B5EF4-FFF2-40B4-BE49-F238E27FC236}">
                <a16:creationId xmlns:a16="http://schemas.microsoft.com/office/drawing/2014/main" id="{F9608507-2ADA-4E46-858B-C10E204103D7}"/>
              </a:ext>
            </a:extLst>
          </p:cNvPr>
          <p:cNvSpPr/>
          <p:nvPr/>
        </p:nvSpPr>
        <p:spPr>
          <a:xfrm>
            <a:off x="4341091" y="5358994"/>
            <a:ext cx="415636" cy="16435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15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862620-3C65-4FE9-84E8-077F05FEA0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8925"/>
            <a:ext cx="12192000" cy="1217613"/>
          </a:xfrm>
        </p:spPr>
        <p:txBody>
          <a:bodyPr/>
          <a:lstStyle/>
          <a:p>
            <a:r>
              <a:rPr lang="fi-FI" sz="3000" dirty="0"/>
              <a:t>Bonusosio:</a:t>
            </a:r>
            <a:br>
              <a:rPr lang="fi-FI" sz="3000" dirty="0"/>
            </a:br>
            <a:r>
              <a:rPr lang="fi-FI" sz="3000" dirty="0"/>
              <a:t>Reitittäminen + asiakkaan paikantaminen</a:t>
            </a:r>
          </a:p>
        </p:txBody>
      </p:sp>
      <p:pic>
        <p:nvPicPr>
          <p:cNvPr id="1026" name="Picture 2" descr="https://lh6.googleusercontent.com/wgDX34G3rcJEqP8xNN2mdALZ-drC1HMOymGrvlOf2wVMeGWHf7_qOd018II0czFzZ0FCR2HUu7YYTafWRNuErX6R4w-JiQA8_lEswqnGPlpQchUh4BxoitjJX1po8otoatyjgWYZffo">
            <a:extLst>
              <a:ext uri="{FF2B5EF4-FFF2-40B4-BE49-F238E27FC236}">
                <a16:creationId xmlns:a16="http://schemas.microsoft.com/office/drawing/2014/main" id="{46B27A04-01EA-4ED9-929E-D983029F3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38338"/>
            <a:ext cx="6490262" cy="36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78D5D10-7EF9-4BE0-82DD-72D9DB3C256A}"/>
              </a:ext>
            </a:extLst>
          </p:cNvPr>
          <p:cNvSpPr txBox="1"/>
          <p:nvPr/>
        </p:nvSpPr>
        <p:spPr>
          <a:xfrm>
            <a:off x="7124700" y="1333500"/>
            <a:ext cx="4864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>
                <a:latin typeface="Ubuntu Light"/>
              </a:rPr>
              <a:t>pohjapiirrokseen piirretään mahdolliset kävelyreitit ja lasketaan niille pituudet</a:t>
            </a:r>
            <a:br>
              <a:rPr lang="fi-FI" dirty="0">
                <a:latin typeface="Ubuntu Light"/>
              </a:rPr>
            </a:br>
            <a:r>
              <a:rPr lang="fi-FI" dirty="0">
                <a:latin typeface="Ubuntu Light"/>
                <a:sym typeface="Wingdings" panose="05000000000000000000" pitchFamily="2" charset="2"/>
              </a:rPr>
              <a:t></a:t>
            </a:r>
            <a:r>
              <a:rPr lang="fi-FI" dirty="0">
                <a:latin typeface="Ubuntu Light"/>
              </a:rPr>
              <a:t> mahdollistaa reitittämisen</a:t>
            </a:r>
          </a:p>
          <a:p>
            <a:pPr fontAlgn="base"/>
            <a:endParaRPr lang="fi-FI" dirty="0">
              <a:latin typeface="Ubuntu Ligh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>
                <a:latin typeface="Ubuntu Light"/>
              </a:rPr>
              <a:t>sisätilapaikannus mahdollista lisätä myöhemmin</a:t>
            </a:r>
          </a:p>
        </p:txBody>
      </p:sp>
    </p:spTree>
    <p:extLst>
      <p:ext uri="{BB962C8B-B14F-4D97-AF65-F5344CB8AC3E}">
        <p14:creationId xmlns:p14="http://schemas.microsoft.com/office/powerpoint/2010/main" val="38936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>
            <a:spLocks noGrp="1"/>
          </p:cNvSpPr>
          <p:nvPr>
            <p:ph type="title"/>
          </p:nvPr>
        </p:nvSpPr>
        <p:spPr>
          <a:xfrm>
            <a:off x="1275028" y="253267"/>
            <a:ext cx="7081600" cy="1486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fi-FI" dirty="0">
                <a:solidFill>
                  <a:srgbClr val="434343"/>
                </a:solidFill>
              </a:rPr>
              <a:t>Mitä saisi olla – </a:t>
            </a:r>
            <a:br>
              <a:rPr lang="fi-FI" dirty="0">
                <a:solidFill>
                  <a:srgbClr val="434343"/>
                </a:solidFill>
              </a:rPr>
            </a:br>
            <a:r>
              <a:rPr lang="fi-FI" dirty="0">
                <a:solidFill>
                  <a:srgbClr val="434343"/>
                </a:solidFill>
              </a:rPr>
              <a:t>muutama sana suosittelusta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296" name="Google Shape;296;p42"/>
          <p:cNvSpPr txBox="1">
            <a:spLocks noGrp="1"/>
          </p:cNvSpPr>
          <p:nvPr>
            <p:ph type="subTitle" idx="1"/>
          </p:nvPr>
        </p:nvSpPr>
        <p:spPr>
          <a:xfrm>
            <a:off x="1272299" y="2015067"/>
            <a:ext cx="5043833" cy="452972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9700" indent="0"/>
            <a:r>
              <a:rPr lang="fi-FI" sz="1800" dirty="0">
                <a:solidFill>
                  <a:schemeClr val="tx2">
                    <a:lumMod val="50000"/>
                  </a:schemeClr>
                </a:solidFill>
              </a:rPr>
              <a:t>Suosittelualgoritmi(e)n taustalla:</a:t>
            </a:r>
            <a:br>
              <a:rPr lang="fi-FI" sz="1800" dirty="0">
                <a:solidFill>
                  <a:schemeClr val="tx2">
                    <a:lumMod val="50000"/>
                  </a:schemeClr>
                </a:solidFill>
              </a:rPr>
            </a:br>
            <a:endParaRPr lang="fi-FI" sz="1800" dirty="0">
              <a:solidFill>
                <a:schemeClr val="tx2">
                  <a:lumMod val="50000"/>
                </a:schemeClr>
              </a:solidFill>
            </a:endParaRP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>
                    <a:lumMod val="50000"/>
                  </a:schemeClr>
                </a:solidFill>
              </a:rPr>
              <a:t>Tieto lainassa olevasta aineistosta</a:t>
            </a:r>
            <a:br>
              <a:rPr lang="fi-FI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i-FI" sz="1800" dirty="0">
                <a:solidFill>
                  <a:schemeClr val="tx2">
                    <a:lumMod val="50000"/>
                  </a:schemeClr>
                </a:solidFill>
              </a:rPr>
              <a:t>(otokset 3 kk:n välein)</a:t>
            </a:r>
          </a:p>
          <a:p>
            <a:pPr marL="882650" lvl="1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>
                    <a:lumMod val="50000"/>
                  </a:schemeClr>
                </a:solidFill>
              </a:rPr>
              <a:t>mitä on lainassa</a:t>
            </a:r>
          </a:p>
          <a:p>
            <a:pPr marL="882650" lvl="1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>
                    <a:lumMod val="50000"/>
                  </a:schemeClr>
                </a:solidFill>
              </a:rPr>
              <a:t>kenellä (ikä, sukupuoli, asuinalue)</a:t>
            </a:r>
          </a:p>
          <a:p>
            <a:pPr marL="882650" lvl="1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>
                    <a:lumMod val="50000"/>
                  </a:schemeClr>
                </a:solidFill>
              </a:rPr>
              <a:t>lainaushetki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Ostoskorianalyysi</a:t>
            </a:r>
            <a:endParaRPr lang="fi-FI" sz="1800" dirty="0">
              <a:solidFill>
                <a:schemeClr val="tx2">
                  <a:lumMod val="50000"/>
                </a:schemeClr>
              </a:solidFill>
            </a:endParaRP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>
                    <a:lumMod val="50000"/>
                  </a:schemeClr>
                </a:solidFill>
              </a:rPr>
              <a:t>Kuvailutiedot</a:t>
            </a:r>
          </a:p>
          <a:p>
            <a:pPr marL="882650" lvl="1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>
                    <a:lumMod val="50000"/>
                  </a:schemeClr>
                </a:solidFill>
              </a:rPr>
              <a:t>sisällönkuvailu (luokitus, asiasanoitus)</a:t>
            </a:r>
          </a:p>
          <a:p>
            <a:pPr marL="882650" lvl="1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>
                    <a:lumMod val="50000"/>
                  </a:schemeClr>
                </a:solidFill>
              </a:rPr>
              <a:t>bibliografinen (esim. e-kirja)</a:t>
            </a:r>
          </a:p>
          <a:p>
            <a:pPr marL="425450" indent="-285750"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>
                    <a:lumMod val="50000"/>
                  </a:schemeClr>
                </a:solidFill>
              </a:rPr>
              <a:t>Niteiden sijaintitiedot (esim. varasto)</a:t>
            </a:r>
          </a:p>
          <a:p>
            <a:pPr fontAlgn="base">
              <a:buFontTx/>
              <a:buChar char="-"/>
            </a:pPr>
            <a:endParaRPr lang="fi-FI" sz="1800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fi-FI" sz="1800" dirty="0">
                <a:solidFill>
                  <a:schemeClr val="tx2">
                    <a:lumMod val="50000"/>
                  </a:schemeClr>
                </a:solidFill>
              </a:rPr>
              <a:t>Ei käyttäjän tunnistamista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fi-F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33EF2FE-E6ED-4639-A3E3-1EB7162C308C}"/>
              </a:ext>
            </a:extLst>
          </p:cNvPr>
          <p:cNvSpPr txBox="1"/>
          <p:nvPr/>
        </p:nvSpPr>
        <p:spPr>
          <a:xfrm>
            <a:off x="9580098" y="6544789"/>
            <a:ext cx="1902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latin typeface="Maven Pro"/>
              </a:rPr>
              <a:t>Victor </a:t>
            </a:r>
            <a:r>
              <a:rPr lang="fi-FI" sz="1000" dirty="0" err="1">
                <a:latin typeface="Maven Pro"/>
              </a:rPr>
              <a:t>Orsel</a:t>
            </a:r>
            <a:r>
              <a:rPr lang="fi-FI" sz="1000" dirty="0">
                <a:latin typeface="Maven Pro"/>
              </a:rPr>
              <a:t>, 1832 (yksityiskohta)</a:t>
            </a:r>
          </a:p>
        </p:txBody>
      </p:sp>
      <p:pic>
        <p:nvPicPr>
          <p:cNvPr id="2052" name="Picture 4" descr="https://i.pinimg.com/474x/13/14/ee/1314ee90b4c87396ac6d737fa2629e9a.jpg">
            <a:extLst>
              <a:ext uri="{FF2B5EF4-FFF2-40B4-BE49-F238E27FC236}">
                <a16:creationId xmlns:a16="http://schemas.microsoft.com/office/drawing/2014/main" id="{09BCC982-C60D-43EF-9DAC-FDED217B9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38" y="342848"/>
            <a:ext cx="4562909" cy="60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nimal Char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326</Words>
  <Application>Microsoft Office PowerPoint</Application>
  <PresentationFormat>Laajakuva</PresentationFormat>
  <Paragraphs>120</Paragraphs>
  <Slides>15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7" baseType="lpstr">
      <vt:lpstr>Arial</vt:lpstr>
      <vt:lpstr>Arvo</vt:lpstr>
      <vt:lpstr>Bodoni</vt:lpstr>
      <vt:lpstr>Calibri</vt:lpstr>
      <vt:lpstr>Calibri Light</vt:lpstr>
      <vt:lpstr>Courier New</vt:lpstr>
      <vt:lpstr>Maven Pro</vt:lpstr>
      <vt:lpstr>Quicksand Light</vt:lpstr>
      <vt:lpstr>Ubuntu</vt:lpstr>
      <vt:lpstr>Ubuntu Light</vt:lpstr>
      <vt:lpstr>Office-teema</vt:lpstr>
      <vt:lpstr>Minimal Charm</vt:lpstr>
      <vt:lpstr>Paikannus ja suosittelu</vt:lpstr>
      <vt:lpstr>Tavoitteena . . .</vt:lpstr>
      <vt:lpstr>PowerPoint-esitys</vt:lpstr>
      <vt:lpstr>Alkuaskeleet, eli, tylsä virallisuus-osuus</vt:lpstr>
      <vt:lpstr>PowerPoint-esitys</vt:lpstr>
      <vt:lpstr>Eihän täältä löydä mitään –  aineiston paikantamisesta</vt:lpstr>
      <vt:lpstr>Kirjaston isoin työmaa: Hyllyjen sisällöt</vt:lpstr>
      <vt:lpstr>Bonusosio: Reitittäminen + asiakkaan paikantaminen</vt:lpstr>
      <vt:lpstr>Mitä saisi olla –  muutama sana suosittelusta</vt:lpstr>
      <vt:lpstr>Mitä tästä opimme – raportteja kokoelmanhallinnan tueksi</vt:lpstr>
      <vt:lpstr>PowerPoint-esitys</vt:lpstr>
      <vt:lpstr>Lainojen sukupuolijakauma hyllykohtaisesti</vt:lpstr>
      <vt:lpstr>PowerPoint-esitys</vt:lpstr>
      <vt:lpstr>Turun kaupunginkirjasto  palvelupäällikkö   Kaisa Hypén palvelupäällikkö   Asko Autio informaatikko       Aki Pyykkö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Paikannus ja suosittelu</dc:title>
  <dc:creator>Pyykkö Aki</dc:creator>
  <cp:lastModifiedBy>Pyykkö Aki</cp:lastModifiedBy>
  <cp:revision>68</cp:revision>
  <dcterms:created xsi:type="dcterms:W3CDTF">2019-11-08T08:15:57Z</dcterms:created>
  <dcterms:modified xsi:type="dcterms:W3CDTF">2020-03-03T10:44:08Z</dcterms:modified>
</cp:coreProperties>
</file>