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405F48ED-57C6-49F8-AFA6-93150DBE25DE}">
          <p14:sldIdLst>
            <p14:sldId id="256"/>
            <p14:sldId id="263"/>
            <p14:sldId id="257"/>
            <p14:sldId id="258"/>
            <p14:sldId id="259"/>
            <p14:sldId id="260"/>
            <p14:sldId id="261"/>
            <p14:sldId id="262"/>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i-FI"/>
              <a:t>Muokkaa ots. perustyyl. napsautt.</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A81358D-31F1-4B2D-946C-BEB6E3BC3FCB}" type="datetimeFigureOut">
              <a:rPr lang="fi-FI" smtClean="0"/>
              <a:t>30.9.2019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D0CB724-7902-4D97-91F4-7420850DBA36}" type="slidenum">
              <a:rPr lang="fi-FI" smtClean="0"/>
              <a:t>‹#›</a:t>
            </a:fld>
            <a:endParaRPr lang="fi-F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91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A81358D-31F1-4B2D-946C-BEB6E3BC3FCB}" type="datetimeFigureOut">
              <a:rPr lang="fi-FI" smtClean="0"/>
              <a:t>30.9.2019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D0CB724-7902-4D97-91F4-7420850DBA36}" type="slidenum">
              <a:rPr lang="fi-FI" smtClean="0"/>
              <a:t>‹#›</a:t>
            </a:fld>
            <a:endParaRPr lang="fi-FI"/>
          </a:p>
        </p:txBody>
      </p:sp>
    </p:spTree>
    <p:extLst>
      <p:ext uri="{BB962C8B-B14F-4D97-AF65-F5344CB8AC3E}">
        <p14:creationId xmlns:p14="http://schemas.microsoft.com/office/powerpoint/2010/main" val="305582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A81358D-31F1-4B2D-946C-BEB6E3BC3FCB}" type="datetimeFigureOut">
              <a:rPr lang="fi-FI" smtClean="0"/>
              <a:t>30.9.2019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D0CB724-7902-4D97-91F4-7420850DBA36}" type="slidenum">
              <a:rPr lang="fi-FI" smtClean="0"/>
              <a:t>‹#›</a:t>
            </a:fld>
            <a:endParaRPr lang="fi-FI"/>
          </a:p>
        </p:txBody>
      </p:sp>
    </p:spTree>
    <p:extLst>
      <p:ext uri="{BB962C8B-B14F-4D97-AF65-F5344CB8AC3E}">
        <p14:creationId xmlns:p14="http://schemas.microsoft.com/office/powerpoint/2010/main" val="173117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A81358D-31F1-4B2D-946C-BEB6E3BC3FCB}" type="datetimeFigureOut">
              <a:rPr lang="fi-FI" smtClean="0"/>
              <a:t>30.9.2019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D0CB724-7902-4D97-91F4-7420850DBA36}" type="slidenum">
              <a:rPr lang="fi-FI" smtClean="0"/>
              <a:t>‹#›</a:t>
            </a:fld>
            <a:endParaRPr lang="fi-FI"/>
          </a:p>
        </p:txBody>
      </p:sp>
    </p:spTree>
    <p:extLst>
      <p:ext uri="{BB962C8B-B14F-4D97-AF65-F5344CB8AC3E}">
        <p14:creationId xmlns:p14="http://schemas.microsoft.com/office/powerpoint/2010/main" val="47334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i-FI"/>
              <a:t>Muokkaa ots. perustyyl. napsautt.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A81358D-31F1-4B2D-946C-BEB6E3BC3FCB}" type="datetimeFigureOut">
              <a:rPr lang="fi-FI" smtClean="0"/>
              <a:t>30.9.2019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D0CB724-7902-4D97-91F4-7420850DBA36}" type="slidenum">
              <a:rPr lang="fi-FI" smtClean="0"/>
              <a:t>‹#›</a:t>
            </a:fld>
            <a:endParaRPr lang="fi-F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85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i-FI"/>
              <a:t>Muokkaa ots. perustyyl. napsautt.</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A81358D-31F1-4B2D-946C-BEB6E3BC3FCB}" type="datetimeFigureOut">
              <a:rPr lang="fi-FI" smtClean="0"/>
              <a:t>30.9.2019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D0CB724-7902-4D97-91F4-7420850DBA36}" type="slidenum">
              <a:rPr lang="fi-FI" smtClean="0"/>
              <a:t>‹#›</a:t>
            </a:fld>
            <a:endParaRPr lang="fi-FI"/>
          </a:p>
        </p:txBody>
      </p:sp>
    </p:spTree>
    <p:extLst>
      <p:ext uri="{BB962C8B-B14F-4D97-AF65-F5344CB8AC3E}">
        <p14:creationId xmlns:p14="http://schemas.microsoft.com/office/powerpoint/2010/main" val="5918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i-FI"/>
              <a:t>Muokkaa ots. perustyyl. napsautt.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97280" y="2582334"/>
            <a:ext cx="4937760" cy="3378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17920" y="2582334"/>
            <a:ext cx="4937760" cy="3378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A81358D-31F1-4B2D-946C-BEB6E3BC3FCB}" type="datetimeFigureOut">
              <a:rPr lang="fi-FI" smtClean="0"/>
              <a:t>30.9.2019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D0CB724-7902-4D97-91F4-7420850DBA36}" type="slidenum">
              <a:rPr lang="fi-FI" smtClean="0"/>
              <a:t>‹#›</a:t>
            </a:fld>
            <a:endParaRPr lang="fi-FI"/>
          </a:p>
        </p:txBody>
      </p:sp>
    </p:spTree>
    <p:extLst>
      <p:ext uri="{BB962C8B-B14F-4D97-AF65-F5344CB8AC3E}">
        <p14:creationId xmlns:p14="http://schemas.microsoft.com/office/powerpoint/2010/main" val="375151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4A81358D-31F1-4B2D-946C-BEB6E3BC3FCB}" type="datetimeFigureOut">
              <a:rPr lang="fi-FI" smtClean="0"/>
              <a:t>30.9.2019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D0CB724-7902-4D97-91F4-7420850DBA36}" type="slidenum">
              <a:rPr lang="fi-FI" smtClean="0"/>
              <a:t>‹#›</a:t>
            </a:fld>
            <a:endParaRPr lang="fi-FI"/>
          </a:p>
        </p:txBody>
      </p:sp>
    </p:spTree>
    <p:extLst>
      <p:ext uri="{BB962C8B-B14F-4D97-AF65-F5344CB8AC3E}">
        <p14:creationId xmlns:p14="http://schemas.microsoft.com/office/powerpoint/2010/main" val="191285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81358D-31F1-4B2D-946C-BEB6E3BC3FCB}" type="datetimeFigureOut">
              <a:rPr lang="fi-FI" smtClean="0"/>
              <a:t>30.9.2019</a:t>
            </a:fld>
            <a:endParaRPr lang="fi-F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i-FI"/>
          </a:p>
        </p:txBody>
      </p:sp>
      <p:sp>
        <p:nvSpPr>
          <p:cNvPr id="9" name="Slide Number Placeholder 8"/>
          <p:cNvSpPr>
            <a:spLocks noGrp="1"/>
          </p:cNvSpPr>
          <p:nvPr>
            <p:ph type="sldNum" sz="quarter" idx="12"/>
          </p:nvPr>
        </p:nvSpPr>
        <p:spPr/>
        <p:txBody>
          <a:bodyPr/>
          <a:lstStyle/>
          <a:p>
            <a:fld id="{7D0CB724-7902-4D97-91F4-7420850DBA36}" type="slidenum">
              <a:rPr lang="fi-FI" smtClean="0"/>
              <a:t>‹#›</a:t>
            </a:fld>
            <a:endParaRPr lang="fi-FI"/>
          </a:p>
        </p:txBody>
      </p:sp>
    </p:spTree>
    <p:extLst>
      <p:ext uri="{BB962C8B-B14F-4D97-AF65-F5344CB8AC3E}">
        <p14:creationId xmlns:p14="http://schemas.microsoft.com/office/powerpoint/2010/main" val="142479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i-FI"/>
              <a:t>Muokkaa ots. perustyyl. napsautt.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A81358D-31F1-4B2D-946C-BEB6E3BC3FCB}" type="datetimeFigureOut">
              <a:rPr lang="fi-FI" smtClean="0"/>
              <a:t>30.9.2019</a:t>
            </a:fld>
            <a:endParaRPr lang="fi-F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i-F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0CB724-7902-4D97-91F4-7420850DBA36}" type="slidenum">
              <a:rPr lang="fi-FI" smtClean="0"/>
              <a:t>‹#›</a:t>
            </a:fld>
            <a:endParaRPr lang="fi-FI"/>
          </a:p>
        </p:txBody>
      </p:sp>
    </p:spTree>
    <p:extLst>
      <p:ext uri="{BB962C8B-B14F-4D97-AF65-F5344CB8AC3E}">
        <p14:creationId xmlns:p14="http://schemas.microsoft.com/office/powerpoint/2010/main" val="24124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i-FI"/>
              <a:t>Muokkaa ots. perustyyl. napsautt.</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A81358D-31F1-4B2D-946C-BEB6E3BC3FCB}" type="datetimeFigureOut">
              <a:rPr lang="fi-FI" smtClean="0"/>
              <a:t>30.9.2019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D0CB724-7902-4D97-91F4-7420850DBA36}" type="slidenum">
              <a:rPr lang="fi-FI" smtClean="0"/>
              <a:t>‹#›</a:t>
            </a:fld>
            <a:endParaRPr lang="fi-FI"/>
          </a:p>
        </p:txBody>
      </p:sp>
    </p:spTree>
    <p:extLst>
      <p:ext uri="{BB962C8B-B14F-4D97-AF65-F5344CB8AC3E}">
        <p14:creationId xmlns:p14="http://schemas.microsoft.com/office/powerpoint/2010/main" val="391149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i-FI"/>
              <a:t>Muokkaa ots. perustyyl. napsautt.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81358D-31F1-4B2D-946C-BEB6E3BC3FCB}" type="datetimeFigureOut">
              <a:rPr lang="fi-FI" smtClean="0"/>
              <a:t>30.9.2019</a:t>
            </a:fld>
            <a:endParaRPr lang="fi-F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i-F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0CB724-7902-4D97-91F4-7420850DBA36}" type="slidenum">
              <a:rPr lang="fi-FI" smtClean="0"/>
              <a:t>‹#›</a:t>
            </a:fld>
            <a:endParaRPr lang="fi-F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513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A64B72-0CB5-4408-B336-9C8D74963AE1}"/>
              </a:ext>
            </a:extLst>
          </p:cNvPr>
          <p:cNvSpPr>
            <a:spLocks noGrp="1"/>
          </p:cNvSpPr>
          <p:nvPr>
            <p:ph type="ctrTitle"/>
          </p:nvPr>
        </p:nvSpPr>
        <p:spPr/>
        <p:txBody>
          <a:bodyPr/>
          <a:lstStyle/>
          <a:p>
            <a:r>
              <a:rPr lang="fi-FI" dirty="0">
                <a:latin typeface="Franklin Gothic Demi" panose="020B0703020102020204" pitchFamily="34" charset="0"/>
              </a:rPr>
              <a:t>Kirjallisuutta ilmastonmuutoksesta</a:t>
            </a:r>
          </a:p>
        </p:txBody>
      </p:sp>
      <p:sp>
        <p:nvSpPr>
          <p:cNvPr id="3" name="Alaotsikko 2">
            <a:extLst>
              <a:ext uri="{FF2B5EF4-FFF2-40B4-BE49-F238E27FC236}">
                <a16:creationId xmlns:a16="http://schemas.microsoft.com/office/drawing/2014/main" id="{2F696684-EFB6-447D-8800-9BAA0CA92169}"/>
              </a:ext>
            </a:extLst>
          </p:cNvPr>
          <p:cNvSpPr>
            <a:spLocks noGrp="1"/>
          </p:cNvSpPr>
          <p:nvPr>
            <p:ph type="subTitle" idx="1"/>
          </p:nvPr>
        </p:nvSpPr>
        <p:spPr/>
        <p:txBody>
          <a:bodyPr/>
          <a:lstStyle/>
          <a:p>
            <a:endParaRPr lang="fi-FI" dirty="0"/>
          </a:p>
        </p:txBody>
      </p:sp>
      <p:pic>
        <p:nvPicPr>
          <p:cNvPr id="5" name="Kuva 4">
            <a:extLst>
              <a:ext uri="{FF2B5EF4-FFF2-40B4-BE49-F238E27FC236}">
                <a16:creationId xmlns:a16="http://schemas.microsoft.com/office/drawing/2014/main" id="{7A286ED9-0EE0-4A9A-A602-FD2CBD91E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3792807650"/>
      </p:ext>
    </p:extLst>
  </p:cSld>
  <p:clrMapOvr>
    <a:masterClrMapping/>
  </p:clrMapOvr>
  <p:transition spd="slow" advTm="2000">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9B2AAFE-3CDF-4265-A8EA-5D40D03EA13B}"/>
              </a:ext>
            </a:extLst>
          </p:cNvPr>
          <p:cNvSpPr>
            <a:spLocks noGrp="1"/>
          </p:cNvSpPr>
          <p:nvPr>
            <p:ph type="title"/>
          </p:nvPr>
        </p:nvSpPr>
        <p:spPr>
          <a:xfrm>
            <a:off x="6411685" y="634946"/>
            <a:ext cx="5127171" cy="1450757"/>
          </a:xfrm>
        </p:spPr>
        <p:txBody>
          <a:bodyPr>
            <a:normAutofit/>
          </a:bodyPr>
          <a:lstStyle/>
          <a:p>
            <a:r>
              <a:rPr lang="fi-FI" sz="3600" b="1" dirty="0" err="1"/>
              <a:t>Beta</a:t>
            </a:r>
            <a:r>
              <a:rPr lang="fi-FI" sz="3600" b="1" dirty="0"/>
              <a:t>. </a:t>
            </a:r>
            <a:r>
              <a:rPr lang="fi-FI" sz="3600" b="1" dirty="0" err="1"/>
              <a:t>Vacklin</a:t>
            </a:r>
            <a:r>
              <a:rPr lang="fi-FI" sz="3600" b="1" dirty="0"/>
              <a:t>, Anders &amp; </a:t>
            </a:r>
            <a:r>
              <a:rPr lang="fi-FI" sz="3600" b="1" dirty="0" err="1"/>
              <a:t>Parhamaa</a:t>
            </a:r>
            <a:r>
              <a:rPr lang="fi-FI" sz="3600" b="1" dirty="0"/>
              <a:t>, Aki. 2018.</a:t>
            </a:r>
            <a:endParaRPr lang="fi-FI" sz="3600" dirty="0"/>
          </a:p>
        </p:txBody>
      </p:sp>
      <p:pic>
        <p:nvPicPr>
          <p:cNvPr id="5" name="Sisällön paikkamerkki 4">
            <a:extLst>
              <a:ext uri="{FF2B5EF4-FFF2-40B4-BE49-F238E27FC236}">
                <a16:creationId xmlns:a16="http://schemas.microsoft.com/office/drawing/2014/main" id="{E7D90D01-F0AE-4485-A039-9802BCF1E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406" y="645106"/>
            <a:ext cx="3319199"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A7377CA-B0CF-4881-8DF2-FB35812B135B}"/>
              </a:ext>
            </a:extLst>
          </p:cNvPr>
          <p:cNvSpPr>
            <a:spLocks noGrp="1"/>
          </p:cNvSpPr>
          <p:nvPr>
            <p:ph idx="1"/>
          </p:nvPr>
        </p:nvSpPr>
        <p:spPr>
          <a:xfrm>
            <a:off x="6411684" y="2198914"/>
            <a:ext cx="5127172" cy="3670180"/>
          </a:xfrm>
        </p:spPr>
        <p:txBody>
          <a:bodyPr>
            <a:normAutofit/>
          </a:bodyPr>
          <a:lstStyle/>
          <a:p>
            <a:r>
              <a:rPr lang="fi-FI" dirty="0"/>
              <a:t>Ilmastonmuutoksen seurauksena merenpinta on kohonnut ja Helsinki on vajonnut mereen. Päähenkilön isä menehtyy ja tämä muuttaa Helsingin kaupunkisaareen, missä hänelle tarjoutuu tilaisuus olla </a:t>
            </a:r>
            <a:r>
              <a:rPr lang="fi-FI" dirty="0" err="1"/>
              <a:t>Beta</a:t>
            </a:r>
            <a:r>
              <a:rPr lang="fi-FI" dirty="0"/>
              <a:t>-testaaja uudessa pelissä nimeltä Lohikäärme. Sensorein varustettu puku saa pelin tuntumaan siltä kuin se olisi todellisuutta - kunnes se yllättäen onkin.</a:t>
            </a:r>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71BEE74A-30AF-447A-90E6-73349D70D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3140975889"/>
      </p:ext>
    </p:extLst>
  </p:cSld>
  <p:clrMapOvr>
    <a:masterClrMapping/>
  </p:clrMapOvr>
  <p:transition spd="slow" advClick="0" advTm="35000">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5566E57-458D-4BAE-9A0B-2C3464F05272}"/>
              </a:ext>
            </a:extLst>
          </p:cNvPr>
          <p:cNvSpPr>
            <a:spLocks noGrp="1"/>
          </p:cNvSpPr>
          <p:nvPr>
            <p:ph type="title"/>
          </p:nvPr>
        </p:nvSpPr>
        <p:spPr>
          <a:xfrm>
            <a:off x="6411685" y="634946"/>
            <a:ext cx="5127171" cy="1450757"/>
          </a:xfrm>
        </p:spPr>
        <p:txBody>
          <a:bodyPr>
            <a:noAutofit/>
          </a:bodyPr>
          <a:lstStyle/>
          <a:p>
            <a:r>
              <a:rPr lang="fi-FI" sz="3600" b="1" dirty="0"/>
              <a:t>Salatun voiman kaupunki. Lawrence, Theo. 2013. </a:t>
            </a:r>
            <a:endParaRPr lang="fi-FI" sz="3600" dirty="0"/>
          </a:p>
        </p:txBody>
      </p:sp>
      <p:pic>
        <p:nvPicPr>
          <p:cNvPr id="5" name="Sisällön paikkamerkki 4">
            <a:extLst>
              <a:ext uri="{FF2B5EF4-FFF2-40B4-BE49-F238E27FC236}">
                <a16:creationId xmlns:a16="http://schemas.microsoft.com/office/drawing/2014/main" id="{FCEECE7D-5A53-4207-9E03-1851A9E56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169" y="645106"/>
            <a:ext cx="3483673"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FF7DF33-285F-4909-B32D-FACD0164DFF5}"/>
              </a:ext>
            </a:extLst>
          </p:cNvPr>
          <p:cNvSpPr>
            <a:spLocks noGrp="1"/>
          </p:cNvSpPr>
          <p:nvPr>
            <p:ph idx="1"/>
          </p:nvPr>
        </p:nvSpPr>
        <p:spPr>
          <a:xfrm>
            <a:off x="6411684" y="2198914"/>
            <a:ext cx="5127172" cy="3670180"/>
          </a:xfrm>
        </p:spPr>
        <p:txBody>
          <a:bodyPr>
            <a:normAutofit/>
          </a:bodyPr>
          <a:lstStyle/>
          <a:p>
            <a:r>
              <a:rPr lang="fi-FI" dirty="0"/>
              <a:t>Ilmastonmuutoksen seurauksena maapallo uhkaa lämmetä liikaa ja tulvat peittävät kaupunkien kadut alleen. Ihmiset jakautuvat kahteen ryhmään; rikkaisiin ja köyhiin. Yläluokan hienostosviiteissä asuu 16-vuotias Aria Rose, rakastuneena silmittömästi isänsä poliittisen kilpailijan poikaan. Hän ei ole kuitenkaan varma rakkaudestaan. </a:t>
            </a:r>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A2C596CD-AB8E-473F-881F-5CE4CFF00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3243027866"/>
      </p:ext>
    </p:extLst>
  </p:cSld>
  <p:clrMapOvr>
    <a:masterClrMapping/>
  </p:clrMapOvr>
  <p:transition spd="slow" advClick="0" advTm="35000">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BCC1012-C0D2-4229-BEC2-A428CE9A8867}"/>
              </a:ext>
            </a:extLst>
          </p:cNvPr>
          <p:cNvSpPr>
            <a:spLocks noGrp="1"/>
          </p:cNvSpPr>
          <p:nvPr>
            <p:ph type="title"/>
          </p:nvPr>
        </p:nvSpPr>
        <p:spPr>
          <a:xfrm>
            <a:off x="6411685" y="634946"/>
            <a:ext cx="5127171" cy="1450757"/>
          </a:xfrm>
        </p:spPr>
        <p:txBody>
          <a:bodyPr>
            <a:noAutofit/>
          </a:bodyPr>
          <a:lstStyle/>
          <a:p>
            <a:r>
              <a:rPr lang="fi-FI" sz="3600" b="1" dirty="0"/>
              <a:t>Niskaan putoava taivas. Lähteenmäki, Laura. 2012. </a:t>
            </a:r>
            <a:endParaRPr lang="fi-FI" sz="3600" dirty="0"/>
          </a:p>
        </p:txBody>
      </p:sp>
      <p:pic>
        <p:nvPicPr>
          <p:cNvPr id="5" name="Sisällön paikkamerkki 4">
            <a:extLst>
              <a:ext uri="{FF2B5EF4-FFF2-40B4-BE49-F238E27FC236}">
                <a16:creationId xmlns:a16="http://schemas.microsoft.com/office/drawing/2014/main" id="{F12A9159-272E-4091-8EB6-1131FC61E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130" y="645106"/>
            <a:ext cx="3489751"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983B4C1-91E8-4B45-A34A-A91817A51A1E}"/>
              </a:ext>
            </a:extLst>
          </p:cNvPr>
          <p:cNvSpPr>
            <a:spLocks noGrp="1"/>
          </p:cNvSpPr>
          <p:nvPr>
            <p:ph idx="1"/>
          </p:nvPr>
        </p:nvSpPr>
        <p:spPr>
          <a:xfrm>
            <a:off x="6411684" y="2198914"/>
            <a:ext cx="5127172" cy="3670180"/>
          </a:xfrm>
        </p:spPr>
        <p:txBody>
          <a:bodyPr>
            <a:normAutofit/>
          </a:bodyPr>
          <a:lstStyle/>
          <a:p>
            <a:r>
              <a:rPr lang="fi-FI" dirty="0"/>
              <a:t>Tapahtumapaikka on tulevaisuuden Suomi, joka on ilmastonmuutoksen seurauksena talvet ovat hyisiä, kesät läkähdyttävän kuumia ja raaka-aineet ovat lopussa. Ensimmäisessä kirjassa seurataan teini-ikäisen tytön vaikeaa sopeutumisesta hänen uuteen asuinpaikkaansa pohjoisessa.</a:t>
            </a:r>
            <a:r>
              <a:rPr lang="fi-FI" b="1" dirty="0"/>
              <a:t>   </a:t>
            </a:r>
            <a:endParaRPr lang="fi-FI" dirty="0"/>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DB5AD367-2D0E-4089-B03B-80C7BB8EC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975389264"/>
      </p:ext>
    </p:extLst>
  </p:cSld>
  <p:clrMapOvr>
    <a:masterClrMapping/>
  </p:clrMapOvr>
  <p:transition spd="slow" advClick="0" advTm="35000">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DB6CF1D-4A1C-4B45-9E45-836FE478C11A}"/>
              </a:ext>
            </a:extLst>
          </p:cNvPr>
          <p:cNvSpPr>
            <a:spLocks noGrp="1"/>
          </p:cNvSpPr>
          <p:nvPr>
            <p:ph type="title"/>
          </p:nvPr>
        </p:nvSpPr>
        <p:spPr>
          <a:xfrm>
            <a:off x="6411685" y="634946"/>
            <a:ext cx="5127171" cy="1450757"/>
          </a:xfrm>
        </p:spPr>
        <p:txBody>
          <a:bodyPr>
            <a:normAutofit/>
          </a:bodyPr>
          <a:lstStyle/>
          <a:p>
            <a:r>
              <a:rPr lang="fi-FI" sz="3600" b="1" dirty="0"/>
              <a:t>Kodittomien kaupunki. Luther, Annika. 2011. </a:t>
            </a:r>
            <a:endParaRPr lang="fi-FI" sz="3600" dirty="0"/>
          </a:p>
        </p:txBody>
      </p:sp>
      <p:pic>
        <p:nvPicPr>
          <p:cNvPr id="5" name="Sisällön paikkamerkki 4">
            <a:extLst>
              <a:ext uri="{FF2B5EF4-FFF2-40B4-BE49-F238E27FC236}">
                <a16:creationId xmlns:a16="http://schemas.microsoft.com/office/drawing/2014/main" id="{B9A83D7C-2CB1-44D8-891B-3A8FB94C9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764" y="645106"/>
            <a:ext cx="3240483"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BDE0146-97A2-4D22-8D9C-28D2CD915426}"/>
              </a:ext>
            </a:extLst>
          </p:cNvPr>
          <p:cNvSpPr>
            <a:spLocks noGrp="1"/>
          </p:cNvSpPr>
          <p:nvPr>
            <p:ph idx="1"/>
          </p:nvPr>
        </p:nvSpPr>
        <p:spPr>
          <a:xfrm>
            <a:off x="6411684" y="2198914"/>
            <a:ext cx="5127172" cy="3670180"/>
          </a:xfrm>
        </p:spPr>
        <p:txBody>
          <a:bodyPr>
            <a:normAutofit/>
          </a:bodyPr>
          <a:lstStyle/>
          <a:p>
            <a:r>
              <a:rPr lang="fi-FI" dirty="0"/>
              <a:t>Helsinki, kuten suurin osa maapalloa, on peittynyt veden alle ja Lilja lähtee etsimään oikeaa äitiään kyseiseen kaupunkiin. </a:t>
            </a:r>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39FE507F-AF5D-4FEF-858B-C7BF878A5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3355014465"/>
      </p:ext>
    </p:extLst>
  </p:cSld>
  <p:clrMapOvr>
    <a:masterClrMapping/>
  </p:clrMapOvr>
  <p:transition spd="slow" advClick="0" advTm="35000">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8E29538-C5FE-431F-9955-C728636FC951}"/>
              </a:ext>
            </a:extLst>
          </p:cNvPr>
          <p:cNvSpPr>
            <a:spLocks noGrp="1"/>
          </p:cNvSpPr>
          <p:nvPr>
            <p:ph type="title"/>
          </p:nvPr>
        </p:nvSpPr>
        <p:spPr>
          <a:xfrm>
            <a:off x="6411685" y="634946"/>
            <a:ext cx="5127171" cy="1450757"/>
          </a:xfrm>
        </p:spPr>
        <p:txBody>
          <a:bodyPr>
            <a:noAutofit/>
          </a:bodyPr>
          <a:lstStyle/>
          <a:p>
            <a:r>
              <a:rPr lang="fi-FI" sz="3600" b="1" dirty="0"/>
              <a:t>Ekopop: ekologisen ja onnellisen elämän opas. Henriksson, Tom. 2011.</a:t>
            </a:r>
            <a:endParaRPr lang="fi-FI" sz="3600" dirty="0"/>
          </a:p>
        </p:txBody>
      </p:sp>
      <p:pic>
        <p:nvPicPr>
          <p:cNvPr id="5" name="Sisällön paikkamerkki 4">
            <a:extLst>
              <a:ext uri="{FF2B5EF4-FFF2-40B4-BE49-F238E27FC236}">
                <a16:creationId xmlns:a16="http://schemas.microsoft.com/office/drawing/2014/main" id="{9F5D14FF-B44E-4ADD-B4FB-2E7F9B779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451" y="645106"/>
            <a:ext cx="3529109"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B9A5CE9-96C5-4C7F-A3C1-D141CA717AA2}"/>
              </a:ext>
            </a:extLst>
          </p:cNvPr>
          <p:cNvSpPr>
            <a:spLocks noGrp="1"/>
          </p:cNvSpPr>
          <p:nvPr>
            <p:ph idx="1"/>
          </p:nvPr>
        </p:nvSpPr>
        <p:spPr>
          <a:xfrm>
            <a:off x="6411684" y="2198914"/>
            <a:ext cx="5127172" cy="3670180"/>
          </a:xfrm>
        </p:spPr>
        <p:txBody>
          <a:bodyPr>
            <a:normAutofit/>
          </a:bodyPr>
          <a:lstStyle/>
          <a:p>
            <a:r>
              <a:rPr lang="fi-FI" dirty="0"/>
              <a:t>Kirjassa pohditaan ekologisen elämäntavan, onnellisuuden ja poliittisen ympäristövaikuttamisen sekä maapallon tulevaisuuden kohtaloa käsitteleviä kysymyksiä.</a:t>
            </a:r>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9091CBF5-58C0-477C-9634-720D56EEC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1227839930"/>
      </p:ext>
    </p:extLst>
  </p:cSld>
  <p:clrMapOvr>
    <a:masterClrMapping/>
  </p:clrMapOvr>
  <p:transition spd="slow" advClick="0" advTm="35000">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1000C0C-3C7D-4268-AC53-4A4E274A915E}"/>
              </a:ext>
            </a:extLst>
          </p:cNvPr>
          <p:cNvSpPr>
            <a:spLocks noGrp="1"/>
          </p:cNvSpPr>
          <p:nvPr>
            <p:ph type="title"/>
          </p:nvPr>
        </p:nvSpPr>
        <p:spPr>
          <a:xfrm>
            <a:off x="6411684" y="602189"/>
            <a:ext cx="5127171" cy="1450757"/>
          </a:xfrm>
        </p:spPr>
        <p:txBody>
          <a:bodyPr>
            <a:noAutofit/>
          </a:bodyPr>
          <a:lstStyle/>
          <a:p>
            <a:r>
              <a:rPr lang="fi-FI" sz="3600" b="1" dirty="0"/>
              <a:t>Pysäytä ilmastonmuutos - suomalaisen arjen valintoja. Antila, Katja. 2008.</a:t>
            </a:r>
            <a:endParaRPr lang="fi-FI" sz="3600" dirty="0"/>
          </a:p>
        </p:txBody>
      </p:sp>
      <p:pic>
        <p:nvPicPr>
          <p:cNvPr id="5" name="Sisällön paikkamerkki 4">
            <a:extLst>
              <a:ext uri="{FF2B5EF4-FFF2-40B4-BE49-F238E27FC236}">
                <a16:creationId xmlns:a16="http://schemas.microsoft.com/office/drawing/2014/main" id="{47D36301-35DE-4613-B436-648CED2FF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204" y="645106"/>
            <a:ext cx="3253603"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411ECD-F553-49A9-BB6F-469ED300B054}"/>
              </a:ext>
            </a:extLst>
          </p:cNvPr>
          <p:cNvSpPr>
            <a:spLocks noGrp="1"/>
          </p:cNvSpPr>
          <p:nvPr>
            <p:ph idx="1"/>
          </p:nvPr>
        </p:nvSpPr>
        <p:spPr>
          <a:xfrm>
            <a:off x="6411684" y="2953109"/>
            <a:ext cx="5127172" cy="3670180"/>
          </a:xfrm>
        </p:spPr>
        <p:txBody>
          <a:bodyPr>
            <a:normAutofit/>
          </a:bodyPr>
          <a:lstStyle/>
          <a:p>
            <a:r>
              <a:rPr lang="fi-FI" dirty="0"/>
              <a:t>Tämä kirja kertoo, miten tavallinen suomalainen voi ehkäistä ilmastonmuutosta omilla valinnoillaan.</a:t>
            </a:r>
            <a:r>
              <a:rPr lang="fi-FI" b="1" dirty="0"/>
              <a:t>   </a:t>
            </a:r>
            <a:endParaRPr lang="fi-FI" dirty="0"/>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109FD671-0B7C-4F1B-A5E8-C0B7CB94D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3221523842"/>
      </p:ext>
    </p:extLst>
  </p:cSld>
  <p:clrMapOvr>
    <a:masterClrMapping/>
  </p:clrMapOvr>
  <p:transition spd="slow" advClick="0" advTm="35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3DEA5D-651A-43EA-9100-AE5EC5D6EBF1}"/>
              </a:ext>
            </a:extLst>
          </p:cNvPr>
          <p:cNvSpPr>
            <a:spLocks noGrp="1"/>
          </p:cNvSpPr>
          <p:nvPr>
            <p:ph type="title"/>
          </p:nvPr>
        </p:nvSpPr>
        <p:spPr/>
        <p:txBody>
          <a:bodyPr/>
          <a:lstStyle/>
          <a:p>
            <a:pPr algn="ctr"/>
            <a:r>
              <a:rPr lang="fi-FI" dirty="0">
                <a:latin typeface="Franklin Gothic Demi" panose="020B0703020102020204" pitchFamily="34" charset="0"/>
              </a:rPr>
              <a:t>Lasten kauno- ja tietokirjallisuus</a:t>
            </a:r>
            <a:endParaRPr lang="fi-FI" dirty="0"/>
          </a:p>
        </p:txBody>
      </p:sp>
      <p:sp>
        <p:nvSpPr>
          <p:cNvPr id="3" name="Sisällön paikkamerkki 2">
            <a:extLst>
              <a:ext uri="{FF2B5EF4-FFF2-40B4-BE49-F238E27FC236}">
                <a16:creationId xmlns:a16="http://schemas.microsoft.com/office/drawing/2014/main" id="{0EF1DD69-D371-44B2-9F25-3605AD6B79C8}"/>
              </a:ext>
            </a:extLst>
          </p:cNvPr>
          <p:cNvSpPr>
            <a:spLocks noGrp="1"/>
          </p:cNvSpPr>
          <p:nvPr>
            <p:ph idx="1"/>
          </p:nvPr>
        </p:nvSpPr>
        <p:spPr/>
        <p:txBody>
          <a:bodyPr/>
          <a:lstStyle/>
          <a:p>
            <a:endParaRPr lang="fi-FI" dirty="0"/>
          </a:p>
        </p:txBody>
      </p:sp>
      <p:pic>
        <p:nvPicPr>
          <p:cNvPr id="4" name="Kuva 3">
            <a:extLst>
              <a:ext uri="{FF2B5EF4-FFF2-40B4-BE49-F238E27FC236}">
                <a16:creationId xmlns:a16="http://schemas.microsoft.com/office/drawing/2014/main" id="{F0F6C333-0596-41F1-B784-C2A96338F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3758239030"/>
      </p:ext>
    </p:extLst>
  </p:cSld>
  <p:clrMapOvr>
    <a:masterClrMapping/>
  </p:clrMapOvr>
  <p:transition spd="slow" advClick="0" advTm="2000"/>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A856995-5B58-48C3-B2DD-6F1914664710}"/>
              </a:ext>
            </a:extLst>
          </p:cNvPr>
          <p:cNvSpPr>
            <a:spLocks noGrp="1"/>
          </p:cNvSpPr>
          <p:nvPr>
            <p:ph type="title"/>
          </p:nvPr>
        </p:nvSpPr>
        <p:spPr>
          <a:xfrm>
            <a:off x="6411685" y="634946"/>
            <a:ext cx="5127171" cy="1450757"/>
          </a:xfrm>
        </p:spPr>
        <p:txBody>
          <a:bodyPr>
            <a:noAutofit/>
          </a:bodyPr>
          <a:lstStyle/>
          <a:p>
            <a:r>
              <a:rPr lang="fi-FI" sz="3600" b="1" dirty="0"/>
              <a:t>Matilda pelastaa maailman. Koskinen, Juha-Pekka. 2018.</a:t>
            </a:r>
            <a:endParaRPr lang="fi-FI" sz="3600" dirty="0"/>
          </a:p>
        </p:txBody>
      </p:sp>
      <p:pic>
        <p:nvPicPr>
          <p:cNvPr id="5" name="Sisällön paikkamerkki 4">
            <a:extLst>
              <a:ext uri="{FF2B5EF4-FFF2-40B4-BE49-F238E27FC236}">
                <a16:creationId xmlns:a16="http://schemas.microsoft.com/office/drawing/2014/main" id="{84CBD380-0160-4891-8B37-3D1A72D7C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496" y="645106"/>
            <a:ext cx="3739019"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960439EE-C9DC-4EAA-B7CE-9D2B1F8D08DB}"/>
              </a:ext>
            </a:extLst>
          </p:cNvPr>
          <p:cNvSpPr>
            <a:spLocks noGrp="1"/>
          </p:cNvSpPr>
          <p:nvPr>
            <p:ph idx="1"/>
          </p:nvPr>
        </p:nvSpPr>
        <p:spPr>
          <a:xfrm>
            <a:off x="6411684" y="2198914"/>
            <a:ext cx="5127172" cy="3670180"/>
          </a:xfrm>
        </p:spPr>
        <p:txBody>
          <a:bodyPr>
            <a:normAutofit/>
          </a:bodyPr>
          <a:lstStyle/>
          <a:p>
            <a:r>
              <a:rPr lang="fi-FI" dirty="0"/>
              <a:t>Kukaan ei voi yksin pelastaa maailmaa. Niin ajattelivat myös Juhani ja Hanna Virtanen, kunnes Matilda-tyttö syntyi. Matildan kasvaessa, Virtasten jokapäiväinen elämä pakkauspahvien, muovipullojen ja tyhjien säilykepurkkien maailmassa saa aivan uuden käänteen.</a:t>
            </a:r>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3060F279-770D-4D51-954B-10A393AD2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1281702694"/>
      </p:ext>
    </p:extLst>
  </p:cSld>
  <p:clrMapOvr>
    <a:masterClrMapping/>
  </p:clrMapOvr>
  <p:transition spd="slow" advClick="0" advTm="35000">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24BBFAB-9950-47DA-89A3-C19388B9C8BF}"/>
              </a:ext>
            </a:extLst>
          </p:cNvPr>
          <p:cNvSpPr>
            <a:spLocks noGrp="1"/>
          </p:cNvSpPr>
          <p:nvPr>
            <p:ph type="title"/>
          </p:nvPr>
        </p:nvSpPr>
        <p:spPr>
          <a:xfrm>
            <a:off x="6411685" y="634946"/>
            <a:ext cx="5127171" cy="1450757"/>
          </a:xfrm>
        </p:spPr>
        <p:txBody>
          <a:bodyPr>
            <a:noAutofit/>
          </a:bodyPr>
          <a:lstStyle/>
          <a:p>
            <a:r>
              <a:rPr lang="fi-FI" sz="3600" b="1" dirty="0" err="1"/>
              <a:t>Isa+Bea</a:t>
            </a:r>
            <a:r>
              <a:rPr lang="fi-FI" sz="3600" b="1" dirty="0"/>
              <a:t> maapallon asialla. </a:t>
            </a:r>
            <a:r>
              <a:rPr lang="fi-FI" sz="3600" b="1" dirty="0" err="1"/>
              <a:t>Barrows</a:t>
            </a:r>
            <a:r>
              <a:rPr lang="fi-FI" sz="3600" b="1" dirty="0"/>
              <a:t>, Annie. 2015.</a:t>
            </a:r>
            <a:endParaRPr lang="fi-FI" sz="3600" dirty="0"/>
          </a:p>
        </p:txBody>
      </p:sp>
      <p:pic>
        <p:nvPicPr>
          <p:cNvPr id="5" name="Sisällön paikkamerkki 4">
            <a:extLst>
              <a:ext uri="{FF2B5EF4-FFF2-40B4-BE49-F238E27FC236}">
                <a16:creationId xmlns:a16="http://schemas.microsoft.com/office/drawing/2014/main" id="{C34C9BF8-B23E-419F-B4EA-EDF1C2B69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513" y="645106"/>
            <a:ext cx="3914985"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B333E2B-B225-4591-8AB5-07DE8759AE7A}"/>
              </a:ext>
            </a:extLst>
          </p:cNvPr>
          <p:cNvSpPr>
            <a:spLocks noGrp="1"/>
          </p:cNvSpPr>
          <p:nvPr>
            <p:ph idx="1"/>
          </p:nvPr>
        </p:nvSpPr>
        <p:spPr>
          <a:xfrm>
            <a:off x="6411684" y="2198914"/>
            <a:ext cx="5127172" cy="3670180"/>
          </a:xfrm>
        </p:spPr>
        <p:txBody>
          <a:bodyPr>
            <a:normAutofit/>
          </a:bodyPr>
          <a:lstStyle/>
          <a:p>
            <a:r>
              <a:rPr lang="fi-FI" dirty="0"/>
              <a:t>Koulun tiedemessut lähestyvät, ja kakkosluokkalaiset ovat valmiina! Teemana on ilmastonmuutos, ja oppilaiden tehtävänä on keksiä keinoja sen pysäyttämiseksi. Mutta mitä Isa ja </a:t>
            </a:r>
            <a:r>
              <a:rPr lang="fi-FI" dirty="0" err="1"/>
              <a:t>Bea</a:t>
            </a:r>
            <a:r>
              <a:rPr lang="fi-FI" dirty="0"/>
              <a:t> aikovat tehdä?</a:t>
            </a:r>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3DAE34D5-1027-4DF2-92FD-A0A80BDEA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2386146674"/>
      </p:ext>
    </p:extLst>
  </p:cSld>
  <p:clrMapOvr>
    <a:masterClrMapping/>
  </p:clrMapOvr>
  <p:transition spd="slow" advClick="0" advTm="35000">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E5789E4-BA3E-42C7-8AB8-0C55FFCC4168}"/>
              </a:ext>
            </a:extLst>
          </p:cNvPr>
          <p:cNvSpPr>
            <a:spLocks noGrp="1"/>
          </p:cNvSpPr>
          <p:nvPr>
            <p:ph type="title"/>
          </p:nvPr>
        </p:nvSpPr>
        <p:spPr>
          <a:xfrm>
            <a:off x="6411685" y="634946"/>
            <a:ext cx="5127171" cy="1450757"/>
          </a:xfrm>
        </p:spPr>
        <p:txBody>
          <a:bodyPr>
            <a:noAutofit/>
          </a:bodyPr>
          <a:lstStyle/>
          <a:p>
            <a:r>
              <a:rPr lang="fi-FI" sz="3600" b="1" dirty="0"/>
              <a:t>Leevi ja yhdeksäs jääkausi. Mäki, Harri </a:t>
            </a:r>
            <a:r>
              <a:rPr lang="fi-FI" sz="3600" b="1" dirty="0" err="1"/>
              <a:t>István</a:t>
            </a:r>
            <a:r>
              <a:rPr lang="fi-FI" sz="3600" b="1" dirty="0"/>
              <a:t>. 2009.</a:t>
            </a:r>
            <a:endParaRPr lang="fi-FI" sz="3600" dirty="0"/>
          </a:p>
        </p:txBody>
      </p:sp>
      <p:pic>
        <p:nvPicPr>
          <p:cNvPr id="5" name="Sisällön paikkamerkki 4">
            <a:extLst>
              <a:ext uri="{FF2B5EF4-FFF2-40B4-BE49-F238E27FC236}">
                <a16:creationId xmlns:a16="http://schemas.microsoft.com/office/drawing/2014/main" id="{219E7E8B-EF8B-44ED-AA7B-C90B53C24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867" y="645106"/>
            <a:ext cx="3692277"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9770C25B-2DC3-48E1-B69F-42684AB25025}"/>
              </a:ext>
            </a:extLst>
          </p:cNvPr>
          <p:cNvSpPr>
            <a:spLocks noGrp="1"/>
          </p:cNvSpPr>
          <p:nvPr>
            <p:ph idx="1"/>
          </p:nvPr>
        </p:nvSpPr>
        <p:spPr>
          <a:xfrm>
            <a:off x="6411684" y="2198914"/>
            <a:ext cx="5127172" cy="3670180"/>
          </a:xfrm>
        </p:spPr>
        <p:txBody>
          <a:bodyPr>
            <a:normAutofit/>
          </a:bodyPr>
          <a:lstStyle/>
          <a:p>
            <a:r>
              <a:rPr lang="fi-FI" dirty="0"/>
              <a:t>Kolmen </a:t>
            </a:r>
            <a:r>
              <a:rPr lang="fi-FI" dirty="0" err="1"/>
              <a:t>kaveruksen</a:t>
            </a:r>
            <a:r>
              <a:rPr lang="fi-FI" dirty="0"/>
              <a:t>, Mämmin, Liisan ja Leevin kesäloma alkaa yllättävällä tavalla: kesäinen Helsinki peittyy ensilumeen. Todellinen seikkailu, joka alkaa, kun lapset löytävät kilven puolikkaan ja alkavat selvittämään sen alkuperää. Koko seikkailun suurin kysymys on: kuinka saadaan ilmastonmuutos pysähtymään?”</a:t>
            </a:r>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2AD1AA80-51B5-4B1D-8412-4047F0D65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3222733798"/>
      </p:ext>
    </p:extLst>
  </p:cSld>
  <p:clrMapOvr>
    <a:masterClrMapping/>
  </p:clrMapOvr>
  <p:transition spd="slow" advClick="0" advTm="35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490C1F-3F6D-4867-B8D4-0A4FD84C95DB}"/>
              </a:ext>
            </a:extLst>
          </p:cNvPr>
          <p:cNvSpPr>
            <a:spLocks noGrp="1"/>
          </p:cNvSpPr>
          <p:nvPr>
            <p:ph type="title"/>
          </p:nvPr>
        </p:nvSpPr>
        <p:spPr/>
        <p:txBody>
          <a:bodyPr>
            <a:normAutofit/>
          </a:bodyPr>
          <a:lstStyle/>
          <a:p>
            <a:pPr algn="ctr"/>
            <a:r>
              <a:rPr lang="fi-FI" sz="5400" dirty="0">
                <a:latin typeface="Franklin Gothic Demi" panose="020B0703020102020204" pitchFamily="34" charset="0"/>
              </a:rPr>
              <a:t>Aikuisten kaunokirjallisuus</a:t>
            </a:r>
          </a:p>
        </p:txBody>
      </p:sp>
      <p:sp>
        <p:nvSpPr>
          <p:cNvPr id="3" name="Sisällön paikkamerkki 2">
            <a:extLst>
              <a:ext uri="{FF2B5EF4-FFF2-40B4-BE49-F238E27FC236}">
                <a16:creationId xmlns:a16="http://schemas.microsoft.com/office/drawing/2014/main" id="{B5F89A8F-1227-4784-8349-F0950BAF005B}"/>
              </a:ext>
            </a:extLst>
          </p:cNvPr>
          <p:cNvSpPr>
            <a:spLocks noGrp="1"/>
          </p:cNvSpPr>
          <p:nvPr>
            <p:ph idx="1"/>
          </p:nvPr>
        </p:nvSpPr>
        <p:spPr/>
        <p:txBody>
          <a:bodyPr/>
          <a:lstStyle/>
          <a:p>
            <a:endParaRPr lang="fi-FI" dirty="0"/>
          </a:p>
        </p:txBody>
      </p:sp>
      <p:pic>
        <p:nvPicPr>
          <p:cNvPr id="4" name="Kuva 3">
            <a:extLst>
              <a:ext uri="{FF2B5EF4-FFF2-40B4-BE49-F238E27FC236}">
                <a16:creationId xmlns:a16="http://schemas.microsoft.com/office/drawing/2014/main" id="{CB08B41E-77D8-4558-95DF-92CC469E5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78098189"/>
      </p:ext>
    </p:extLst>
  </p:cSld>
  <p:clrMapOvr>
    <a:masterClrMapping/>
  </p:clrMapOvr>
  <p:transition spd="slow" advClick="0" advTm="2000">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1DEC3FA-1818-44DA-AE66-68F9893E7F5A}"/>
              </a:ext>
            </a:extLst>
          </p:cNvPr>
          <p:cNvSpPr>
            <a:spLocks noGrp="1"/>
          </p:cNvSpPr>
          <p:nvPr>
            <p:ph type="title"/>
          </p:nvPr>
        </p:nvSpPr>
        <p:spPr>
          <a:xfrm>
            <a:off x="6411685" y="634946"/>
            <a:ext cx="5127171" cy="1450757"/>
          </a:xfrm>
        </p:spPr>
        <p:txBody>
          <a:bodyPr>
            <a:normAutofit/>
          </a:bodyPr>
          <a:lstStyle/>
          <a:p>
            <a:r>
              <a:rPr lang="fi-FI" sz="3600" b="1" dirty="0"/>
              <a:t>Lossi-Lassi etelänavalla. Keränen, Anssi. 2018. </a:t>
            </a:r>
            <a:endParaRPr lang="fi-FI" sz="3600" dirty="0"/>
          </a:p>
        </p:txBody>
      </p:sp>
      <p:pic>
        <p:nvPicPr>
          <p:cNvPr id="5" name="Sisällön paikkamerkki 4">
            <a:extLst>
              <a:ext uri="{FF2B5EF4-FFF2-40B4-BE49-F238E27FC236}">
                <a16:creationId xmlns:a16="http://schemas.microsoft.com/office/drawing/2014/main" id="{9F06A26E-129F-4351-84EA-42115FDBD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564" y="645107"/>
            <a:ext cx="4488137" cy="4774614"/>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A285E28-634A-46DE-84AB-87BBF544C65E}"/>
              </a:ext>
            </a:extLst>
          </p:cNvPr>
          <p:cNvSpPr>
            <a:spLocks noGrp="1"/>
          </p:cNvSpPr>
          <p:nvPr>
            <p:ph idx="1"/>
          </p:nvPr>
        </p:nvSpPr>
        <p:spPr>
          <a:xfrm>
            <a:off x="6411684" y="2198914"/>
            <a:ext cx="5127172" cy="3670180"/>
          </a:xfrm>
        </p:spPr>
        <p:txBody>
          <a:bodyPr>
            <a:normAutofit/>
          </a:bodyPr>
          <a:lstStyle/>
          <a:p>
            <a:r>
              <a:rPr lang="fi-FI" dirty="0"/>
              <a:t>Tohtori Pallosen harvinainen sienikokoelma sijaitsee jäätiköllä, joka on vaarassa sulaa, joten hän päättää siirtää kokoelmansa etelänavalle. </a:t>
            </a:r>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0C84604A-4F52-4F88-A829-684BA97C0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810196933"/>
      </p:ext>
    </p:extLst>
  </p:cSld>
  <p:clrMapOvr>
    <a:masterClrMapping/>
  </p:clrMapOvr>
  <p:transition spd="slow" advClick="0" advTm="35000">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6F6DB17-1E81-45F9-8AE8-6C9C127A53B4}"/>
              </a:ext>
            </a:extLst>
          </p:cNvPr>
          <p:cNvSpPr>
            <a:spLocks noGrp="1"/>
          </p:cNvSpPr>
          <p:nvPr>
            <p:ph type="title"/>
          </p:nvPr>
        </p:nvSpPr>
        <p:spPr>
          <a:xfrm>
            <a:off x="6411684" y="568947"/>
            <a:ext cx="5127171" cy="1450757"/>
          </a:xfrm>
        </p:spPr>
        <p:txBody>
          <a:bodyPr>
            <a:noAutofit/>
          </a:bodyPr>
          <a:lstStyle/>
          <a:p>
            <a:r>
              <a:rPr lang="fi-FI" sz="3600" b="1" dirty="0"/>
              <a:t>Ilmastonmuutos: mitä minä voin tehdä? Murphy, Glenn. 2008.</a:t>
            </a:r>
            <a:endParaRPr lang="fi-FI" sz="3600" dirty="0"/>
          </a:p>
        </p:txBody>
      </p:sp>
      <p:pic>
        <p:nvPicPr>
          <p:cNvPr id="5" name="Sisällön paikkamerkki 4">
            <a:extLst>
              <a:ext uri="{FF2B5EF4-FFF2-40B4-BE49-F238E27FC236}">
                <a16:creationId xmlns:a16="http://schemas.microsoft.com/office/drawing/2014/main" id="{BE1A931E-0537-419F-B470-BDFB95D72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998" y="645106"/>
            <a:ext cx="4282015"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F5A5C3D5-134A-4FAA-AD68-551096013708}"/>
              </a:ext>
            </a:extLst>
          </p:cNvPr>
          <p:cNvSpPr>
            <a:spLocks noGrp="1"/>
          </p:cNvSpPr>
          <p:nvPr>
            <p:ph idx="1"/>
          </p:nvPr>
        </p:nvSpPr>
        <p:spPr>
          <a:xfrm>
            <a:off x="6411684" y="2198914"/>
            <a:ext cx="5127172" cy="3670180"/>
          </a:xfrm>
        </p:spPr>
        <p:txBody>
          <a:bodyPr>
            <a:normAutofit/>
          </a:bodyPr>
          <a:lstStyle/>
          <a:p>
            <a:r>
              <a:rPr lang="fi-FI" dirty="0"/>
              <a:t>Tämä lapsille suunnattu teos kertoo mistä ilmastonmuutos johtuu ja mitä kukin voi tehdä sen ehkäisyn eteen. </a:t>
            </a:r>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D188AAC1-6A18-4F75-BD43-22A3C851E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1409413443"/>
      </p:ext>
    </p:extLst>
  </p:cSld>
  <p:clrMapOvr>
    <a:masterClrMapping/>
  </p:clrMapOvr>
  <p:transition spd="slow" advClick="0" advTm="35000">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874C887-5D6E-490F-98E1-2B287EFA5917}"/>
              </a:ext>
            </a:extLst>
          </p:cNvPr>
          <p:cNvSpPr>
            <a:spLocks noGrp="1"/>
          </p:cNvSpPr>
          <p:nvPr>
            <p:ph type="title"/>
          </p:nvPr>
        </p:nvSpPr>
        <p:spPr>
          <a:xfrm>
            <a:off x="6411685" y="634946"/>
            <a:ext cx="5127171" cy="1450757"/>
          </a:xfrm>
        </p:spPr>
        <p:txBody>
          <a:bodyPr>
            <a:normAutofit/>
          </a:bodyPr>
          <a:lstStyle/>
          <a:p>
            <a:r>
              <a:rPr lang="fi-FI" sz="3600" b="1" dirty="0"/>
              <a:t>Luonnon ystävä. </a:t>
            </a:r>
            <a:r>
              <a:rPr lang="fi-FI" sz="3600" b="1" dirty="0" err="1"/>
              <a:t>Few</a:t>
            </a:r>
            <a:r>
              <a:rPr lang="fi-FI" sz="3600" b="1" dirty="0"/>
              <a:t>, Roger. 2002. </a:t>
            </a:r>
            <a:endParaRPr lang="fi-FI" sz="3600" dirty="0"/>
          </a:p>
        </p:txBody>
      </p:sp>
      <p:pic>
        <p:nvPicPr>
          <p:cNvPr id="5" name="Sisällön paikkamerkki 4">
            <a:extLst>
              <a:ext uri="{FF2B5EF4-FFF2-40B4-BE49-F238E27FC236}">
                <a16:creationId xmlns:a16="http://schemas.microsoft.com/office/drawing/2014/main" id="{46576CB0-E172-4C26-96D4-5B08A649E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638" y="645107"/>
            <a:ext cx="4038567" cy="5155618"/>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9B51CF22-0052-404A-854A-94812850904A}"/>
              </a:ext>
            </a:extLst>
          </p:cNvPr>
          <p:cNvSpPr>
            <a:spLocks noGrp="1"/>
          </p:cNvSpPr>
          <p:nvPr>
            <p:ph idx="1"/>
          </p:nvPr>
        </p:nvSpPr>
        <p:spPr>
          <a:xfrm>
            <a:off x="6411684" y="2198914"/>
            <a:ext cx="5127172" cy="3670180"/>
          </a:xfrm>
        </p:spPr>
        <p:txBody>
          <a:bodyPr>
            <a:normAutofit/>
          </a:bodyPr>
          <a:lstStyle/>
          <a:p>
            <a:r>
              <a:rPr lang="fi-FI" dirty="0"/>
              <a:t>Kirjassa on selitetty ajankohtaisia ilmastonmuutokseen kysymyksiä asiantuntijoiden ja kuvien avulla.     </a:t>
            </a:r>
            <a:r>
              <a:rPr lang="fi-FI" b="1" dirty="0"/>
              <a:t>                                       </a:t>
            </a:r>
            <a:endParaRPr lang="fi-FI" dirty="0"/>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2C731D6B-DB70-4436-B6EE-A94BCD186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546597456"/>
      </p:ext>
    </p:extLst>
  </p:cSld>
  <p:clrMapOvr>
    <a:masterClrMapping/>
  </p:clrMapOvr>
  <p:transition spd="slow" advClick="0" advTm="3500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D239D6-749D-4D26-8745-3FA2D99A4874}"/>
              </a:ext>
            </a:extLst>
          </p:cNvPr>
          <p:cNvSpPr>
            <a:spLocks noGrp="1"/>
          </p:cNvSpPr>
          <p:nvPr>
            <p:ph type="title"/>
          </p:nvPr>
        </p:nvSpPr>
        <p:spPr/>
        <p:txBody>
          <a:bodyPr/>
          <a:lstStyle/>
          <a:p>
            <a:pPr algn="ctr"/>
            <a:r>
              <a:rPr lang="fi-FI" dirty="0">
                <a:latin typeface="Franklin Gothic Demi" panose="020B0703020102020204" pitchFamily="34" charset="0"/>
              </a:rPr>
              <a:t>Tietokirjallisuus</a:t>
            </a:r>
          </a:p>
        </p:txBody>
      </p:sp>
      <p:sp>
        <p:nvSpPr>
          <p:cNvPr id="3" name="Sisällön paikkamerkki 2">
            <a:extLst>
              <a:ext uri="{FF2B5EF4-FFF2-40B4-BE49-F238E27FC236}">
                <a16:creationId xmlns:a16="http://schemas.microsoft.com/office/drawing/2014/main" id="{66BC889B-9B08-41B4-AACB-9EFFB5493E00}"/>
              </a:ext>
            </a:extLst>
          </p:cNvPr>
          <p:cNvSpPr>
            <a:spLocks noGrp="1"/>
          </p:cNvSpPr>
          <p:nvPr>
            <p:ph idx="1"/>
          </p:nvPr>
        </p:nvSpPr>
        <p:spPr/>
        <p:txBody>
          <a:bodyPr/>
          <a:lstStyle/>
          <a:p>
            <a:endParaRPr lang="fi-FI" dirty="0"/>
          </a:p>
        </p:txBody>
      </p:sp>
    </p:spTree>
    <p:extLst>
      <p:ext uri="{BB962C8B-B14F-4D97-AF65-F5344CB8AC3E}">
        <p14:creationId xmlns:p14="http://schemas.microsoft.com/office/powerpoint/2010/main" val="3145456640"/>
      </p:ext>
    </p:extLst>
  </p:cSld>
  <p:clrMapOvr>
    <a:masterClrMapping/>
  </p:clrMapOvr>
  <p:transition spd="slow" advClick="0" advTm="200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E23B7FF-1043-4D1E-9EC2-32C59A644528}"/>
              </a:ext>
            </a:extLst>
          </p:cNvPr>
          <p:cNvSpPr>
            <a:spLocks noGrp="1"/>
          </p:cNvSpPr>
          <p:nvPr>
            <p:ph type="title"/>
          </p:nvPr>
        </p:nvSpPr>
        <p:spPr>
          <a:xfrm>
            <a:off x="6411685" y="568947"/>
            <a:ext cx="5127171" cy="1450757"/>
          </a:xfrm>
        </p:spPr>
        <p:txBody>
          <a:bodyPr>
            <a:noAutofit/>
          </a:bodyPr>
          <a:lstStyle/>
          <a:p>
            <a:r>
              <a:rPr lang="fi-FI" sz="3600" b="1" dirty="0"/>
              <a:t>34 tapaa estää maapallon ylikuumeneminen. Isomäki, Risto. 2018. </a:t>
            </a:r>
            <a:endParaRPr lang="fi-FI" sz="3600" dirty="0"/>
          </a:p>
        </p:txBody>
      </p:sp>
      <p:pic>
        <p:nvPicPr>
          <p:cNvPr id="5" name="Sisällön paikkamerkki 4">
            <a:extLst>
              <a:ext uri="{FF2B5EF4-FFF2-40B4-BE49-F238E27FC236}">
                <a16:creationId xmlns:a16="http://schemas.microsoft.com/office/drawing/2014/main" id="{06B97D23-75BB-42B0-8D27-81C32699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204" y="645106"/>
            <a:ext cx="3253603"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C2B0C79F-C376-495C-AB70-921DAB084C77}"/>
              </a:ext>
            </a:extLst>
          </p:cNvPr>
          <p:cNvSpPr>
            <a:spLocks noGrp="1"/>
          </p:cNvSpPr>
          <p:nvPr>
            <p:ph idx="1"/>
          </p:nvPr>
        </p:nvSpPr>
        <p:spPr>
          <a:xfrm>
            <a:off x="6411684" y="2730620"/>
            <a:ext cx="5127172" cy="3670180"/>
          </a:xfrm>
        </p:spPr>
        <p:txBody>
          <a:bodyPr>
            <a:normAutofit/>
          </a:bodyPr>
          <a:lstStyle/>
          <a:p>
            <a:r>
              <a:rPr lang="fi-FI" dirty="0"/>
              <a:t>Kirjan teesi on, että ilmakehästä tulisi poistaa osa siihen ihmisten laskemasta hiilidioksidista ja mahdollisesti tehdä jotakin pohjoisten alueiden heijastuvuuden palauttamiseksi ennalleen. Kirja esittelee 17 tapaa parantaa planeetan heijastuvuutta ja 17 tapaa poistaa hiiltä ilmakehästä. Mukaan on otettu sekä järkeviä mahdollisuuksia, että ”hullujen tiedemiesten” esittämiä, mielikuvituksellisia visioita.</a:t>
            </a:r>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B6DC44CD-3ACA-470C-A7E0-24584135C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1767522754"/>
      </p:ext>
    </p:extLst>
  </p:cSld>
  <p:clrMapOvr>
    <a:masterClrMapping/>
  </p:clrMapOvr>
  <p:transition spd="slow" advClick="0" advTm="35000">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FEFB739-11F7-44A0-9A22-910BF683D272}"/>
              </a:ext>
            </a:extLst>
          </p:cNvPr>
          <p:cNvSpPr>
            <a:spLocks noGrp="1"/>
          </p:cNvSpPr>
          <p:nvPr>
            <p:ph type="title"/>
          </p:nvPr>
        </p:nvSpPr>
        <p:spPr>
          <a:xfrm>
            <a:off x="6411685" y="634946"/>
            <a:ext cx="5127171" cy="1450757"/>
          </a:xfrm>
        </p:spPr>
        <p:txBody>
          <a:bodyPr>
            <a:noAutofit/>
          </a:bodyPr>
          <a:lstStyle/>
          <a:p>
            <a:r>
              <a:rPr lang="fi-FI" sz="3600" b="1" dirty="0"/>
              <a:t>100 konstia pieneen hiilijälkeen. </a:t>
            </a:r>
            <a:r>
              <a:rPr lang="fi-FI" sz="3600" b="1" dirty="0" err="1"/>
              <a:t>Shimo</a:t>
            </a:r>
            <a:r>
              <a:rPr lang="fi-FI" sz="3600" b="1" dirty="0"/>
              <a:t>-Barry, Alex. 2009.</a:t>
            </a:r>
            <a:endParaRPr lang="fi-FI" sz="3600" dirty="0"/>
          </a:p>
        </p:txBody>
      </p:sp>
      <p:pic>
        <p:nvPicPr>
          <p:cNvPr id="5" name="Sisällön paikkamerkki 4">
            <a:extLst>
              <a:ext uri="{FF2B5EF4-FFF2-40B4-BE49-F238E27FC236}">
                <a16:creationId xmlns:a16="http://schemas.microsoft.com/office/drawing/2014/main" id="{8AD03406-4AD3-4E27-AA90-ACD1EBE28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765" y="645107"/>
            <a:ext cx="3902350" cy="4965118"/>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2DBEDAA-D9B2-40D6-A587-DDC41A1F65C0}"/>
              </a:ext>
            </a:extLst>
          </p:cNvPr>
          <p:cNvSpPr>
            <a:spLocks noGrp="1"/>
          </p:cNvSpPr>
          <p:nvPr>
            <p:ph idx="1"/>
          </p:nvPr>
        </p:nvSpPr>
        <p:spPr>
          <a:xfrm>
            <a:off x="6411684" y="2198914"/>
            <a:ext cx="5127172" cy="3670180"/>
          </a:xfrm>
        </p:spPr>
        <p:txBody>
          <a:bodyPr>
            <a:normAutofit/>
          </a:bodyPr>
          <a:lstStyle/>
          <a:p>
            <a:r>
              <a:rPr lang="fi-FI" dirty="0"/>
              <a:t>Kirja kertoo, kuinka monta kiloa tuotamme arkisilla toimillamme hiilidioksidipäästöjä. Laskemalla hiilijalanjälkesi koon opit samalla, miten monella helpolla tavalla sitä voi pienentää.</a:t>
            </a:r>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E8CF9F61-F3FB-4395-AC72-FA6B61643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2157688472"/>
      </p:ext>
    </p:extLst>
  </p:cSld>
  <p:clrMapOvr>
    <a:masterClrMapping/>
  </p:clrMapOvr>
  <p:transition spd="slow" advClick="0" advTm="35000">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8F1A083-2861-473E-A987-F71232991D5A}"/>
              </a:ext>
            </a:extLst>
          </p:cNvPr>
          <p:cNvSpPr>
            <a:spLocks noGrp="1"/>
          </p:cNvSpPr>
          <p:nvPr>
            <p:ph type="title"/>
          </p:nvPr>
        </p:nvSpPr>
        <p:spPr>
          <a:xfrm>
            <a:off x="6411685" y="634946"/>
            <a:ext cx="5127171" cy="1450757"/>
          </a:xfrm>
        </p:spPr>
        <p:txBody>
          <a:bodyPr>
            <a:noAutofit/>
          </a:bodyPr>
          <a:lstStyle/>
          <a:p>
            <a:r>
              <a:rPr lang="fi-FI" sz="3600" b="1" dirty="0"/>
              <a:t>Kuudes sukupuutto - luonnoton historia. </a:t>
            </a:r>
            <a:r>
              <a:rPr lang="fi-FI" sz="3600" b="1" dirty="0" err="1"/>
              <a:t>Kolbert</a:t>
            </a:r>
            <a:r>
              <a:rPr lang="fi-FI" sz="3600" b="1" dirty="0"/>
              <a:t>, Elizabeth. 2016. </a:t>
            </a:r>
            <a:endParaRPr lang="fi-FI" sz="3600" dirty="0"/>
          </a:p>
        </p:txBody>
      </p:sp>
      <p:pic>
        <p:nvPicPr>
          <p:cNvPr id="5" name="Sisällön paikkamerkki 4">
            <a:extLst>
              <a:ext uri="{FF2B5EF4-FFF2-40B4-BE49-F238E27FC236}">
                <a16:creationId xmlns:a16="http://schemas.microsoft.com/office/drawing/2014/main" id="{6C9F0C36-06B8-41F0-96DB-3F2F95181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092" y="645106"/>
            <a:ext cx="3607826"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601F0AA-04BC-43E4-A92E-8AFAFE7E0A02}"/>
              </a:ext>
            </a:extLst>
          </p:cNvPr>
          <p:cNvSpPr>
            <a:spLocks noGrp="1"/>
          </p:cNvSpPr>
          <p:nvPr>
            <p:ph idx="1"/>
          </p:nvPr>
        </p:nvSpPr>
        <p:spPr>
          <a:xfrm>
            <a:off x="6411684" y="2198914"/>
            <a:ext cx="5127172" cy="3670180"/>
          </a:xfrm>
        </p:spPr>
        <p:txBody>
          <a:bodyPr>
            <a:normAutofit/>
          </a:bodyPr>
          <a:lstStyle/>
          <a:p>
            <a:r>
              <a:rPr lang="fi-FI" dirty="0"/>
              <a:t>Pulitzer-voittajan teos käsittelee ilmastonmuutosta maapallon kuudentena, ihmisen aiheuttamana </a:t>
            </a:r>
            <a:r>
              <a:rPr lang="fi-FI" dirty="0" err="1"/>
              <a:t>sukupuutton</a:t>
            </a:r>
            <a:r>
              <a:rPr lang="fi-FI" dirty="0"/>
              <a:t>. Hän myös kuvaa luonnon monimuotoisuuden hiipumista lukuisien esimerkkien avulla.</a:t>
            </a:r>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48D9C33A-2087-4485-966D-49C1EE6B1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4030251584"/>
      </p:ext>
    </p:extLst>
  </p:cSld>
  <p:clrMapOvr>
    <a:masterClrMapping/>
  </p:clrMapOvr>
  <p:transition spd="slow" advClick="0" advTm="35000">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0D25A58-D026-47A4-B52D-1BF12B376F3F}"/>
              </a:ext>
            </a:extLst>
          </p:cNvPr>
          <p:cNvSpPr>
            <a:spLocks noGrp="1"/>
          </p:cNvSpPr>
          <p:nvPr>
            <p:ph type="title"/>
          </p:nvPr>
        </p:nvSpPr>
        <p:spPr>
          <a:xfrm>
            <a:off x="6411685" y="634946"/>
            <a:ext cx="5127171" cy="1450757"/>
          </a:xfrm>
        </p:spPr>
        <p:txBody>
          <a:bodyPr>
            <a:noAutofit/>
          </a:bodyPr>
          <a:lstStyle/>
          <a:p>
            <a:r>
              <a:rPr lang="fi-FI" sz="3600" b="1" dirty="0"/>
              <a:t>Päin helvettiä?: ympäristöahdistus ja toivo. Pihkala, Panu. 2017. </a:t>
            </a:r>
            <a:endParaRPr lang="fi-FI" sz="3600" dirty="0"/>
          </a:p>
        </p:txBody>
      </p:sp>
      <p:pic>
        <p:nvPicPr>
          <p:cNvPr id="5" name="Sisällön paikkamerkki 4">
            <a:extLst>
              <a:ext uri="{FF2B5EF4-FFF2-40B4-BE49-F238E27FC236}">
                <a16:creationId xmlns:a16="http://schemas.microsoft.com/office/drawing/2014/main" id="{B88876D4-5CAD-496E-91F5-9E8D9874D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167" y="645106"/>
            <a:ext cx="3371677"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A5D735-5E23-4016-9639-25614147DE47}"/>
              </a:ext>
            </a:extLst>
          </p:cNvPr>
          <p:cNvSpPr>
            <a:spLocks noGrp="1"/>
          </p:cNvSpPr>
          <p:nvPr>
            <p:ph idx="1"/>
          </p:nvPr>
        </p:nvSpPr>
        <p:spPr>
          <a:xfrm>
            <a:off x="6411684" y="2198914"/>
            <a:ext cx="5127172" cy="3670180"/>
          </a:xfrm>
        </p:spPr>
        <p:txBody>
          <a:bodyPr>
            <a:normAutofit/>
          </a:bodyPr>
          <a:lstStyle/>
          <a:p>
            <a:r>
              <a:rPr lang="fi-FI" dirty="0"/>
              <a:t>Kirja on ensimmäinen suomenkielinen teos ympäristöahdistuksesta. Ympäristötutkija Panu Pihkala auttaa ymmärtämään ympäristöasioihin liittyviä henkisiä ulottuvuuksia. Hän tarjoaa välineitä omien tunteiden käsittelyyn ja valmiuksia auttaa toisia ihmisiä kohtaamaan ympäristöahdistus. Toivon näköaloja on etsittävä yhdessä.</a:t>
            </a:r>
            <a:r>
              <a:rPr lang="fi-FI" b="1" dirty="0"/>
              <a:t> </a:t>
            </a:r>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794B1827-2903-4E99-85FB-D9C53D92A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3470375141"/>
      </p:ext>
    </p:extLst>
  </p:cSld>
  <p:clrMapOvr>
    <a:masterClrMapping/>
  </p:clrMapOvr>
  <p:transition spd="slow" advClick="0" advTm="35000">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A343926-D03B-450B-A26D-85CBBA2B68EC}"/>
              </a:ext>
            </a:extLst>
          </p:cNvPr>
          <p:cNvSpPr>
            <a:spLocks noGrp="1"/>
          </p:cNvSpPr>
          <p:nvPr>
            <p:ph type="title"/>
          </p:nvPr>
        </p:nvSpPr>
        <p:spPr>
          <a:xfrm>
            <a:off x="6411685" y="1168346"/>
            <a:ext cx="5127171" cy="1450757"/>
          </a:xfrm>
        </p:spPr>
        <p:txBody>
          <a:bodyPr>
            <a:noAutofit/>
          </a:bodyPr>
          <a:lstStyle/>
          <a:p>
            <a:r>
              <a:rPr lang="fi-FI" sz="3600" b="1" dirty="0"/>
              <a:t>Muutamme ilmastoa: Ilmatieteen laitoksen tutkijoiden katsaus ilmastonmuutokseen. Nevanlinna, Heikki. 2008. </a:t>
            </a:r>
            <a:endParaRPr lang="fi-FI" sz="3600" dirty="0"/>
          </a:p>
        </p:txBody>
      </p:sp>
      <p:pic>
        <p:nvPicPr>
          <p:cNvPr id="5" name="Sisällön paikkamerkki 4">
            <a:extLst>
              <a:ext uri="{FF2B5EF4-FFF2-40B4-BE49-F238E27FC236}">
                <a16:creationId xmlns:a16="http://schemas.microsoft.com/office/drawing/2014/main" id="{11C21F53-1365-4CCF-B0BD-1ED57C4FE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096" y="645106"/>
            <a:ext cx="3759818"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176A0A05-DD82-449D-A123-703BBE5EAED0}"/>
              </a:ext>
            </a:extLst>
          </p:cNvPr>
          <p:cNvSpPr>
            <a:spLocks noGrp="1"/>
          </p:cNvSpPr>
          <p:nvPr>
            <p:ph idx="1"/>
          </p:nvPr>
        </p:nvSpPr>
        <p:spPr>
          <a:xfrm>
            <a:off x="6411684" y="2664136"/>
            <a:ext cx="5127172" cy="3670180"/>
          </a:xfrm>
        </p:spPr>
        <p:txBody>
          <a:bodyPr>
            <a:normAutofit/>
          </a:bodyPr>
          <a:lstStyle/>
          <a:p>
            <a:r>
              <a:rPr lang="fi-FI" dirty="0"/>
              <a:t>Ilmatieteenlaitoksen asiantuntijat havainnollistavat sekä kuvin että tekstein ilmastonmuutosta ja sen vaikutuksia niin sääilmiöihin kun yleisemminkin ilmastoon.</a:t>
            </a:r>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E05E4109-E829-4378-A4E7-4DC9E5F9B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151172753"/>
      </p:ext>
    </p:extLst>
  </p:cSld>
  <p:clrMapOvr>
    <a:masterClrMapping/>
  </p:clrMapOvr>
  <p:transition spd="slow" advClick="0" advTm="35000">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96C9B18-EE32-4021-8310-0C999E137ADF}"/>
              </a:ext>
            </a:extLst>
          </p:cNvPr>
          <p:cNvSpPr>
            <a:spLocks noGrp="1"/>
          </p:cNvSpPr>
          <p:nvPr>
            <p:ph type="title"/>
          </p:nvPr>
        </p:nvSpPr>
        <p:spPr>
          <a:xfrm>
            <a:off x="6411684" y="1149296"/>
            <a:ext cx="5127171" cy="1450757"/>
          </a:xfrm>
        </p:spPr>
        <p:txBody>
          <a:bodyPr>
            <a:noAutofit/>
          </a:bodyPr>
          <a:lstStyle/>
          <a:p>
            <a:r>
              <a:rPr lang="fi-FI" sz="3600" b="1" dirty="0"/>
              <a:t>Ilmastonmuutos käytännössä: hillinnän ja sopeutumisen keinoja. Virtanen, Anne, </a:t>
            </a:r>
            <a:r>
              <a:rPr lang="fi-FI" sz="3600" b="1" dirty="0" err="1"/>
              <a:t>Rohweder</a:t>
            </a:r>
            <a:r>
              <a:rPr lang="fi-FI" sz="3600" b="1" dirty="0"/>
              <a:t>, Liisa. 2011. </a:t>
            </a:r>
            <a:endParaRPr lang="fi-FI" sz="3600" dirty="0"/>
          </a:p>
        </p:txBody>
      </p:sp>
      <p:pic>
        <p:nvPicPr>
          <p:cNvPr id="5" name="Sisällön paikkamerkki 4">
            <a:extLst>
              <a:ext uri="{FF2B5EF4-FFF2-40B4-BE49-F238E27FC236}">
                <a16:creationId xmlns:a16="http://schemas.microsoft.com/office/drawing/2014/main" id="{8AC824A5-FDC1-461F-A513-3802ADEC9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715" y="645106"/>
            <a:ext cx="3648581"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7B678A3-DACF-4DD4-BA12-5982A4453977}"/>
              </a:ext>
            </a:extLst>
          </p:cNvPr>
          <p:cNvSpPr>
            <a:spLocks noGrp="1"/>
          </p:cNvSpPr>
          <p:nvPr>
            <p:ph idx="1"/>
          </p:nvPr>
        </p:nvSpPr>
        <p:spPr>
          <a:xfrm>
            <a:off x="6411684" y="2600053"/>
            <a:ext cx="5127172" cy="3670180"/>
          </a:xfrm>
        </p:spPr>
        <p:txBody>
          <a:bodyPr>
            <a:normAutofit/>
          </a:bodyPr>
          <a:lstStyle/>
          <a:p>
            <a:r>
              <a:rPr lang="fi-FI" dirty="0"/>
              <a:t>Teos käsittelee ilmastonmuutosta sekä yleisesti että erityisesti Suomen näkökulmasta. Vastauksia etsitään muun muassa kysymyksiin siitä, millaisia muutoksia ilmastonmuutos tuo Suomen luontoon, yhteiskuntaan ja ihmisten elämään?</a:t>
            </a:r>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B56E6A14-B8B2-473B-BDA0-1206125D2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1864998701"/>
      </p:ext>
    </p:extLst>
  </p:cSld>
  <p:clrMapOvr>
    <a:masterClrMapping/>
  </p:clrMapOvr>
  <p:transition spd="slow" advClick="0" advTm="35000">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741EE3F-306C-4900-8727-9DA8FB1FBCA0}"/>
              </a:ext>
            </a:extLst>
          </p:cNvPr>
          <p:cNvSpPr>
            <a:spLocks noGrp="1"/>
          </p:cNvSpPr>
          <p:nvPr>
            <p:ph type="title"/>
          </p:nvPr>
        </p:nvSpPr>
        <p:spPr>
          <a:xfrm>
            <a:off x="6411685" y="634946"/>
            <a:ext cx="5127171" cy="1450757"/>
          </a:xfrm>
        </p:spPr>
        <p:txBody>
          <a:bodyPr>
            <a:normAutofit/>
          </a:bodyPr>
          <a:lstStyle/>
          <a:p>
            <a:r>
              <a:rPr lang="fi-FI" sz="3600" b="1" dirty="0" err="1"/>
              <a:t>Gilgamesin</a:t>
            </a:r>
            <a:r>
              <a:rPr lang="fi-FI" sz="3600" b="1" dirty="0"/>
              <a:t> tappio. Isomäki, Risto. 1994. </a:t>
            </a:r>
            <a:endParaRPr lang="fi-FI" sz="3600" dirty="0"/>
          </a:p>
        </p:txBody>
      </p:sp>
      <p:pic>
        <p:nvPicPr>
          <p:cNvPr id="5" name="Sisällön paikkamerkki 4">
            <a:extLst>
              <a:ext uri="{FF2B5EF4-FFF2-40B4-BE49-F238E27FC236}">
                <a16:creationId xmlns:a16="http://schemas.microsoft.com/office/drawing/2014/main" id="{2501A6BD-AAAE-49A6-978B-B659C98DC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047" y="645106"/>
            <a:ext cx="3397916" cy="5247747"/>
          </a:xfrm>
          <a:prstGeom prst="rect">
            <a:avLst/>
          </a:prstGeom>
        </p:spPr>
      </p:pic>
      <p:cxnSp>
        <p:nvCxnSpPr>
          <p:cNvPr id="20"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8">
            <a:extLst>
              <a:ext uri="{FF2B5EF4-FFF2-40B4-BE49-F238E27FC236}">
                <a16:creationId xmlns:a16="http://schemas.microsoft.com/office/drawing/2014/main" id="{4ADC97A4-56A4-4CF9-8AA7-58F392553094}"/>
              </a:ext>
            </a:extLst>
          </p:cNvPr>
          <p:cNvSpPr>
            <a:spLocks noGrp="1"/>
          </p:cNvSpPr>
          <p:nvPr>
            <p:ph idx="1"/>
          </p:nvPr>
        </p:nvSpPr>
        <p:spPr>
          <a:xfrm>
            <a:off x="6411684" y="2198914"/>
            <a:ext cx="5127172" cy="3670180"/>
          </a:xfrm>
        </p:spPr>
        <p:txBody>
          <a:bodyPr>
            <a:normAutofit/>
          </a:bodyPr>
          <a:lstStyle/>
          <a:p>
            <a:r>
              <a:rPr lang="fi-FI" dirty="0"/>
              <a:t>Ihmiskunta on pilannut maapallon: metsät ovat katoamassa, ja ohentunut otsonikerros aiheuttaa miljoonia syöpätapauksia vuodessa. Ihmiset ovat levittäytyneet myös avaruuteen ja löytäneet elinkelpoisia planeettoja. Ongelmana on vain, että jokainen Maasta lähetetty avaruusalus heikentää otsonikerrosta entisestään ja aiheuttaa siellä lisää kuolemaa. Valtavaa yritysimperiumia johtava William </a:t>
            </a:r>
            <a:r>
              <a:rPr lang="fi-FI" dirty="0" err="1"/>
              <a:t>Dyson</a:t>
            </a:r>
            <a:r>
              <a:rPr lang="fi-FI" dirty="0"/>
              <a:t> </a:t>
            </a:r>
            <a:r>
              <a:rPr lang="fi-FI" dirty="0" err="1"/>
              <a:t>Bowles</a:t>
            </a:r>
            <a:r>
              <a:rPr lang="fi-FI" dirty="0"/>
              <a:t> on mielestään keksinyt ratkaisun ihmiskunnan olemassaolon turvaamiseksi, mutta kaikki eivät ole valmiita sitä hyväksymään.</a:t>
            </a:r>
          </a:p>
          <a:p>
            <a:endParaRPr lang="en-US" dirty="0"/>
          </a:p>
        </p:txBody>
      </p:sp>
      <p:sp>
        <p:nvSpPr>
          <p:cNvPr id="22"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Kuva 14">
            <a:extLst>
              <a:ext uri="{FF2B5EF4-FFF2-40B4-BE49-F238E27FC236}">
                <a16:creationId xmlns:a16="http://schemas.microsoft.com/office/drawing/2014/main" id="{F68CF973-A4FC-461E-8CAC-460CC928D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8" y="0"/>
            <a:ext cx="1158029" cy="1697565"/>
          </a:xfrm>
          <a:prstGeom prst="rect">
            <a:avLst/>
          </a:prstGeom>
        </p:spPr>
      </p:pic>
    </p:spTree>
    <p:extLst>
      <p:ext uri="{BB962C8B-B14F-4D97-AF65-F5344CB8AC3E}">
        <p14:creationId xmlns:p14="http://schemas.microsoft.com/office/powerpoint/2010/main" val="3847881583"/>
      </p:ext>
    </p:extLst>
  </p:cSld>
  <p:clrMapOvr>
    <a:masterClrMapping/>
  </p:clrMapOvr>
  <p:transition spd="slow" advClick="0" advTm="35000">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35246DA-D937-42DB-B9F8-D07750F8D241}"/>
              </a:ext>
            </a:extLst>
          </p:cNvPr>
          <p:cNvSpPr>
            <a:spLocks noGrp="1"/>
          </p:cNvSpPr>
          <p:nvPr>
            <p:ph type="title"/>
          </p:nvPr>
        </p:nvSpPr>
        <p:spPr>
          <a:xfrm>
            <a:off x="6411685" y="634946"/>
            <a:ext cx="5127171" cy="1450757"/>
          </a:xfrm>
        </p:spPr>
        <p:txBody>
          <a:bodyPr>
            <a:normAutofit/>
          </a:bodyPr>
          <a:lstStyle/>
          <a:p>
            <a:r>
              <a:rPr lang="fi-FI" sz="3600" b="1" dirty="0"/>
              <a:t>Ilmestyskirja. Ilvesheimo, Gerry Birgit. 2018. </a:t>
            </a:r>
            <a:endParaRPr lang="fi-FI" sz="3600" dirty="0"/>
          </a:p>
        </p:txBody>
      </p:sp>
      <p:pic>
        <p:nvPicPr>
          <p:cNvPr id="5" name="Sisällön paikkamerkki 4">
            <a:extLst>
              <a:ext uri="{FF2B5EF4-FFF2-40B4-BE49-F238E27FC236}">
                <a16:creationId xmlns:a16="http://schemas.microsoft.com/office/drawing/2014/main" id="{19D24540-6488-4703-87F1-016618F03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175" y="645106"/>
            <a:ext cx="3699661"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CD99A92F-78C4-428B-8D2D-D6D457E13F82}"/>
              </a:ext>
            </a:extLst>
          </p:cNvPr>
          <p:cNvSpPr>
            <a:spLocks noGrp="1"/>
          </p:cNvSpPr>
          <p:nvPr>
            <p:ph idx="1"/>
          </p:nvPr>
        </p:nvSpPr>
        <p:spPr>
          <a:xfrm>
            <a:off x="6411684" y="2198914"/>
            <a:ext cx="5127172" cy="3670180"/>
          </a:xfrm>
        </p:spPr>
        <p:txBody>
          <a:bodyPr>
            <a:normAutofit/>
          </a:bodyPr>
          <a:lstStyle/>
          <a:p>
            <a:r>
              <a:rPr lang="fi-FI" dirty="0"/>
              <a:t>Kuolan niemimaalle 2100-luvulla asettunut </a:t>
            </a:r>
            <a:r>
              <a:rPr lang="fi-FI" dirty="0" err="1"/>
              <a:t>Bastet</a:t>
            </a:r>
            <a:r>
              <a:rPr lang="fi-FI" dirty="0"/>
              <a:t>-niminen kissa kertoo koko polveilevan elämäntarinansa tässä huimassa romaanissa. Scifi-aineksistakin ammentaen mutta tieteiskirjallisuuden lajityyppiin palautumatta se pureutuu nykyisen kulttuurimme ja yhteiskuntamme ongelmiin.</a:t>
            </a:r>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Kuva 16">
            <a:extLst>
              <a:ext uri="{FF2B5EF4-FFF2-40B4-BE49-F238E27FC236}">
                <a16:creationId xmlns:a16="http://schemas.microsoft.com/office/drawing/2014/main" id="{45951959-874E-4388-895A-D30848968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2746202500"/>
      </p:ext>
    </p:extLst>
  </p:cSld>
  <p:clrMapOvr>
    <a:masterClrMapping/>
  </p:clrMapOvr>
  <p:transition spd="slow" advTm="35000">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BBDA683-4B6F-4C2C-AEF0-1D052EBCCF1D}"/>
              </a:ext>
            </a:extLst>
          </p:cNvPr>
          <p:cNvSpPr>
            <a:spLocks noGrp="1"/>
          </p:cNvSpPr>
          <p:nvPr>
            <p:ph type="title"/>
          </p:nvPr>
        </p:nvSpPr>
        <p:spPr>
          <a:xfrm>
            <a:off x="6411685" y="634946"/>
            <a:ext cx="5127171" cy="1450757"/>
          </a:xfrm>
        </p:spPr>
        <p:txBody>
          <a:bodyPr>
            <a:normAutofit/>
          </a:bodyPr>
          <a:lstStyle/>
          <a:p>
            <a:r>
              <a:rPr lang="en-US" sz="3600" b="1" dirty="0" err="1"/>
              <a:t>Jäävirta</a:t>
            </a:r>
            <a:r>
              <a:rPr lang="en-US" sz="3600" b="1" dirty="0"/>
              <a:t>. Cussler, Clive &amp; Cussler, Dirk. 2009.</a:t>
            </a:r>
            <a:endParaRPr lang="fi-FI" sz="3600" dirty="0"/>
          </a:p>
        </p:txBody>
      </p:sp>
      <p:pic>
        <p:nvPicPr>
          <p:cNvPr id="5" name="Sisällön paikkamerkki 4">
            <a:extLst>
              <a:ext uri="{FF2B5EF4-FFF2-40B4-BE49-F238E27FC236}">
                <a16:creationId xmlns:a16="http://schemas.microsoft.com/office/drawing/2014/main" id="{217297CA-D024-46D7-B113-86D35E01B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764" y="645106"/>
            <a:ext cx="3240483"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D57A19E-B5C5-4720-8187-67BF7EE7372F}"/>
              </a:ext>
            </a:extLst>
          </p:cNvPr>
          <p:cNvSpPr>
            <a:spLocks noGrp="1"/>
          </p:cNvSpPr>
          <p:nvPr>
            <p:ph idx="1"/>
          </p:nvPr>
        </p:nvSpPr>
        <p:spPr>
          <a:xfrm>
            <a:off x="6411684" y="2198914"/>
            <a:ext cx="5127172" cy="3670180"/>
          </a:xfrm>
        </p:spPr>
        <p:txBody>
          <a:bodyPr>
            <a:normAutofit/>
          </a:bodyPr>
          <a:lstStyle/>
          <a:p>
            <a:r>
              <a:rPr lang="fi-FI" dirty="0"/>
              <a:t>Huhtikuussa 2011 Kanadan Brittiläisen Kolumbian vesialueella kolme kalastajaa saa surmansa oudosti tukehtumalla. Hetkistä myöhemmin Washingtonissa ilmakehän lämpenemisilmiöön ratkaisua etsivässä laboratoriossa räjähtää pommi. Kun jenkkilipulla varustettu sotalaiva pyyhkäisee pohjoisen naapurinsa miehitetyn jääntutkimusaseman mennessään, Kanada ja USA ajautuvat jo täysimittaisen sodan partaalle.</a:t>
            </a:r>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BA2AF9AD-3B41-404B-BC6B-82177932F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1332323854"/>
      </p:ext>
    </p:extLst>
  </p:cSld>
  <p:clrMapOvr>
    <a:masterClrMapping/>
  </p:clrMapOvr>
  <p:transition spd="slow" advClick="0" advTm="35000">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5ABD8D0-4B5A-4D02-B66B-E3F3B390B17A}"/>
              </a:ext>
            </a:extLst>
          </p:cNvPr>
          <p:cNvSpPr>
            <a:spLocks noGrp="1"/>
          </p:cNvSpPr>
          <p:nvPr>
            <p:ph type="title"/>
          </p:nvPr>
        </p:nvSpPr>
        <p:spPr>
          <a:xfrm>
            <a:off x="6411685" y="634946"/>
            <a:ext cx="5127171" cy="1450757"/>
          </a:xfrm>
        </p:spPr>
        <p:txBody>
          <a:bodyPr>
            <a:normAutofit/>
          </a:bodyPr>
          <a:lstStyle/>
          <a:p>
            <a:r>
              <a:rPr lang="fi-FI" sz="3600" b="1" dirty="0"/>
              <a:t>Kuparihärkä. Pettersson, Juhana. 2018.</a:t>
            </a:r>
            <a:endParaRPr lang="fi-FI" sz="3600" dirty="0"/>
          </a:p>
        </p:txBody>
      </p:sp>
      <p:pic>
        <p:nvPicPr>
          <p:cNvPr id="5" name="Sisällön paikkamerkki 4">
            <a:extLst>
              <a:ext uri="{FF2B5EF4-FFF2-40B4-BE49-F238E27FC236}">
                <a16:creationId xmlns:a16="http://schemas.microsoft.com/office/drawing/2014/main" id="{315FE57A-A9F1-4DCB-9128-02C794520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570" y="645106"/>
            <a:ext cx="3502871"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19AAC66F-50BE-4624-91B7-724CA164525A}"/>
              </a:ext>
            </a:extLst>
          </p:cNvPr>
          <p:cNvSpPr>
            <a:spLocks noGrp="1"/>
          </p:cNvSpPr>
          <p:nvPr>
            <p:ph idx="1"/>
          </p:nvPr>
        </p:nvSpPr>
        <p:spPr>
          <a:xfrm>
            <a:off x="6411684" y="2198914"/>
            <a:ext cx="5127172" cy="3670180"/>
          </a:xfrm>
        </p:spPr>
        <p:txBody>
          <a:bodyPr>
            <a:normAutofit/>
          </a:bodyPr>
          <a:lstStyle/>
          <a:p>
            <a:r>
              <a:rPr lang="fi-FI" dirty="0"/>
              <a:t>Rikkaat valmistautuvat maailmanloppuun ja sijoittavat New Lifeen, joka tarjoaa selviytymispaketteja ilmastokatastrofin varalle. Mutta elävätkö he tarpeeksi pitkään, kun loppu voi tulla kenen kädestä hyvänsä?</a:t>
            </a:r>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Kuva 12">
            <a:extLst>
              <a:ext uri="{FF2B5EF4-FFF2-40B4-BE49-F238E27FC236}">
                <a16:creationId xmlns:a16="http://schemas.microsoft.com/office/drawing/2014/main" id="{0B6B3727-A7E7-4635-80BD-48F6D5744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4126072087"/>
      </p:ext>
    </p:extLst>
  </p:cSld>
  <p:clrMapOvr>
    <a:masterClrMapping/>
  </p:clrMapOvr>
  <p:transition spd="slow" advClick="0" advTm="35000">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E0E1368-D984-4F58-AE71-3D3F5F642895}"/>
              </a:ext>
            </a:extLst>
          </p:cNvPr>
          <p:cNvSpPr>
            <a:spLocks noGrp="1"/>
          </p:cNvSpPr>
          <p:nvPr>
            <p:ph type="title"/>
          </p:nvPr>
        </p:nvSpPr>
        <p:spPr>
          <a:xfrm>
            <a:off x="6411685" y="634946"/>
            <a:ext cx="5127171" cy="1450757"/>
          </a:xfrm>
        </p:spPr>
        <p:txBody>
          <a:bodyPr>
            <a:normAutofit/>
          </a:bodyPr>
          <a:lstStyle/>
          <a:p>
            <a:r>
              <a:rPr lang="en-US" sz="3600" b="1" dirty="0" err="1"/>
              <a:t>Luukellot</a:t>
            </a:r>
            <a:r>
              <a:rPr lang="en-US" sz="3600" b="1" dirty="0"/>
              <a:t>. Mitchell, David. 2017.</a:t>
            </a:r>
            <a:endParaRPr lang="fi-FI" sz="3600" dirty="0"/>
          </a:p>
        </p:txBody>
      </p:sp>
      <p:pic>
        <p:nvPicPr>
          <p:cNvPr id="5" name="Sisällön paikkamerkki 4">
            <a:extLst>
              <a:ext uri="{FF2B5EF4-FFF2-40B4-BE49-F238E27FC236}">
                <a16:creationId xmlns:a16="http://schemas.microsoft.com/office/drawing/2014/main" id="{18B86EB5-ED56-45E6-A13C-47201CE04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52" y="645106"/>
            <a:ext cx="3594706" cy="5247747"/>
          </a:xfrm>
          <a:prstGeom prst="rect">
            <a:avLst/>
          </a:prstGeom>
        </p:spPr>
      </p:pic>
      <p:cxnSp>
        <p:nvCxnSpPr>
          <p:cNvPr id="14" name="Straight Connector 13">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539EEF86-6DEC-4C8A-BF7B-20234C9CC7F1}"/>
              </a:ext>
            </a:extLst>
          </p:cNvPr>
          <p:cNvSpPr>
            <a:spLocks noGrp="1"/>
          </p:cNvSpPr>
          <p:nvPr>
            <p:ph idx="1"/>
          </p:nvPr>
        </p:nvSpPr>
        <p:spPr>
          <a:xfrm>
            <a:off x="6411684" y="2198914"/>
            <a:ext cx="5127172" cy="3670180"/>
          </a:xfrm>
        </p:spPr>
        <p:txBody>
          <a:bodyPr>
            <a:normAutofit/>
          </a:bodyPr>
          <a:lstStyle/>
          <a:p>
            <a:r>
              <a:rPr lang="fi-FI" dirty="0"/>
              <a:t>Englantilaisen David Mitchellin fantasiarouheella silattu romaani on jännittävä ja ajatuksia herättävä teos. Kotisohvalle joka ilta vyöryvät uutiset nostavat kylmän hien otsalle: onko teoksen luoma kolkko kuva lähitulevaisuudesta sittenkään pelkkää kosmista satua?</a:t>
            </a:r>
          </a:p>
          <a:p>
            <a:endParaRPr lang="en-US" dirty="0"/>
          </a:p>
        </p:txBody>
      </p:sp>
      <p:sp>
        <p:nvSpPr>
          <p:cNvPr id="16" name="Rectangle 15">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Kuva 10">
            <a:extLst>
              <a:ext uri="{FF2B5EF4-FFF2-40B4-BE49-F238E27FC236}">
                <a16:creationId xmlns:a16="http://schemas.microsoft.com/office/drawing/2014/main" id="{D3FB53D5-B236-4340-8F7E-302F9238E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1827633730"/>
      </p:ext>
    </p:extLst>
  </p:cSld>
  <p:clrMapOvr>
    <a:masterClrMapping/>
  </p:clrMapOvr>
  <p:transition spd="slow" advClick="0" advTm="35000">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46FEF9F-9088-4B4B-8AB8-F19A0EF02194}"/>
              </a:ext>
            </a:extLst>
          </p:cNvPr>
          <p:cNvSpPr>
            <a:spLocks noGrp="1"/>
          </p:cNvSpPr>
          <p:nvPr>
            <p:ph type="title"/>
          </p:nvPr>
        </p:nvSpPr>
        <p:spPr>
          <a:xfrm>
            <a:off x="6411685" y="634946"/>
            <a:ext cx="5127171" cy="1450757"/>
          </a:xfrm>
        </p:spPr>
        <p:txBody>
          <a:bodyPr>
            <a:normAutofit/>
          </a:bodyPr>
          <a:lstStyle/>
          <a:p>
            <a:r>
              <a:rPr lang="fi-FI" sz="3600" b="1" dirty="0"/>
              <a:t>Myrskyn silmä. </a:t>
            </a:r>
            <a:r>
              <a:rPr lang="fi-FI" sz="3600" b="1" dirty="0" err="1"/>
              <a:t>Svedelid</a:t>
            </a:r>
            <a:r>
              <a:rPr lang="fi-FI" sz="3600" b="1" dirty="0"/>
              <a:t>, </a:t>
            </a:r>
            <a:r>
              <a:rPr lang="fi-FI" sz="3600" b="1" dirty="0" err="1"/>
              <a:t>Olov</a:t>
            </a:r>
            <a:r>
              <a:rPr lang="fi-FI" sz="3600" b="1" dirty="0"/>
              <a:t>. 2003.</a:t>
            </a:r>
            <a:endParaRPr lang="fi-FI" sz="3600" dirty="0"/>
          </a:p>
        </p:txBody>
      </p:sp>
      <p:pic>
        <p:nvPicPr>
          <p:cNvPr id="9" name="Sisällön paikkamerkki 8">
            <a:extLst>
              <a:ext uri="{FF2B5EF4-FFF2-40B4-BE49-F238E27FC236}">
                <a16:creationId xmlns:a16="http://schemas.microsoft.com/office/drawing/2014/main" id="{C2A47E0B-0EC8-44D3-9C61-D478ED806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606" y="645106"/>
            <a:ext cx="3398799" cy="5247747"/>
          </a:xfrm>
          <a:prstGeom prst="rect">
            <a:avLst/>
          </a:prstGeom>
        </p:spPr>
      </p:pic>
      <p:cxnSp>
        <p:nvCxnSpPr>
          <p:cNvPr id="18" name="Straight Connector 17">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9684F244-8BAC-4F0B-BA89-3924D69FABCD}"/>
              </a:ext>
            </a:extLst>
          </p:cNvPr>
          <p:cNvSpPr>
            <a:spLocks noGrp="1"/>
          </p:cNvSpPr>
          <p:nvPr>
            <p:ph idx="1"/>
          </p:nvPr>
        </p:nvSpPr>
        <p:spPr>
          <a:xfrm>
            <a:off x="6411684" y="2198914"/>
            <a:ext cx="5127172" cy="3670180"/>
          </a:xfrm>
        </p:spPr>
        <p:txBody>
          <a:bodyPr>
            <a:normAutofit fontScale="92500" lnSpcReduction="10000"/>
          </a:bodyPr>
          <a:lstStyle/>
          <a:p>
            <a:r>
              <a:rPr lang="fi-FI" dirty="0"/>
              <a:t>On vuosi 2010 ja </a:t>
            </a:r>
            <a:r>
              <a:rPr lang="fi-FI" dirty="0" err="1"/>
              <a:t>Trosassa</a:t>
            </a:r>
            <a:r>
              <a:rPr lang="fi-FI" dirty="0"/>
              <a:t> vietetään juhannusjuhlia. Tanssitaan, nautitaan kesän lämmöstä ja ystävien seurasta. Kaikki on niin kuin monina suvina ennenkin, kunnes nousee kova tuuli, joka muuttuu koko ajan purevammaksi ja lopulta hyytävän kylmäksi. Taivaan portit aukeavat ja alkaa niin sakea lumisade, että kuulas kesäilta muuttuu läpinäkymättömäksi harmaudeksi. Los Angelesissa tapahtuu ennennäkemättömän raju maanjäristys ja koko kaupunki sortuu yhdeksi ainoaksi rauniokasaksi. </a:t>
            </a:r>
            <a:r>
              <a:rPr lang="fi-FI" dirty="0" err="1"/>
              <a:t>Daccassa</a:t>
            </a:r>
            <a:r>
              <a:rPr lang="fi-FI" dirty="0"/>
              <a:t> tulvavesi vie kaiken mennessään. Sudanissa ääretön helle tappaa ihmiset, eläimet ja kasvillisuuden. Ja Pohjoismaissa vihmoo lunta keskellä kesää…</a:t>
            </a:r>
          </a:p>
          <a:p>
            <a:endParaRPr lang="en-US" dirty="0"/>
          </a:p>
        </p:txBody>
      </p:sp>
      <p:sp>
        <p:nvSpPr>
          <p:cNvPr id="20" name="Rectangle 19">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Kuva 14">
            <a:extLst>
              <a:ext uri="{FF2B5EF4-FFF2-40B4-BE49-F238E27FC236}">
                <a16:creationId xmlns:a16="http://schemas.microsoft.com/office/drawing/2014/main" id="{B49BC2DB-8540-49FF-A61E-50291DE35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2122095167"/>
      </p:ext>
    </p:extLst>
  </p:cSld>
  <p:clrMapOvr>
    <a:masterClrMapping/>
  </p:clrMapOvr>
  <p:transition spd="slow" advClick="0" advTm="35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490C1F-3F6D-4867-B8D4-0A4FD84C95DB}"/>
              </a:ext>
            </a:extLst>
          </p:cNvPr>
          <p:cNvSpPr>
            <a:spLocks noGrp="1"/>
          </p:cNvSpPr>
          <p:nvPr>
            <p:ph type="title"/>
          </p:nvPr>
        </p:nvSpPr>
        <p:spPr/>
        <p:txBody>
          <a:bodyPr>
            <a:normAutofit fontScale="90000"/>
          </a:bodyPr>
          <a:lstStyle/>
          <a:p>
            <a:pPr algn="ctr"/>
            <a:r>
              <a:rPr lang="fi-FI" sz="5400" dirty="0">
                <a:latin typeface="Franklin Gothic Demi" panose="020B0703020102020204" pitchFamily="34" charset="0"/>
              </a:rPr>
              <a:t>Nuorten kauno- ja tietokirjallisuus</a:t>
            </a:r>
          </a:p>
        </p:txBody>
      </p:sp>
      <p:sp>
        <p:nvSpPr>
          <p:cNvPr id="3" name="Sisällön paikkamerkki 2">
            <a:extLst>
              <a:ext uri="{FF2B5EF4-FFF2-40B4-BE49-F238E27FC236}">
                <a16:creationId xmlns:a16="http://schemas.microsoft.com/office/drawing/2014/main" id="{B5F89A8F-1227-4784-8349-F0950BAF005B}"/>
              </a:ext>
            </a:extLst>
          </p:cNvPr>
          <p:cNvSpPr>
            <a:spLocks noGrp="1"/>
          </p:cNvSpPr>
          <p:nvPr>
            <p:ph idx="1"/>
          </p:nvPr>
        </p:nvSpPr>
        <p:spPr/>
        <p:txBody>
          <a:bodyPr/>
          <a:lstStyle/>
          <a:p>
            <a:endParaRPr lang="fi-FI" dirty="0"/>
          </a:p>
        </p:txBody>
      </p:sp>
      <p:pic>
        <p:nvPicPr>
          <p:cNvPr id="4" name="Kuva 3">
            <a:extLst>
              <a:ext uri="{FF2B5EF4-FFF2-40B4-BE49-F238E27FC236}">
                <a16:creationId xmlns:a16="http://schemas.microsoft.com/office/drawing/2014/main" id="{4D188E86-D692-4C92-B0AC-8E9BD9817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58029" cy="1697565"/>
          </a:xfrm>
          <a:prstGeom prst="rect">
            <a:avLst/>
          </a:prstGeom>
        </p:spPr>
      </p:pic>
    </p:spTree>
    <p:extLst>
      <p:ext uri="{BB962C8B-B14F-4D97-AF65-F5344CB8AC3E}">
        <p14:creationId xmlns:p14="http://schemas.microsoft.com/office/powerpoint/2010/main" val="1699670989"/>
      </p:ext>
    </p:extLst>
  </p:cSld>
  <p:clrMapOvr>
    <a:masterClrMapping/>
  </p:clrMapOvr>
  <p:transition spd="slow" advClick="0" advTm="2000">
    <p:push dir="u"/>
  </p:transition>
</p:sld>
</file>

<file path=ppt/theme/theme1.xml><?xml version="1.0" encoding="utf-8"?>
<a:theme xmlns:a="http://schemas.openxmlformats.org/drawingml/2006/main" name="Retro">
  <a:themeElements>
    <a:clrScheme name="Retr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59</TotalTime>
  <Words>1092</Words>
  <Application>Microsoft Office PowerPoint</Application>
  <PresentationFormat>Laajakuva</PresentationFormat>
  <Paragraphs>53</Paragraphs>
  <Slides>29</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29</vt:i4>
      </vt:variant>
    </vt:vector>
  </HeadingPairs>
  <TitlesOfParts>
    <vt:vector size="33" baseType="lpstr">
      <vt:lpstr>Calibri</vt:lpstr>
      <vt:lpstr>Calibri Light</vt:lpstr>
      <vt:lpstr>Franklin Gothic Demi</vt:lpstr>
      <vt:lpstr>Retro</vt:lpstr>
      <vt:lpstr>Kirjallisuutta ilmastonmuutoksesta</vt:lpstr>
      <vt:lpstr>Aikuisten kaunokirjallisuus</vt:lpstr>
      <vt:lpstr>Gilgamesin tappio. Isomäki, Risto. 1994. </vt:lpstr>
      <vt:lpstr>Ilmestyskirja. Ilvesheimo, Gerry Birgit. 2018. </vt:lpstr>
      <vt:lpstr>Jäävirta. Cussler, Clive &amp; Cussler, Dirk. 2009.</vt:lpstr>
      <vt:lpstr>Kuparihärkä. Pettersson, Juhana. 2018.</vt:lpstr>
      <vt:lpstr>Luukellot. Mitchell, David. 2017.</vt:lpstr>
      <vt:lpstr>Myrskyn silmä. Svedelid, Olov. 2003.</vt:lpstr>
      <vt:lpstr>Nuorten kauno- ja tietokirjallisuus</vt:lpstr>
      <vt:lpstr>Beta. Vacklin, Anders &amp; Parhamaa, Aki. 2018.</vt:lpstr>
      <vt:lpstr>Salatun voiman kaupunki. Lawrence, Theo. 2013. </vt:lpstr>
      <vt:lpstr>Niskaan putoava taivas. Lähteenmäki, Laura. 2012. </vt:lpstr>
      <vt:lpstr>Kodittomien kaupunki. Luther, Annika. 2011. </vt:lpstr>
      <vt:lpstr>Ekopop: ekologisen ja onnellisen elämän opas. Henriksson, Tom. 2011.</vt:lpstr>
      <vt:lpstr>Pysäytä ilmastonmuutos - suomalaisen arjen valintoja. Antila, Katja. 2008.</vt:lpstr>
      <vt:lpstr>Lasten kauno- ja tietokirjallisuus</vt:lpstr>
      <vt:lpstr>Matilda pelastaa maailman. Koskinen, Juha-Pekka. 2018.</vt:lpstr>
      <vt:lpstr>Isa+Bea maapallon asialla. Barrows, Annie. 2015.</vt:lpstr>
      <vt:lpstr>Leevi ja yhdeksäs jääkausi. Mäki, Harri István. 2009.</vt:lpstr>
      <vt:lpstr>Lossi-Lassi etelänavalla. Keränen, Anssi. 2018. </vt:lpstr>
      <vt:lpstr>Ilmastonmuutos: mitä minä voin tehdä? Murphy, Glenn. 2008.</vt:lpstr>
      <vt:lpstr>Luonnon ystävä. Few, Roger. 2002. </vt:lpstr>
      <vt:lpstr>Tietokirjallisuus</vt:lpstr>
      <vt:lpstr>34 tapaa estää maapallon ylikuumeneminen. Isomäki, Risto. 2018. </vt:lpstr>
      <vt:lpstr>100 konstia pieneen hiilijälkeen. Shimo-Barry, Alex. 2009.</vt:lpstr>
      <vt:lpstr>Kuudes sukupuutto - luonnoton historia. Kolbert, Elizabeth. 2016. </vt:lpstr>
      <vt:lpstr>Päin helvettiä?: ympäristöahdistus ja toivo. Pihkala, Panu. 2017. </vt:lpstr>
      <vt:lpstr>Muutamme ilmastoa: Ilmatieteen laitoksen tutkijoiden katsaus ilmastonmuutokseen. Nevanlinna, Heikki. 2008. </vt:lpstr>
      <vt:lpstr>Ilmastonmuutos käytännössä: hillinnän ja sopeutumisen keinoja. Virtanen, Anne, Rohweder, Liisa. 2011.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Kirjallisuutta ilmastonmuutoksesta</dc:title>
  <dc:creator>Sivosuo Roosa</dc:creator>
  <cp:lastModifiedBy>Sivosuo Roosa</cp:lastModifiedBy>
  <cp:revision>4</cp:revision>
  <dcterms:created xsi:type="dcterms:W3CDTF">2019-09-27T10:49:49Z</dcterms:created>
  <dcterms:modified xsi:type="dcterms:W3CDTF">2019-09-30T07:35:46Z</dcterms:modified>
</cp:coreProperties>
</file>