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3"/>
  </p:notesMasterIdLst>
  <p:handoutMasterIdLst>
    <p:handoutMasterId r:id="rId34"/>
  </p:handoutMasterIdLst>
  <p:sldIdLst>
    <p:sldId id="257" r:id="rId2"/>
    <p:sldId id="273" r:id="rId3"/>
    <p:sldId id="400" r:id="rId4"/>
    <p:sldId id="383" r:id="rId5"/>
    <p:sldId id="398" r:id="rId6"/>
    <p:sldId id="404" r:id="rId7"/>
    <p:sldId id="291" r:id="rId8"/>
    <p:sldId id="258" r:id="rId9"/>
    <p:sldId id="390" r:id="rId10"/>
    <p:sldId id="408" r:id="rId11"/>
    <p:sldId id="264" r:id="rId12"/>
    <p:sldId id="406" r:id="rId13"/>
    <p:sldId id="308" r:id="rId14"/>
    <p:sldId id="402" r:id="rId15"/>
    <p:sldId id="387" r:id="rId16"/>
    <p:sldId id="266" r:id="rId17"/>
    <p:sldId id="304" r:id="rId18"/>
    <p:sldId id="395" r:id="rId19"/>
    <p:sldId id="386" r:id="rId20"/>
    <p:sldId id="407" r:id="rId21"/>
    <p:sldId id="397" r:id="rId22"/>
    <p:sldId id="271" r:id="rId23"/>
    <p:sldId id="267" r:id="rId24"/>
    <p:sldId id="389" r:id="rId25"/>
    <p:sldId id="278" r:id="rId26"/>
    <p:sldId id="393" r:id="rId27"/>
    <p:sldId id="405" r:id="rId28"/>
    <p:sldId id="394" r:id="rId29"/>
    <p:sldId id="409" r:id="rId30"/>
    <p:sldId id="385" r:id="rId31"/>
    <p:sldId id="284" r:id="rId32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1449"/>
  </p:normalViewPr>
  <p:slideViewPr>
    <p:cSldViewPr snapToGrid="0" snapToObjects="1">
      <p:cViewPr varScale="1">
        <p:scale>
          <a:sx n="106" d="100"/>
          <a:sy n="106" d="100"/>
        </p:scale>
        <p:origin x="75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>
            <a:extLst>
              <a:ext uri="{FF2B5EF4-FFF2-40B4-BE49-F238E27FC236}">
                <a16:creationId xmlns:a16="http://schemas.microsoft.com/office/drawing/2014/main" xmlns="" id="{7DDAEE3B-CB9C-B641-B6C5-A1DDBB81269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xmlns="" id="{EBEBC57C-C366-2648-8076-B2B2B252B79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2B1EE4-8689-E648-B4C8-BC87DEE77198}" type="datetimeFigureOut">
              <a:rPr lang="fi-FI" smtClean="0"/>
              <a:t>18.3.2019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xmlns="" id="{F4A82592-8BBE-494A-B390-56CC9A3E96F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xmlns="" id="{A84CBC8A-186D-C44C-95FB-85117C77405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F48018-96C2-9943-B002-5DA10A31671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2375963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E314DC-5B0F-4641-870F-82C5D1FC896F}" type="datetimeFigureOut">
              <a:rPr lang="fi-FI" smtClean="0"/>
              <a:t>18.3.2019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fi-FI"/>
              <a:t>Muokkaa tekstin perustyylejä
toinen taso
kolmas taso
neljäs taso
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8F63F0-5128-2F4C-9461-54C3450D3E3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214975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Etelä-Karjala 1988 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8F63F0-5128-2F4C-9461-54C3450D3E3D}" type="slidenum">
              <a:rPr lang="fi-FI" smtClean="0"/>
              <a:t>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127746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xmlns="" id="{25497CFA-5399-064D-AE96-2F9C9131F5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xmlns="" id="{7CA896DE-1570-BF44-AC61-5471636522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xmlns="" id="{E472AE33-11ED-384B-9DCB-F0EC9AE627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4BF13-D2DE-4D40-95B5-04348786D066}" type="datetimeFigureOut">
              <a:rPr lang="fi-FI" smtClean="0"/>
              <a:t>18.3.2019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xmlns="" id="{2E1F2BD2-EE33-8741-8128-D1D8DA134F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xmlns="" id="{0771596D-F528-D74C-9E5E-FB23972B9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2D9EB-E57A-D94B-99D2-040267803EC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173673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xmlns="" id="{FD708B6F-57CD-FE4D-AD54-3F93D2274B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xmlns="" id="{75ACC4E2-26B8-B242-A815-A188BF1E8B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fi-FI"/>
              <a:t>Muokkaa tekstin perustyylejä
toinen taso
kolmas taso
neljäs taso
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xmlns="" id="{F4450DD4-6069-EB4C-A2A0-CBB3FEE613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4BF13-D2DE-4D40-95B5-04348786D066}" type="datetimeFigureOut">
              <a:rPr lang="fi-FI" smtClean="0"/>
              <a:t>18.3.2019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xmlns="" id="{E1239FAC-00F6-B343-9C83-F022373F0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xmlns="" id="{8EDFD525-B090-6E4F-ADE7-A04027AB8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2D9EB-E57A-D94B-99D2-040267803EC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727665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>
            <a:extLst>
              <a:ext uri="{FF2B5EF4-FFF2-40B4-BE49-F238E27FC236}">
                <a16:creationId xmlns:a16="http://schemas.microsoft.com/office/drawing/2014/main" xmlns="" id="{711DCF67-F32B-9747-94FE-49434B903D8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xmlns="" id="{C5544F28-9872-D544-9BA2-2263FE0149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fi-FI"/>
              <a:t>Muokkaa tekstin perustyylejä
toinen taso
kolmas taso
neljäs taso
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xmlns="" id="{CB928184-3487-364A-8C2D-F3EE45551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4BF13-D2DE-4D40-95B5-04348786D066}" type="datetimeFigureOut">
              <a:rPr lang="fi-FI" smtClean="0"/>
              <a:t>18.3.2019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xmlns="" id="{C28E7EF3-67B6-B64D-9B66-E4C2112DCE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xmlns="" id="{9447AB99-FD78-B34F-9B7C-E0AFA4B3E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2D9EB-E57A-D94B-99D2-040267803EC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152753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xmlns="" id="{7A0C16F6-FCC2-F640-9635-BAEE315B05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xmlns="" id="{28E49112-D4A8-4F4D-9B33-2273444B62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/>
              <a:t>Muokkaa tekstin perustyylejä
toinen taso
kolmas taso
neljäs taso
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xmlns="" id="{5E6EED31-81E1-5C4D-9001-12D0CDB5BB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4BF13-D2DE-4D40-95B5-04348786D066}" type="datetimeFigureOut">
              <a:rPr lang="fi-FI" smtClean="0"/>
              <a:t>18.3.2019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xmlns="" id="{AC1F9E40-CD79-F749-810B-52DE7F9F78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xmlns="" id="{E3FDC0BD-5F8A-0942-AED5-DA49B665A4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2D9EB-E57A-D94B-99D2-040267803EC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041481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xmlns="" id="{CC465D7B-6504-9144-8886-751522743A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xmlns="" id="{E42D36D6-A767-EC43-B539-095FAAC076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tekstin perustyylejä
toinen taso
kolmas taso
neljäs taso
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xmlns="" id="{8F73DEB1-5A08-2346-B2A4-EF9E485660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4BF13-D2DE-4D40-95B5-04348786D066}" type="datetimeFigureOut">
              <a:rPr lang="fi-FI" smtClean="0"/>
              <a:t>18.3.2019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xmlns="" id="{3D7FA592-D279-F845-893E-0947060DA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xmlns="" id="{784B4B1D-58A0-9F49-81E0-4134188EE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2D9EB-E57A-D94B-99D2-040267803EC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308487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xmlns="" id="{4777722F-E3C4-9F42-9FD5-AB200E9519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xmlns="" id="{5D95C4B2-E1A1-8242-8DBA-90DCB9D74C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fi-FI"/>
              <a:t>Muokkaa tekstin perustyylejä
toinen taso
kolmas taso
neljäs taso
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xmlns="" id="{9BB34A95-DB43-5342-AF48-274EC064C6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fi-FI"/>
              <a:t>Muokkaa tekstin perustyylejä
toinen taso
kolmas taso
neljäs taso
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xmlns="" id="{B9E1F4E7-E521-4E4C-8410-9C13DA119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4BF13-D2DE-4D40-95B5-04348786D066}" type="datetimeFigureOut">
              <a:rPr lang="fi-FI" smtClean="0"/>
              <a:t>18.3.2019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xmlns="" id="{310819DB-B576-B94B-98CD-0B69ED100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xmlns="" id="{343BA979-0C11-3546-862E-540005A74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2D9EB-E57A-D94B-99D2-040267803EC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351662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xmlns="" id="{986FC5DD-2C75-8F48-9C8D-E9BE2EC3FC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xmlns="" id="{D6239837-DF96-1147-9DF7-7D450B9DE0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fi-FI"/>
              <a:t>Muokkaa tekstin perustyylejä
toinen taso
kolmas taso
neljäs taso
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xmlns="" id="{9EBA8625-27AF-884F-BE9E-1B06409DD0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fi-FI"/>
              <a:t>Muokkaa tekstin perustyylejä
toinen taso
kolmas taso
neljäs taso
viides taso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xmlns="" id="{8D9CF772-71F8-9C47-81D5-64DDE8B27C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fi-FI"/>
              <a:t>Muokkaa tekstin perustyylejä
toinen taso
kolmas taso
neljäs taso
viides taso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xmlns="" id="{0B93AF23-0A29-5B46-9BDD-4564272366B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fi-FI"/>
              <a:t>Muokkaa tekstin perustyylejä
toinen taso
kolmas taso
neljäs taso
viides taso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xmlns="" id="{6B4EA174-13E0-2C49-ADCC-FB50553590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4BF13-D2DE-4D40-95B5-04348786D066}" type="datetimeFigureOut">
              <a:rPr lang="fi-FI" smtClean="0"/>
              <a:t>18.3.2019</a:t>
            </a:fld>
            <a:endParaRPr lang="fi-FI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xmlns="" id="{A64B9C17-8FD4-F642-B75E-C41C501EF5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xmlns="" id="{9D8F5A02-59FC-6941-8A37-D4B2E4DFB7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2D9EB-E57A-D94B-99D2-040267803EC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507601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xmlns="" id="{3DC6F41C-34AC-4145-9560-D066B42BE8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xmlns="" id="{F7438B5B-95F6-8446-A109-7080DE7ED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4BF13-D2DE-4D40-95B5-04348786D066}" type="datetimeFigureOut">
              <a:rPr lang="fi-FI" smtClean="0"/>
              <a:t>18.3.2019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xmlns="" id="{70302E95-086F-C846-BD57-DF5C0BCBBF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xmlns="" id="{85E00CEB-FC74-D347-8321-B633AAC72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2D9EB-E57A-D94B-99D2-040267803EC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012814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xmlns="" id="{8C0D8484-2C18-F84B-9826-243943F0AB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4BF13-D2DE-4D40-95B5-04348786D066}" type="datetimeFigureOut">
              <a:rPr lang="fi-FI" smtClean="0"/>
              <a:t>18.3.2019</a:t>
            </a:fld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xmlns="" id="{E439D633-CD87-0549-B905-5E88EC45CC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xmlns="" id="{E01F22EB-C2CC-E841-8FD2-9CD07CD05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2D9EB-E57A-D94B-99D2-040267803EC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417570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xmlns="" id="{429DE1D3-5D87-9240-B6E3-AF2D2EF54D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xmlns="" id="{7CFB2BF0-83C6-3642-8CF2-08523B429E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fi-FI"/>
              <a:t>Muokkaa tekstin perustyylejä
toinen taso
kolmas taso
neljäs taso
viides taso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xmlns="" id="{91F18043-05E9-3543-9804-DE3CAB77F1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i-FI"/>
              <a:t>Muokkaa tekstin perustyylejä
toinen taso
kolmas taso
neljäs taso
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xmlns="" id="{8E27D83E-83D6-6B48-841C-2CEFEBA458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4BF13-D2DE-4D40-95B5-04348786D066}" type="datetimeFigureOut">
              <a:rPr lang="fi-FI" smtClean="0"/>
              <a:t>18.3.2019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xmlns="" id="{C6A04CD3-0A88-7E46-9555-E31998DADB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xmlns="" id="{0B46B329-BB7A-454A-A932-68015D491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2D9EB-E57A-D94B-99D2-040267803EC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167129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xmlns="" id="{EA3B4E5B-179C-3844-BC6B-6F546E1A9B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xmlns="" id="{1C1417E8-3432-F147-88AC-F577C100086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xmlns="" id="{9212A743-611C-B243-AA7A-F5B49E9FBE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i-FI"/>
              <a:t>Muokkaa tekstin perustyylejä
toinen taso
kolmas taso
neljäs taso
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xmlns="" id="{B01B5AA7-6B26-EB4C-BACF-361D4AA56A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4BF13-D2DE-4D40-95B5-04348786D066}" type="datetimeFigureOut">
              <a:rPr lang="fi-FI" smtClean="0"/>
              <a:t>18.3.2019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xmlns="" id="{99F52D4C-6BED-364D-9BCA-F037D59BC6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xmlns="" id="{2CCB477F-E7CE-6246-B17F-293E961DA9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2D9EB-E57A-D94B-99D2-040267803EC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755270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xmlns="" id="{2CC72B37-D93F-A340-B483-311FB59935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xmlns="" id="{62729A27-0BD2-694B-BC97-A91F75187A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fi-FI"/>
              <a:t>Muokkaa tekstin perustyylejä
toinen taso
kolmas taso
neljäs taso
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xmlns="" id="{B2240994-B86C-F542-A5B2-A4711A0388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14BF13-D2DE-4D40-95B5-04348786D066}" type="datetimeFigureOut">
              <a:rPr lang="fi-FI" smtClean="0"/>
              <a:t>18.3.2019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xmlns="" id="{6DC67723-5D46-864F-8A60-F7DD7F6E16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xmlns="" id="{D08F07F9-5F08-7D4D-8341-57ACC8CCF1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22D9EB-E57A-D94B-99D2-040267803EC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73282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g"/><Relationship Id="rId4" Type="http://schemas.openxmlformats.org/officeDocument/2006/relationships/image" Target="../media/image35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eg"/><Relationship Id="rId4" Type="http://schemas.openxmlformats.org/officeDocument/2006/relationships/image" Target="../media/image4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xmlns="" id="{C95C4F84-6EA4-A940-81CA-7536E6E937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52355" y="2395526"/>
            <a:ext cx="7911737" cy="2387600"/>
          </a:xfrm>
        </p:spPr>
        <p:txBody>
          <a:bodyPr>
            <a:normAutofit/>
          </a:bodyPr>
          <a:lstStyle/>
          <a:p>
            <a:r>
              <a:rPr lang="fi-FI" sz="5400" b="1" dirty="0"/>
              <a:t>Rakkaus kirjaan alkaa sylistä</a:t>
            </a:r>
          </a:p>
        </p:txBody>
      </p:sp>
      <p:sp>
        <p:nvSpPr>
          <p:cNvPr id="5" name="Alaotsikko 4">
            <a:extLst>
              <a:ext uri="{FF2B5EF4-FFF2-40B4-BE49-F238E27FC236}">
                <a16:creationId xmlns:a16="http://schemas.microsoft.com/office/drawing/2014/main" xmlns="" id="{1F6D5EF6-1F32-9F4A-A5B8-7DCB794D19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8000" y="4727104"/>
            <a:ext cx="9144000" cy="2013150"/>
          </a:xfrm>
        </p:spPr>
        <p:txBody>
          <a:bodyPr/>
          <a:lstStyle/>
          <a:p>
            <a:r>
              <a:rPr lang="fi-FI" sz="3200" dirty="0">
                <a:cs typeface="Al Nile" pitchFamily="2" charset="-78"/>
              </a:rPr>
              <a:t>Varhaisen perhelukemisen ilot ja hyödyt</a:t>
            </a:r>
          </a:p>
          <a:p>
            <a:r>
              <a:rPr lang="fi-FI" dirty="0"/>
              <a:t>Päivi Heikkilä-Halttunen</a:t>
            </a:r>
          </a:p>
          <a:p>
            <a:r>
              <a:rPr lang="fi-FI" dirty="0" err="1"/>
              <a:t>Lastenkirjahylly.blogspot.com</a:t>
            </a:r>
            <a:r>
              <a:rPr lang="fi-FI" dirty="0"/>
              <a:t> </a:t>
            </a:r>
          </a:p>
          <a:p>
            <a:r>
              <a:rPr lang="fi-FI" dirty="0"/>
              <a:t>Raisio Tarinatornado 15.3.2019 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xmlns="" id="{E92B1D4B-28A4-204F-8EE9-809C304C7B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5177" y="1"/>
            <a:ext cx="7236823" cy="3975709"/>
          </a:xfrm>
          <a:prstGeom prst="rect">
            <a:avLst/>
          </a:prstGeom>
        </p:spPr>
      </p:pic>
      <p:sp>
        <p:nvSpPr>
          <p:cNvPr id="8" name="Tekstiruutu 7">
            <a:extLst>
              <a:ext uri="{FF2B5EF4-FFF2-40B4-BE49-F238E27FC236}">
                <a16:creationId xmlns:a16="http://schemas.microsoft.com/office/drawing/2014/main" xmlns="" id="{537A6950-567A-3F45-A527-11BA53F78E91}"/>
              </a:ext>
            </a:extLst>
          </p:cNvPr>
          <p:cNvSpPr txBox="1"/>
          <p:nvPr/>
        </p:nvSpPr>
        <p:spPr>
          <a:xfrm>
            <a:off x="2155371" y="78341"/>
            <a:ext cx="2560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Kuv. Jan </a:t>
            </a:r>
            <a:r>
              <a:rPr lang="fi-FI" dirty="0" err="1"/>
              <a:t>Ormerod</a:t>
            </a:r>
            <a:r>
              <a:rPr lang="fi-FI" dirty="0"/>
              <a:t>: </a:t>
            </a:r>
            <a:r>
              <a:rPr lang="fi-FI" i="1" dirty="0"/>
              <a:t>Isän kulta lukee</a:t>
            </a:r>
            <a:r>
              <a:rPr lang="fi-FI" dirty="0"/>
              <a:t>, WSOY 1985</a:t>
            </a:r>
          </a:p>
        </p:txBody>
      </p:sp>
    </p:spTree>
    <p:extLst>
      <p:ext uri="{BB962C8B-B14F-4D97-AF65-F5344CB8AC3E}">
        <p14:creationId xmlns:p14="http://schemas.microsoft.com/office/powerpoint/2010/main" val="38594916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Otsikko 1"/>
          <p:cNvSpPr>
            <a:spLocks noGrp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/>
            <a:r>
              <a:rPr lang="fi-FI" dirty="0">
                <a:ea typeface="ＭＳ Ｐゴシック" pitchFamily="3" charset="-128"/>
                <a:cs typeface="ＭＳ Ｐゴシック" pitchFamily="3" charset="-128"/>
              </a:rPr>
              <a:t>Varhainen perhelukeminen antaa lapselle </a:t>
            </a:r>
            <a:br>
              <a:rPr lang="fi-FI" dirty="0">
                <a:ea typeface="ＭＳ Ｐゴシック" pitchFamily="3" charset="-128"/>
                <a:cs typeface="ＭＳ Ｐゴシック" pitchFamily="3" charset="-128"/>
              </a:rPr>
            </a:br>
            <a:r>
              <a:rPr lang="fi-FI" dirty="0">
                <a:ea typeface="ＭＳ Ｐゴシック" pitchFamily="3" charset="-128"/>
                <a:cs typeface="ＭＳ Ｐゴシック" pitchFamily="3" charset="-128"/>
              </a:rPr>
              <a:t>hyvät eväät elämään  </a:t>
            </a:r>
          </a:p>
        </p:txBody>
      </p:sp>
      <p:pic>
        <p:nvPicPr>
          <p:cNvPr id="5" name="Sisällön paikkamerkki 4" descr="lumme.jpg660.jpg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t="-11512" b="-11512"/>
          <a:stretch>
            <a:fillRect/>
          </a:stretch>
        </p:blipFill>
        <p:spPr bwMode="auto">
          <a:xfrm>
            <a:off x="838200" y="2220685"/>
            <a:ext cx="4711159" cy="3956277"/>
          </a:xfrm>
          <a:noFill/>
          <a:ln>
            <a:miter lim="800000"/>
            <a:headEnd/>
            <a:tailEnd/>
          </a:ln>
        </p:spPr>
      </p:pic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72200" y="2728913"/>
            <a:ext cx="5181600" cy="3448050"/>
          </a:xfrm>
        </p:spPr>
        <p:txBody>
          <a:bodyPr>
            <a:normAutofit/>
          </a:bodyPr>
          <a:lstStyle/>
          <a:p>
            <a:r>
              <a:rPr lang="fi-FI" dirty="0"/>
              <a:t>Rikas sanavarasto &gt; itseilmaisu</a:t>
            </a:r>
          </a:p>
          <a:p>
            <a:r>
              <a:rPr lang="fi-FI" dirty="0"/>
              <a:t>Identiteetti, minäkuva</a:t>
            </a:r>
          </a:p>
          <a:p>
            <a:r>
              <a:rPr lang="fi-FI" dirty="0"/>
              <a:t>Päiväkotiin/ kouluun sopeutuminen &gt; </a:t>
            </a:r>
            <a:r>
              <a:rPr lang="fi-FI" dirty="0" err="1"/>
              <a:t>ryhmäytyminen</a:t>
            </a:r>
            <a:endParaRPr lang="fi-FI" dirty="0"/>
          </a:p>
          <a:p>
            <a:r>
              <a:rPr lang="fi-FI" dirty="0"/>
              <a:t>Kaverisuhteet &gt; empatia</a:t>
            </a:r>
          </a:p>
          <a:p>
            <a:r>
              <a:rPr lang="fi-FI" dirty="0"/>
              <a:t>Rauhoittuminen</a:t>
            </a:r>
          </a:p>
          <a:p>
            <a:endParaRPr lang="fi-FI" dirty="0"/>
          </a:p>
        </p:txBody>
      </p:sp>
      <p:sp>
        <p:nvSpPr>
          <p:cNvPr id="6" name="Tekstiruutu 5"/>
          <p:cNvSpPr txBox="1"/>
          <p:nvPr/>
        </p:nvSpPr>
        <p:spPr>
          <a:xfrm>
            <a:off x="1249987" y="5942568"/>
            <a:ext cx="731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Kuv. Leena Lumme; </a:t>
            </a:r>
            <a:r>
              <a:rPr lang="fi-FI" i="1" dirty="0"/>
              <a:t>Suomen lasten Runotar</a:t>
            </a:r>
            <a:r>
              <a:rPr lang="fi-FI" dirty="0"/>
              <a:t>, Otava </a:t>
            </a:r>
          </a:p>
        </p:txBody>
      </p:sp>
    </p:spTree>
    <p:extLst>
      <p:ext uri="{BB962C8B-B14F-4D97-AF65-F5344CB8AC3E}">
        <p14:creationId xmlns:p14="http://schemas.microsoft.com/office/powerpoint/2010/main" val="27828044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xmlns="" id="{7388A759-DB59-9140-A0A7-4810E7701B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374" y="350043"/>
            <a:ext cx="4491039" cy="1049338"/>
          </a:xfrm>
        </p:spPr>
        <p:txBody>
          <a:bodyPr/>
          <a:lstStyle/>
          <a:p>
            <a:r>
              <a:rPr lang="fi-FI" dirty="0"/>
              <a:t>Yksin vai yhdessä?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xmlns="" id="{10E0BE06-D973-3F43-A8F3-5109F02639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23924" y="1746252"/>
            <a:ext cx="6984729" cy="3884613"/>
          </a:xfrm>
        </p:spPr>
        <p:txBody>
          <a:bodyPr>
            <a:normAutofit/>
          </a:bodyPr>
          <a:lstStyle/>
          <a:p>
            <a:r>
              <a:rPr lang="fi-FI" dirty="0"/>
              <a:t>Lukudiplomit: tivaamisen sijasta vuorovaikutteisuutta ja elämyksiä</a:t>
            </a:r>
          </a:p>
          <a:p>
            <a:r>
              <a:rPr lang="fi-FI" dirty="0"/>
              <a:t>Mistä lapsi/ nuori on itse kiinnostunut?</a:t>
            </a:r>
          </a:p>
          <a:p>
            <a:r>
              <a:rPr lang="fi-FI" dirty="0"/>
              <a:t>Rohkeus tarjota keskenään erilaisia teoksia</a:t>
            </a:r>
          </a:p>
          <a:p>
            <a:r>
              <a:rPr lang="fi-FI" dirty="0"/>
              <a:t>Äänikirjasta alkuun</a:t>
            </a:r>
          </a:p>
          <a:p>
            <a:r>
              <a:rPr lang="fi-FI" dirty="0"/>
              <a:t>Vanhempien sitouttaminen lasten/ nuorten lukemiseen</a:t>
            </a:r>
          </a:p>
          <a:p>
            <a:endParaRPr lang="fi-FI" dirty="0"/>
          </a:p>
          <a:p>
            <a:endParaRPr lang="fi-FI" dirty="0"/>
          </a:p>
          <a:p>
            <a:pPr marL="0" indent="0">
              <a:buNone/>
            </a:pPr>
            <a:endParaRPr lang="fi-FI" dirty="0"/>
          </a:p>
        </p:txBody>
      </p:sp>
      <p:sp>
        <p:nvSpPr>
          <p:cNvPr id="9" name="Tekstiruutu 8">
            <a:extLst>
              <a:ext uri="{FF2B5EF4-FFF2-40B4-BE49-F238E27FC236}">
                <a16:creationId xmlns:a16="http://schemas.microsoft.com/office/drawing/2014/main" xmlns="" id="{46E59A07-D4D4-594C-B4BA-099B6761A0B1}"/>
              </a:ext>
            </a:extLst>
          </p:cNvPr>
          <p:cNvSpPr txBox="1"/>
          <p:nvPr/>
        </p:nvSpPr>
        <p:spPr>
          <a:xfrm>
            <a:off x="7908653" y="6042026"/>
            <a:ext cx="39213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Kuv. Christel </a:t>
            </a:r>
            <a:r>
              <a:rPr lang="fi-FI" dirty="0" err="1"/>
              <a:t>Rönns</a:t>
            </a:r>
            <a:r>
              <a:rPr lang="fi-FI" dirty="0"/>
              <a:t>; Jukka-Pekka Palviainen: </a:t>
            </a:r>
            <a:r>
              <a:rPr lang="fi-FI" i="1" dirty="0" err="1"/>
              <a:t>Allu</a:t>
            </a:r>
            <a:r>
              <a:rPr lang="fi-FI" i="1" dirty="0"/>
              <a:t> ja salainen ihailija</a:t>
            </a:r>
            <a:r>
              <a:rPr lang="fi-FI" dirty="0"/>
              <a:t>, WSOY 2017</a:t>
            </a:r>
          </a:p>
        </p:txBody>
      </p:sp>
      <p:pic>
        <p:nvPicPr>
          <p:cNvPr id="13" name="Sisällön paikkamerkki 12">
            <a:extLst>
              <a:ext uri="{FF2B5EF4-FFF2-40B4-BE49-F238E27FC236}">
                <a16:creationId xmlns:a16="http://schemas.microsoft.com/office/drawing/2014/main" xmlns="" id="{1C7AC981-733D-5D44-9794-2DB72B6B6B2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908653" y="1512889"/>
            <a:ext cx="4283347" cy="4351337"/>
          </a:xfrm>
        </p:spPr>
      </p:pic>
    </p:spTree>
    <p:extLst>
      <p:ext uri="{BB962C8B-B14F-4D97-AF65-F5344CB8AC3E}">
        <p14:creationId xmlns:p14="http://schemas.microsoft.com/office/powerpoint/2010/main" val="17309141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xmlns="" id="{A42710B9-219F-CA45-A219-CEAC0C5D76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563" y="0"/>
            <a:ext cx="11589950" cy="6858000"/>
          </a:xfrm>
          <a:prstGeom prst="rect">
            <a:avLst/>
          </a:prstGeom>
        </p:spPr>
      </p:pic>
      <p:sp>
        <p:nvSpPr>
          <p:cNvPr id="6" name="Tekstiruutu 5">
            <a:extLst>
              <a:ext uri="{FF2B5EF4-FFF2-40B4-BE49-F238E27FC236}">
                <a16:creationId xmlns:a16="http://schemas.microsoft.com/office/drawing/2014/main" xmlns="" id="{0724CFC8-5BB9-154E-A5AB-8EC9A8AC1DAC}"/>
              </a:ext>
            </a:extLst>
          </p:cNvPr>
          <p:cNvSpPr txBox="1"/>
          <p:nvPr/>
        </p:nvSpPr>
        <p:spPr>
          <a:xfrm>
            <a:off x="7093130" y="4846320"/>
            <a:ext cx="48593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Agneta Möller-Salmelan Hangon kaupunginkirjastoon</a:t>
            </a:r>
          </a:p>
          <a:p>
            <a:r>
              <a:rPr lang="fi-FI" dirty="0"/>
              <a:t>kehittelemä lukudiplomi </a:t>
            </a:r>
          </a:p>
        </p:txBody>
      </p:sp>
    </p:spTree>
    <p:extLst>
      <p:ext uri="{BB962C8B-B14F-4D97-AF65-F5344CB8AC3E}">
        <p14:creationId xmlns:p14="http://schemas.microsoft.com/office/powerpoint/2010/main" val="27783331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Kuva 1" descr="kasinokeisari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40626" y="1475282"/>
            <a:ext cx="3597280" cy="4711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5" name="Kuva 2" descr="samuli.jpg803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63742" y="2459246"/>
            <a:ext cx="27432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Otsikko 5"/>
          <p:cNvSpPr>
            <a:spLocks noGrp="1"/>
          </p:cNvSpPr>
          <p:nvPr>
            <p:ph type="title"/>
          </p:nvPr>
        </p:nvSpPr>
        <p:spPr>
          <a:xfrm>
            <a:off x="317291" y="179882"/>
            <a:ext cx="11105213" cy="1295400"/>
          </a:xfrm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>
              <a:defRPr/>
            </a:pPr>
            <a:r>
              <a:rPr lang="fi-FI" sz="4000" dirty="0"/>
              <a:t>Kirjavasta kukosta Dostojevskiin</a:t>
            </a:r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xmlns="" id="{401E4D5E-6880-0144-A681-1E7ABAFE1C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30499" y="0"/>
            <a:ext cx="3561501" cy="5077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0367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xmlns="" id="{BFD55C05-1E67-0F4F-8049-7701E3BB83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85404" y="0"/>
            <a:ext cx="8659176" cy="6858000"/>
          </a:xfrm>
          <a:prstGeom prst="rect">
            <a:avLst/>
          </a:prstGeom>
        </p:spPr>
      </p:pic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xmlns="" id="{F87F4886-A092-864C-ACBF-8310716B7E46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0" y="1825625"/>
            <a:ext cx="5181600" cy="4351338"/>
          </a:xfrm>
        </p:spPr>
        <p:txBody>
          <a:bodyPr/>
          <a:lstStyle/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endParaRPr lang="fi-FI" dirty="0"/>
          </a:p>
        </p:txBody>
      </p:sp>
      <p:sp>
        <p:nvSpPr>
          <p:cNvPr id="8" name="Sisällön paikkamerkki 7">
            <a:extLst>
              <a:ext uri="{FF2B5EF4-FFF2-40B4-BE49-F238E27FC236}">
                <a16:creationId xmlns:a16="http://schemas.microsoft.com/office/drawing/2014/main" xmlns="" id="{0D3EDF63-BF31-154F-B33A-ECB3A8841AF9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7010400" y="1825625"/>
            <a:ext cx="5181600" cy="4351338"/>
          </a:xfrm>
        </p:spPr>
        <p:txBody>
          <a:bodyPr/>
          <a:lstStyle/>
          <a:p>
            <a:r>
              <a:rPr lang="fi-FI" i="1" dirty="0" err="1"/>
              <a:t>Social</a:t>
            </a:r>
            <a:r>
              <a:rPr lang="fi-FI" i="1" dirty="0"/>
              <a:t> Science </a:t>
            </a:r>
            <a:r>
              <a:rPr lang="fi-FI" i="1" dirty="0" err="1"/>
              <a:t>Research</a:t>
            </a:r>
            <a:r>
              <a:rPr lang="fi-FI" i="1" dirty="0"/>
              <a:t> </a:t>
            </a:r>
            <a:r>
              <a:rPr lang="fi-FI" dirty="0"/>
              <a:t>-lehti</a:t>
            </a:r>
          </a:p>
          <a:p>
            <a:pPr marL="0" indent="0">
              <a:buNone/>
            </a:pPr>
            <a:r>
              <a:rPr lang="fi-FI" dirty="0"/>
              <a:t>Lokakuu 2018</a:t>
            </a:r>
          </a:p>
          <a:p>
            <a:pPr marL="0" indent="0">
              <a:buNone/>
            </a:pPr>
            <a:r>
              <a:rPr lang="fi-FI" dirty="0"/>
              <a:t>Yli 80 kirjaa kotona riittää</a:t>
            </a:r>
          </a:p>
          <a:p>
            <a:pPr marL="0" indent="0">
              <a:buNone/>
            </a:pPr>
            <a:r>
              <a:rPr lang="fi-FI" dirty="0"/>
              <a:t>300 kirjan jälkeen ei vaikutusta</a:t>
            </a:r>
          </a:p>
          <a:p>
            <a:pPr marL="0" indent="0">
              <a:buNone/>
            </a:pPr>
            <a:endParaRPr lang="fi-FI" dirty="0"/>
          </a:p>
        </p:txBody>
      </p:sp>
      <p:sp>
        <p:nvSpPr>
          <p:cNvPr id="9" name="Tekstiruutu 8">
            <a:extLst>
              <a:ext uri="{FF2B5EF4-FFF2-40B4-BE49-F238E27FC236}">
                <a16:creationId xmlns:a16="http://schemas.microsoft.com/office/drawing/2014/main" xmlns="" id="{94D68652-A232-8041-B673-30BBDBF304AA}"/>
              </a:ext>
            </a:extLst>
          </p:cNvPr>
          <p:cNvSpPr txBox="1"/>
          <p:nvPr/>
        </p:nvSpPr>
        <p:spPr>
          <a:xfrm>
            <a:off x="216976" y="5873858"/>
            <a:ext cx="1611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Pisa 2012</a:t>
            </a:r>
          </a:p>
          <a:p>
            <a:r>
              <a:rPr lang="fi-FI" dirty="0"/>
              <a:t>Lukukeskus</a:t>
            </a:r>
          </a:p>
        </p:txBody>
      </p:sp>
    </p:spTree>
    <p:extLst>
      <p:ext uri="{BB962C8B-B14F-4D97-AF65-F5344CB8AC3E}">
        <p14:creationId xmlns:p14="http://schemas.microsoft.com/office/powerpoint/2010/main" val="33113305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xmlns="" id="{2643BC96-9F0D-5642-B3FF-9E0EE83595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Lukulahja lapselle -hanke 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xmlns="" id="{70062CBA-AEC1-AA4A-A239-01644CB5A6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41815" y="1825625"/>
            <a:ext cx="5436328" cy="448196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fi-FI" dirty="0"/>
              <a:t>Suomen Kulttuurirahasto ja Lukukeskus</a:t>
            </a:r>
          </a:p>
          <a:p>
            <a:pPr marL="0" indent="0">
              <a:buNone/>
            </a:pPr>
            <a:endParaRPr lang="fi-FI" dirty="0"/>
          </a:p>
          <a:p>
            <a:r>
              <a:rPr lang="fi-FI" dirty="0"/>
              <a:t>2019–2021 syntyvät lapset saavat neuvolatarkastuksen yhteydessä kirjalahjan: katselukirjan ja satukirjan</a:t>
            </a:r>
          </a:p>
          <a:p>
            <a:endParaRPr lang="fi-FI" dirty="0"/>
          </a:p>
          <a:p>
            <a:r>
              <a:rPr lang="fi-FI" dirty="0"/>
              <a:t>Lukemiseen liittyvät käytänteet</a:t>
            </a:r>
          </a:p>
          <a:p>
            <a:pPr marL="0" indent="0">
              <a:buNone/>
            </a:pPr>
            <a:r>
              <a:rPr lang="fi-FI" dirty="0"/>
              <a:t>lapsiperheissä? </a:t>
            </a:r>
          </a:p>
          <a:p>
            <a:endParaRPr lang="fi-FI" dirty="0"/>
          </a:p>
          <a:p>
            <a:endParaRPr lang="fi-FI" dirty="0"/>
          </a:p>
          <a:p>
            <a:endParaRPr lang="fi-FI" dirty="0"/>
          </a:p>
        </p:txBody>
      </p:sp>
      <p:pic>
        <p:nvPicPr>
          <p:cNvPr id="6" name="Sisällön paikkamerkki 5">
            <a:extLst>
              <a:ext uri="{FF2B5EF4-FFF2-40B4-BE49-F238E27FC236}">
                <a16:creationId xmlns:a16="http://schemas.microsoft.com/office/drawing/2014/main" xmlns="" id="{7F61228A-8368-5B4D-BC6E-A956EF0AF00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238576" y="1825625"/>
            <a:ext cx="3057146" cy="4351338"/>
          </a:xfrm>
        </p:spPr>
      </p:pic>
      <p:sp>
        <p:nvSpPr>
          <p:cNvPr id="7" name="Tekstiruutu 6">
            <a:extLst>
              <a:ext uri="{FF2B5EF4-FFF2-40B4-BE49-F238E27FC236}">
                <a16:creationId xmlns:a16="http://schemas.microsoft.com/office/drawing/2014/main" xmlns="" id="{664D946B-D5BF-4E47-97F1-A592A89F506A}"/>
              </a:ext>
            </a:extLst>
          </p:cNvPr>
          <p:cNvSpPr txBox="1"/>
          <p:nvPr/>
        </p:nvSpPr>
        <p:spPr>
          <a:xfrm>
            <a:off x="1006082" y="6307592"/>
            <a:ext cx="35221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© Lukukeskus </a:t>
            </a:r>
          </a:p>
        </p:txBody>
      </p:sp>
    </p:spTree>
    <p:extLst>
      <p:ext uri="{BB962C8B-B14F-4D97-AF65-F5344CB8AC3E}">
        <p14:creationId xmlns:p14="http://schemas.microsoft.com/office/powerpoint/2010/main" val="38619782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0" y="260622"/>
            <a:ext cx="10515600" cy="1325563"/>
          </a:xfrm>
        </p:spPr>
        <p:txBody>
          <a:bodyPr>
            <a:normAutofit/>
          </a:bodyPr>
          <a:lstStyle/>
          <a:p>
            <a:r>
              <a:rPr lang="fi-FI" dirty="0"/>
              <a:t>Lue lapselle, satsaa tulevaisuuteen  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0" y="1482635"/>
            <a:ext cx="7106194" cy="5257800"/>
          </a:xfrm>
        </p:spPr>
        <p:txBody>
          <a:bodyPr>
            <a:normAutofit/>
          </a:bodyPr>
          <a:lstStyle/>
          <a:p>
            <a:r>
              <a:rPr lang="fi-FI" dirty="0"/>
              <a:t>Koko perheen yhteinen lukuharrastus viitoittaa lapsen elämää enemmän kuin vanhempien tulotaso &gt; tavaran sijasta aikaa lapselle! </a:t>
            </a:r>
          </a:p>
          <a:p>
            <a:endParaRPr lang="fi-FI" dirty="0"/>
          </a:p>
          <a:p>
            <a:r>
              <a:rPr lang="fi-FI" dirty="0"/>
              <a:t>Yhteiset lukuhetket ovat kuin talletuksia </a:t>
            </a:r>
          </a:p>
          <a:p>
            <a:pPr>
              <a:buNone/>
            </a:pPr>
            <a:r>
              <a:rPr lang="fi-FI" dirty="0"/>
              <a:t>    korkeakorkoiselle tilille, josta lapsi hyötyy pitkälle aikuisuuteen.</a:t>
            </a: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xmlns="" id="{18422D6F-FC3E-E84F-A346-B43757E7BB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5646" y="1317"/>
            <a:ext cx="4266353" cy="5456079"/>
          </a:xfrm>
          <a:prstGeom prst="rect">
            <a:avLst/>
          </a:prstGeom>
        </p:spPr>
      </p:pic>
      <p:sp>
        <p:nvSpPr>
          <p:cNvPr id="4" name="Tekstiruutu 3">
            <a:extLst>
              <a:ext uri="{FF2B5EF4-FFF2-40B4-BE49-F238E27FC236}">
                <a16:creationId xmlns:a16="http://schemas.microsoft.com/office/drawing/2014/main" xmlns="" id="{00BEF3ED-F985-8E46-9EB4-CD9062D84EA8}"/>
              </a:ext>
            </a:extLst>
          </p:cNvPr>
          <p:cNvSpPr txBox="1"/>
          <p:nvPr/>
        </p:nvSpPr>
        <p:spPr>
          <a:xfrm>
            <a:off x="7925646" y="5826034"/>
            <a:ext cx="42663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Kuv. Jenna Kunnas; Noora Kunnas: </a:t>
            </a:r>
            <a:r>
              <a:rPr lang="fi-FI" i="1" dirty="0"/>
              <a:t>Hämärävaarit</a:t>
            </a:r>
            <a:r>
              <a:rPr lang="fi-FI" dirty="0"/>
              <a:t>, Otava 2018</a:t>
            </a:r>
          </a:p>
        </p:txBody>
      </p:sp>
    </p:spTree>
    <p:extLst>
      <p:ext uri="{BB962C8B-B14F-4D97-AF65-F5344CB8AC3E}">
        <p14:creationId xmlns:p14="http://schemas.microsoft.com/office/powerpoint/2010/main" val="34986446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Otsikko 1"/>
          <p:cNvSpPr>
            <a:spLocks noGrp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/>
            <a:r>
              <a:rPr lang="fi-FI" dirty="0">
                <a:ea typeface="ＭＳ Ｐゴシック" pitchFamily="3" charset="-128"/>
                <a:cs typeface="ＭＳ Ｐゴシック" pitchFamily="3" charset="-128"/>
              </a:rPr>
              <a:t>Varhainen perhelukeminen antaa lapselle </a:t>
            </a:r>
            <a:br>
              <a:rPr lang="fi-FI" dirty="0">
                <a:ea typeface="ＭＳ Ｐゴシック" pitchFamily="3" charset="-128"/>
                <a:cs typeface="ＭＳ Ｐゴシック" pitchFamily="3" charset="-128"/>
              </a:rPr>
            </a:br>
            <a:r>
              <a:rPr lang="fi-FI" dirty="0">
                <a:ea typeface="ＭＳ Ｐゴシック" pitchFamily="3" charset="-128"/>
                <a:cs typeface="ＭＳ Ｐゴシック" pitchFamily="3" charset="-128"/>
              </a:rPr>
              <a:t>hyvät eväät elämään  </a:t>
            </a:r>
          </a:p>
        </p:txBody>
      </p:sp>
      <p:pic>
        <p:nvPicPr>
          <p:cNvPr id="5" name="Sisällön paikkamerkki 4" descr="lumme.jpg660.jpg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t="-11512" b="-11512"/>
          <a:stretch>
            <a:fillRect/>
          </a:stretch>
        </p:blipFill>
        <p:spPr bwMode="auto">
          <a:xfrm>
            <a:off x="838200" y="2220685"/>
            <a:ext cx="4711159" cy="3956277"/>
          </a:xfrm>
          <a:noFill/>
          <a:ln>
            <a:miter lim="800000"/>
            <a:headEnd/>
            <a:tailEnd/>
          </a:ln>
        </p:spPr>
      </p:pic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fi-FI" dirty="0"/>
              <a:t>Rikas sanavarasto &gt; itseilmaisu</a:t>
            </a:r>
          </a:p>
          <a:p>
            <a:r>
              <a:rPr lang="fi-FI" dirty="0"/>
              <a:t>Identiteetti, minäkuva</a:t>
            </a:r>
          </a:p>
          <a:p>
            <a:r>
              <a:rPr lang="fi-FI" dirty="0"/>
              <a:t>Päiväkotiin/ kouluun sopeutuminen &gt; </a:t>
            </a:r>
            <a:r>
              <a:rPr lang="fi-FI" dirty="0" err="1"/>
              <a:t>ryhmäytyminen</a:t>
            </a:r>
            <a:endParaRPr lang="fi-FI" dirty="0"/>
          </a:p>
          <a:p>
            <a:r>
              <a:rPr lang="fi-FI" dirty="0"/>
              <a:t>Kaverisuhteet &gt; empatia</a:t>
            </a:r>
          </a:p>
          <a:p>
            <a:r>
              <a:rPr lang="fi-FI" dirty="0"/>
              <a:t>Rauhoittuminen</a:t>
            </a:r>
          </a:p>
          <a:p>
            <a:endParaRPr lang="fi-FI" dirty="0"/>
          </a:p>
        </p:txBody>
      </p:sp>
      <p:sp>
        <p:nvSpPr>
          <p:cNvPr id="6" name="Tekstiruutu 5"/>
          <p:cNvSpPr txBox="1"/>
          <p:nvPr/>
        </p:nvSpPr>
        <p:spPr>
          <a:xfrm>
            <a:off x="1249987" y="5942568"/>
            <a:ext cx="731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Kuv. Leena Lumme; </a:t>
            </a:r>
            <a:r>
              <a:rPr lang="fi-FI" i="1" dirty="0"/>
              <a:t>Suomen lasten Runotar</a:t>
            </a:r>
            <a:r>
              <a:rPr lang="fi-FI" dirty="0"/>
              <a:t>, Otava </a:t>
            </a:r>
          </a:p>
        </p:txBody>
      </p:sp>
    </p:spTree>
    <p:extLst>
      <p:ext uri="{BB962C8B-B14F-4D97-AF65-F5344CB8AC3E}">
        <p14:creationId xmlns:p14="http://schemas.microsoft.com/office/powerpoint/2010/main" val="15382320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xmlns="" id="{1066C2B1-D58B-D042-AE69-997E73C19C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077200" cy="1325563"/>
          </a:xfrm>
        </p:spPr>
        <p:txBody>
          <a:bodyPr/>
          <a:lstStyle/>
          <a:p>
            <a:r>
              <a:rPr lang="fi-FI" dirty="0"/>
              <a:t> Kirjavinkkauksen uudet haasteet?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xmlns="" id="{379FB849-FB57-8E4B-B054-2E57BEDECE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Vanhempien kirjavinkkaus kiinnostavasti lasten- ja nuortenkirjoista?</a:t>
            </a:r>
          </a:p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r>
              <a:rPr lang="fi-FI" dirty="0"/>
              <a:t>Sanna Siltanen: Osallistava, toiminnallinen kirjavinkkaus </a:t>
            </a:r>
          </a:p>
          <a:p>
            <a:pPr marL="0" indent="0">
              <a:buNone/>
            </a:pPr>
            <a:r>
              <a:rPr lang="fi-FI" dirty="0"/>
              <a:t>Vrt. perinteinen passiivinen kirjavinkkaus &gt; huomioi myös erityislapset, keskittymisvaikeudet ym. </a:t>
            </a:r>
          </a:p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r>
              <a:rPr lang="fi-FI" dirty="0"/>
              <a:t>Ruotsin malli: kirjastopedagogi luokanopettajan apuna oppitunnilla</a:t>
            </a:r>
          </a:p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8358512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xmlns="" id="{6566175B-158F-6140-A39F-F157A0582C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Kielitietoinen kirjallisuuskasvatus 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xmlns="" id="{9376ECB1-CDA5-4D4D-AEAC-41DA48CAA9E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fi-FI" dirty="0"/>
              <a:t>Monikielinen suomalainen yhteiskunta</a:t>
            </a:r>
          </a:p>
          <a:p>
            <a:r>
              <a:rPr lang="fi-FI" dirty="0"/>
              <a:t>Lapsella voi olla useampi kotikieli</a:t>
            </a:r>
          </a:p>
          <a:p>
            <a:r>
              <a:rPr lang="fi-FI" dirty="0"/>
              <a:t>Kantasuomalaisten lasten haasteet kielen oppimisessa ja tuottamisessa tai keskittymisessä</a:t>
            </a:r>
          </a:p>
          <a:p>
            <a:r>
              <a:rPr lang="fi-FI" dirty="0"/>
              <a:t>Kielen monet mahdollisuudet</a:t>
            </a:r>
          </a:p>
          <a:p>
            <a:pPr marL="0" indent="0">
              <a:buNone/>
            </a:pPr>
            <a:r>
              <a:rPr lang="fi-FI" dirty="0"/>
              <a:t>&gt; eri kielien arvostus </a:t>
            </a:r>
          </a:p>
          <a:p>
            <a:endParaRPr lang="fi-FI" dirty="0"/>
          </a:p>
        </p:txBody>
      </p:sp>
      <p:pic>
        <p:nvPicPr>
          <p:cNvPr id="6" name="Sisällön paikkamerkki 5">
            <a:extLst>
              <a:ext uri="{FF2B5EF4-FFF2-40B4-BE49-F238E27FC236}">
                <a16:creationId xmlns:a16="http://schemas.microsoft.com/office/drawing/2014/main" xmlns="" id="{3DD7D0F6-BB2E-0248-8803-AD3E903212C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052913" y="1854201"/>
            <a:ext cx="4300887" cy="3221514"/>
          </a:xfrm>
        </p:spPr>
      </p:pic>
      <p:sp>
        <p:nvSpPr>
          <p:cNvPr id="7" name="Tekstiruutu 6">
            <a:extLst>
              <a:ext uri="{FF2B5EF4-FFF2-40B4-BE49-F238E27FC236}">
                <a16:creationId xmlns:a16="http://schemas.microsoft.com/office/drawing/2014/main" xmlns="" id="{1131CDED-A992-D34F-A492-EE3C72AB54FA}"/>
              </a:ext>
            </a:extLst>
          </p:cNvPr>
          <p:cNvSpPr txBox="1"/>
          <p:nvPr/>
        </p:nvSpPr>
        <p:spPr>
          <a:xfrm>
            <a:off x="7052913" y="5249333"/>
            <a:ext cx="430088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 dirty="0"/>
              <a:t>Lukulumo  äänikuvakirjapalvelu varhaiskasvatukseen 2018 </a:t>
            </a:r>
          </a:p>
        </p:txBody>
      </p:sp>
    </p:spTree>
    <p:extLst>
      <p:ext uri="{BB962C8B-B14F-4D97-AF65-F5344CB8AC3E}">
        <p14:creationId xmlns:p14="http://schemas.microsoft.com/office/powerpoint/2010/main" val="25277412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133600" y="365125"/>
            <a:ext cx="9220200" cy="1325563"/>
          </a:xfrm>
        </p:spPr>
        <p:txBody>
          <a:bodyPr/>
          <a:lstStyle/>
          <a:p>
            <a:r>
              <a:rPr lang="fi-FI" dirty="0"/>
              <a:t>Lukeminen on pääasia</a:t>
            </a:r>
          </a:p>
        </p:txBody>
      </p:sp>
      <p:pic>
        <p:nvPicPr>
          <p:cNvPr id="4" name="Sisällön paikkamerkki 3" descr="aivot.jp886.jpg"/>
          <p:cNvPicPr>
            <a:picLocks noGrp="1" noChangeAspect="1"/>
          </p:cNvPicPr>
          <p:nvPr>
            <p:ph idx="1"/>
          </p:nvPr>
        </p:nvPicPr>
        <p:blipFill>
          <a:blip r:embed="rId2"/>
          <a:srcRect l="-29693" r="-29693"/>
          <a:stretch>
            <a:fillRect/>
          </a:stretch>
        </p:blipFill>
        <p:spPr>
          <a:xfrm>
            <a:off x="3886200" y="1417639"/>
            <a:ext cx="8229600" cy="4525963"/>
          </a:xfrm>
        </p:spPr>
      </p:pic>
      <p:sp>
        <p:nvSpPr>
          <p:cNvPr id="5" name="Tekstiruutu 4"/>
          <p:cNvSpPr txBox="1"/>
          <p:nvPr/>
        </p:nvSpPr>
        <p:spPr>
          <a:xfrm>
            <a:off x="5334000" y="5943602"/>
            <a:ext cx="533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Kuv. Väinö Heinonen;  Iiris Kalliola: </a:t>
            </a:r>
            <a:r>
              <a:rPr lang="fi-FI" i="1" dirty="0"/>
              <a:t>Ihminen napakasti</a:t>
            </a:r>
            <a:r>
              <a:rPr lang="fi-FI" dirty="0"/>
              <a:t>, Avain 2016</a:t>
            </a:r>
          </a:p>
        </p:txBody>
      </p:sp>
      <p:pic>
        <p:nvPicPr>
          <p:cNvPr id="6" name="Kuva 5" descr="tunne-aivosi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3749" y="2478108"/>
            <a:ext cx="2323828" cy="3318103"/>
          </a:xfrm>
          <a:prstGeom prst="rect">
            <a:avLst/>
          </a:prstGeom>
        </p:spPr>
      </p:pic>
      <p:sp>
        <p:nvSpPr>
          <p:cNvPr id="7" name="Tekstiruutu 6"/>
          <p:cNvSpPr txBox="1"/>
          <p:nvPr/>
        </p:nvSpPr>
        <p:spPr>
          <a:xfrm>
            <a:off x="2133600" y="1524001"/>
            <a:ext cx="2743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 dirty="0"/>
              <a:t>Lukeminen tekee hyvää aivoille </a:t>
            </a:r>
          </a:p>
        </p:txBody>
      </p:sp>
    </p:spTree>
    <p:extLst>
      <p:ext uri="{BB962C8B-B14F-4D97-AF65-F5344CB8AC3E}">
        <p14:creationId xmlns:p14="http://schemas.microsoft.com/office/powerpoint/2010/main" val="6570727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>
            <a:extLst>
              <a:ext uri="{FF2B5EF4-FFF2-40B4-BE49-F238E27FC236}">
                <a16:creationId xmlns:a16="http://schemas.microsoft.com/office/drawing/2014/main" xmlns="" id="{577D59DF-0EC8-3A4E-89F9-F883E5DF5B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5737" y="0"/>
            <a:ext cx="9820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2561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>
            <a:extLst>
              <a:ext uri="{FF2B5EF4-FFF2-40B4-BE49-F238E27FC236}">
                <a16:creationId xmlns:a16="http://schemas.microsoft.com/office/drawing/2014/main" xmlns="" id="{C52FBA76-D915-BC45-98C6-2B004E343D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4422" y="2055813"/>
            <a:ext cx="2865228" cy="3790045"/>
          </a:xfrm>
          <a:prstGeom prst="rect">
            <a:avLst/>
          </a:prstGeom>
        </p:spPr>
      </p:pic>
      <p:pic>
        <p:nvPicPr>
          <p:cNvPr id="9" name="Kuva 8">
            <a:extLst>
              <a:ext uri="{FF2B5EF4-FFF2-40B4-BE49-F238E27FC236}">
                <a16:creationId xmlns:a16="http://schemas.microsoft.com/office/drawing/2014/main" xmlns="" id="{2CDF122E-C06D-F649-BC1A-01F84FAA13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79399"/>
            <a:ext cx="5249818" cy="4609996"/>
          </a:xfrm>
          <a:prstGeom prst="rect">
            <a:avLst/>
          </a:prstGeom>
        </p:spPr>
      </p:pic>
      <p:pic>
        <p:nvPicPr>
          <p:cNvPr id="3" name="Kuva 2">
            <a:extLst>
              <a:ext uri="{FF2B5EF4-FFF2-40B4-BE49-F238E27FC236}">
                <a16:creationId xmlns:a16="http://schemas.microsoft.com/office/drawing/2014/main" xmlns="" id="{8A00C67D-A379-8B44-994A-8FB4F0E084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28431" y="2079399"/>
            <a:ext cx="2738962" cy="3829050"/>
          </a:xfrm>
          <a:prstGeom prst="rect">
            <a:avLst/>
          </a:prstGeom>
        </p:spPr>
      </p:pic>
      <p:sp>
        <p:nvSpPr>
          <p:cNvPr id="4" name="Otsikko 3">
            <a:extLst>
              <a:ext uri="{FF2B5EF4-FFF2-40B4-BE49-F238E27FC236}">
                <a16:creationId xmlns:a16="http://schemas.microsoft.com/office/drawing/2014/main" xmlns="" id="{7EDBC42A-E7B0-E64A-BA6C-089C887829D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10515600" cy="1325563"/>
          </a:xfrm>
        </p:spPr>
        <p:txBody>
          <a:bodyPr/>
          <a:lstStyle/>
          <a:p>
            <a:r>
              <a:rPr lang="fi-FI" dirty="0"/>
              <a:t>Kielileikkiä ja anarkiaa </a:t>
            </a:r>
          </a:p>
        </p:txBody>
      </p:sp>
    </p:spTree>
    <p:extLst>
      <p:ext uri="{BB962C8B-B14F-4D97-AF65-F5344CB8AC3E}">
        <p14:creationId xmlns:p14="http://schemas.microsoft.com/office/powerpoint/2010/main" val="24277270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Otsikko 1"/>
          <p:cNvSpPr>
            <a:spLocks noGrp="1"/>
          </p:cNvSpPr>
          <p:nvPr>
            <p:ph type="title"/>
          </p:nvPr>
        </p:nvSpPr>
        <p:spPr bwMode="auto">
          <a:xfrm>
            <a:off x="626534" y="457200"/>
            <a:ext cx="8483600" cy="1143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/>
            <a:r>
              <a:rPr lang="fi-FI" sz="3600" dirty="0">
                <a:ea typeface="ＭＳ Ｐゴシック" pitchFamily="3" charset="-128"/>
                <a:cs typeface="ＭＳ Ｐゴシック" pitchFamily="3" charset="-128"/>
              </a:rPr>
              <a:t>Kuinka lapsen ja nuoren </a:t>
            </a:r>
            <a:br>
              <a:rPr lang="fi-FI" sz="3600" dirty="0">
                <a:ea typeface="ＭＳ Ｐゴシック" pitchFamily="3" charset="-128"/>
                <a:cs typeface="ＭＳ Ｐゴシック" pitchFamily="3" charset="-128"/>
              </a:rPr>
            </a:br>
            <a:r>
              <a:rPr lang="fi-FI" sz="3600" dirty="0">
                <a:ea typeface="ＭＳ Ｐゴシック" pitchFamily="3" charset="-128"/>
                <a:cs typeface="ＭＳ Ｐゴシック" pitchFamily="3" charset="-128"/>
              </a:rPr>
              <a:t>lukuhimo syntyy?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838201" y="1862667"/>
            <a:ext cx="4580466" cy="4995332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fi-FI" dirty="0">
                <a:ea typeface="+mn-ea"/>
                <a:cs typeface="+mn-cs"/>
              </a:rPr>
              <a:t>*Sopivan kirjan ja sopivan </a:t>
            </a:r>
          </a:p>
          <a:p>
            <a:pPr marL="0" indent="0">
              <a:buNone/>
              <a:defRPr/>
            </a:pPr>
            <a:r>
              <a:rPr lang="fi-FI" dirty="0">
                <a:ea typeface="+mn-ea"/>
                <a:cs typeface="+mn-cs"/>
              </a:rPr>
              <a:t>lukijan sattumanvaraisista</a:t>
            </a:r>
          </a:p>
          <a:p>
            <a:pPr marL="0" indent="0">
              <a:buNone/>
              <a:defRPr/>
            </a:pPr>
            <a:r>
              <a:rPr lang="fi-FI" dirty="0">
                <a:ea typeface="+mn-ea"/>
                <a:cs typeface="+mn-cs"/>
              </a:rPr>
              <a:t>kohtaamisista</a:t>
            </a:r>
          </a:p>
          <a:p>
            <a:pPr>
              <a:buFont typeface="Arial"/>
              <a:buChar char="•"/>
              <a:defRPr/>
            </a:pPr>
            <a:endParaRPr lang="fi-FI" dirty="0">
              <a:ea typeface="+mn-ea"/>
              <a:cs typeface="+mn-cs"/>
            </a:endParaRPr>
          </a:p>
          <a:p>
            <a:pPr marL="0" indent="0">
              <a:buNone/>
              <a:defRPr/>
            </a:pPr>
            <a:r>
              <a:rPr lang="fi-FI" dirty="0"/>
              <a:t>* A</a:t>
            </a:r>
            <a:r>
              <a:rPr lang="fi-FI" dirty="0">
                <a:ea typeface="+mn-ea"/>
                <a:cs typeface="+mn-cs"/>
              </a:rPr>
              <a:t>ikuisen </a:t>
            </a:r>
            <a:r>
              <a:rPr lang="fi-FI" dirty="0"/>
              <a:t>kiinnostus lapsen </a:t>
            </a:r>
          </a:p>
          <a:p>
            <a:pPr marL="0" indent="0">
              <a:buNone/>
              <a:defRPr/>
            </a:pPr>
            <a:r>
              <a:rPr lang="fi-FI" dirty="0"/>
              <a:t>lukemia kirjoja kohtaan </a:t>
            </a:r>
          </a:p>
          <a:p>
            <a:pPr marL="0" indent="0">
              <a:buNone/>
              <a:defRPr/>
            </a:pPr>
            <a:r>
              <a:rPr lang="fi-FI" dirty="0"/>
              <a:t>* Herkkyyskausien tunnistaminen</a:t>
            </a:r>
          </a:p>
          <a:p>
            <a:pPr marL="0" indent="0">
              <a:buNone/>
              <a:defRPr/>
            </a:pPr>
            <a:r>
              <a:rPr lang="fi-FI" dirty="0">
                <a:ea typeface="+mn-ea"/>
                <a:cs typeface="+mn-cs"/>
              </a:rPr>
              <a:t>* lukevan aikuisen malli </a:t>
            </a:r>
          </a:p>
          <a:p>
            <a:pPr>
              <a:buFont typeface="Arial"/>
              <a:buChar char="•"/>
              <a:defRPr/>
            </a:pPr>
            <a:endParaRPr lang="fi-FI" dirty="0">
              <a:ea typeface="+mn-ea"/>
              <a:cs typeface="+mn-cs"/>
            </a:endParaRPr>
          </a:p>
          <a:p>
            <a:pPr marL="0" indent="0">
              <a:buNone/>
              <a:defRPr/>
            </a:pPr>
            <a:endParaRPr lang="fi-FI" dirty="0">
              <a:ea typeface="+mn-ea"/>
              <a:cs typeface="+mn-cs"/>
            </a:endParaRP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xmlns="" id="{82F0B63B-88D6-CE4B-A62B-3CA894167F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2202" y="0"/>
            <a:ext cx="4315932" cy="5825067"/>
          </a:xfrm>
          <a:prstGeom prst="rect">
            <a:avLst/>
          </a:prstGeom>
        </p:spPr>
      </p:pic>
      <p:sp>
        <p:nvSpPr>
          <p:cNvPr id="5" name="Tekstiruutu 4">
            <a:extLst>
              <a:ext uri="{FF2B5EF4-FFF2-40B4-BE49-F238E27FC236}">
                <a16:creationId xmlns:a16="http://schemas.microsoft.com/office/drawing/2014/main" xmlns="" id="{EB8B0F0F-EE7D-B04E-A06D-23C0746DCCEF}"/>
              </a:ext>
            </a:extLst>
          </p:cNvPr>
          <p:cNvSpPr txBox="1"/>
          <p:nvPr/>
        </p:nvSpPr>
        <p:spPr>
          <a:xfrm>
            <a:off x="7484533" y="5825067"/>
            <a:ext cx="42333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Kuv. Leena Lumme: </a:t>
            </a:r>
            <a:r>
              <a:rPr lang="fi-FI" i="1" dirty="0"/>
              <a:t>Suomen lasten Runotar</a:t>
            </a:r>
            <a:r>
              <a:rPr lang="fi-FI" dirty="0"/>
              <a:t>, Otava </a:t>
            </a:r>
          </a:p>
        </p:txBody>
      </p:sp>
    </p:spTree>
    <p:extLst>
      <p:ext uri="{BB962C8B-B14F-4D97-AF65-F5344CB8AC3E}">
        <p14:creationId xmlns:p14="http://schemas.microsoft.com/office/powerpoint/2010/main" val="11169022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Otsikko 4"/>
          <p:cNvSpPr>
            <a:spLocks noGrp="1"/>
          </p:cNvSpPr>
          <p:nvPr>
            <p:ph type="title"/>
          </p:nvPr>
        </p:nvSpPr>
        <p:spPr>
          <a:xfrm>
            <a:off x="0" y="365125"/>
            <a:ext cx="10515600" cy="1325563"/>
          </a:xfrm>
        </p:spPr>
        <p:txBody>
          <a:bodyPr/>
          <a:lstStyle/>
          <a:p>
            <a:r>
              <a:rPr lang="fi-FI" dirty="0"/>
              <a:t>Malli lukevasta aikuisesta</a:t>
            </a:r>
          </a:p>
        </p:txBody>
      </p:sp>
      <p:sp>
        <p:nvSpPr>
          <p:cNvPr id="26628" name="Tekstiruutu 5"/>
          <p:cNvSpPr txBox="1">
            <a:spLocks noChangeArrowheads="1"/>
          </p:cNvSpPr>
          <p:nvPr/>
        </p:nvSpPr>
        <p:spPr bwMode="auto">
          <a:xfrm>
            <a:off x="355601" y="6019800"/>
            <a:ext cx="723069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i-FI" dirty="0"/>
              <a:t>Gunilla Bergström: </a:t>
            </a:r>
            <a:r>
              <a:rPr lang="fi-FI" i="1" dirty="0"/>
              <a:t>Mikko Mallikas rakentaa helikopterin, </a:t>
            </a:r>
            <a:r>
              <a:rPr lang="fi-FI" dirty="0"/>
              <a:t>Weilin+Göös 1977</a:t>
            </a:r>
          </a:p>
        </p:txBody>
      </p:sp>
      <p:pic>
        <p:nvPicPr>
          <p:cNvPr id="5" name="Kuva 4" descr="ikonisäluke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28875"/>
            <a:ext cx="5675139" cy="3405928"/>
          </a:xfrm>
          <a:prstGeom prst="rect">
            <a:avLst/>
          </a:prstGeom>
        </p:spPr>
      </p:pic>
      <p:pic>
        <p:nvPicPr>
          <p:cNvPr id="6" name="Kuva 1" descr="mikko1.jpg104.jpg">
            <a:extLst>
              <a:ext uri="{FF2B5EF4-FFF2-40B4-BE49-F238E27FC236}">
                <a16:creationId xmlns:a16="http://schemas.microsoft.com/office/drawing/2014/main" xmlns="" id="{46052514-CE44-864B-A63B-A088E173AF4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00305" y="157163"/>
            <a:ext cx="5512307" cy="497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kstiruutu 2">
            <a:extLst>
              <a:ext uri="{FF2B5EF4-FFF2-40B4-BE49-F238E27FC236}">
                <a16:creationId xmlns:a16="http://schemas.microsoft.com/office/drawing/2014/main" xmlns="" id="{D390C782-39CD-B241-82A0-FF3CFA839C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81184" y="5208350"/>
            <a:ext cx="74760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fi-FI" dirty="0"/>
              <a:t>Gunilla Bergström: </a:t>
            </a:r>
            <a:r>
              <a:rPr lang="fi-FI" i="1" dirty="0"/>
              <a:t>Mikko Mallikas on oikukas, </a:t>
            </a:r>
            <a:r>
              <a:rPr lang="fi-FI" dirty="0"/>
              <a:t>Weilin+Göös 1977 </a:t>
            </a:r>
          </a:p>
        </p:txBody>
      </p:sp>
    </p:spTree>
    <p:extLst>
      <p:ext uri="{BB962C8B-B14F-4D97-AF65-F5344CB8AC3E}">
        <p14:creationId xmlns:p14="http://schemas.microsoft.com/office/powerpoint/2010/main" val="40824772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xmlns="" id="{9C60BD09-0E6B-D347-AFD5-FFB88DB83F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077478" cy="6858000"/>
          </a:xfrm>
          <a:prstGeom prst="rect">
            <a:avLst/>
          </a:prstGeom>
        </p:spPr>
      </p:pic>
      <p:sp>
        <p:nvSpPr>
          <p:cNvPr id="4" name="Tekstiruutu 3">
            <a:extLst>
              <a:ext uri="{FF2B5EF4-FFF2-40B4-BE49-F238E27FC236}">
                <a16:creationId xmlns:a16="http://schemas.microsoft.com/office/drawing/2014/main" xmlns="" id="{6C7630B3-DEF3-E643-A8C6-791711D0ED3E}"/>
              </a:ext>
            </a:extLst>
          </p:cNvPr>
          <p:cNvSpPr txBox="1"/>
          <p:nvPr/>
        </p:nvSpPr>
        <p:spPr>
          <a:xfrm>
            <a:off x="7552267" y="2726267"/>
            <a:ext cx="46397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Kuv. Mervi Lindman; Tiina Nopola: </a:t>
            </a:r>
            <a:r>
              <a:rPr lang="fi-FI" i="1" dirty="0"/>
              <a:t>Siiri ja lumimies</a:t>
            </a:r>
            <a:r>
              <a:rPr lang="fi-FI" dirty="0"/>
              <a:t>, Tammi  2012</a:t>
            </a:r>
          </a:p>
        </p:txBody>
      </p:sp>
    </p:spTree>
    <p:extLst>
      <p:ext uri="{BB962C8B-B14F-4D97-AF65-F5344CB8AC3E}">
        <p14:creationId xmlns:p14="http://schemas.microsoft.com/office/powerpoint/2010/main" val="16171460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isällön paikkamerkki 3" descr="voimokomaa.jpg"/>
          <p:cNvPicPr>
            <a:picLocks noGrp="1" noChangeAspect="1"/>
          </p:cNvPicPr>
          <p:nvPr>
            <p:ph idx="4294967295"/>
          </p:nvPr>
        </p:nvPicPr>
        <p:blipFill>
          <a:blip r:embed="rId2"/>
          <a:srcRect t="-3819" b="-3819"/>
          <a:stretch>
            <a:fillRect/>
          </a:stretch>
        </p:blipFill>
        <p:spPr>
          <a:xfrm>
            <a:off x="1981200" y="457200"/>
            <a:ext cx="8686800" cy="5791200"/>
          </a:xfrm>
        </p:spPr>
      </p:pic>
      <p:sp>
        <p:nvSpPr>
          <p:cNvPr id="2" name="Tekstiruutu 1">
            <a:extLst>
              <a:ext uri="{FF2B5EF4-FFF2-40B4-BE49-F238E27FC236}">
                <a16:creationId xmlns:a16="http://schemas.microsoft.com/office/drawing/2014/main" xmlns="" id="{7D52735E-AA64-4A46-98A2-EFC5BB59BDED}"/>
              </a:ext>
            </a:extLst>
          </p:cNvPr>
          <p:cNvSpPr txBox="1"/>
          <p:nvPr/>
        </p:nvSpPr>
        <p:spPr>
          <a:xfrm>
            <a:off x="1845733" y="6129867"/>
            <a:ext cx="904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Salla Savolainen: </a:t>
            </a:r>
            <a:r>
              <a:rPr lang="fi-FI" i="1" dirty="0"/>
              <a:t>Voi Mokomaa</a:t>
            </a:r>
            <a:r>
              <a:rPr lang="fi-FI" dirty="0"/>
              <a:t>, WSOY 2005 </a:t>
            </a:r>
          </a:p>
        </p:txBody>
      </p:sp>
    </p:spTree>
    <p:extLst>
      <p:ext uri="{BB962C8B-B14F-4D97-AF65-F5344CB8AC3E}">
        <p14:creationId xmlns:p14="http://schemas.microsoft.com/office/powerpoint/2010/main" val="38426587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xmlns="" id="{26C5B1C0-8D16-5E49-B31B-46743D7FB2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473" y="805912"/>
            <a:ext cx="4207703" cy="4906509"/>
          </a:xfrm>
          <a:prstGeom prst="rect">
            <a:avLst/>
          </a:prstGeom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xmlns="" id="{35A9DFED-E1E7-D643-A46D-C195FB9E8F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7098" y="1308099"/>
            <a:ext cx="2984500" cy="4241800"/>
          </a:xfrm>
          <a:prstGeom prst="rect">
            <a:avLst/>
          </a:prstGeom>
        </p:spPr>
      </p:pic>
      <p:pic>
        <p:nvPicPr>
          <p:cNvPr id="9" name="Kuva 8">
            <a:extLst>
              <a:ext uri="{FF2B5EF4-FFF2-40B4-BE49-F238E27FC236}">
                <a16:creationId xmlns:a16="http://schemas.microsoft.com/office/drawing/2014/main" xmlns="" id="{AD14A42D-C1C4-4E40-9B39-30D15140BC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1253" y="0"/>
            <a:ext cx="3490747" cy="4153989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xmlns="" id="{6B28063B-8396-A24F-91CE-51C2324EC6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23986" y="4255581"/>
            <a:ext cx="2368014" cy="2588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0410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tsikko 9"/>
          <p:cNvSpPr>
            <a:spLocks noGrp="1"/>
          </p:cNvSpPr>
          <p:nvPr>
            <p:ph type="title"/>
          </p:nvPr>
        </p:nvSpPr>
        <p:spPr>
          <a:xfrm>
            <a:off x="4600575" y="303212"/>
            <a:ext cx="12196763" cy="1325563"/>
          </a:xfrm>
        </p:spPr>
        <p:txBody>
          <a:bodyPr/>
          <a:lstStyle/>
          <a:p>
            <a:r>
              <a:rPr lang="fi-FI" b="1" dirty="0"/>
              <a:t>kirjasieluisuus</a:t>
            </a:r>
          </a:p>
        </p:txBody>
      </p:sp>
      <p:sp>
        <p:nvSpPr>
          <p:cNvPr id="11" name="Sisällön paikkamerkki 10"/>
          <p:cNvSpPr>
            <a:spLocks noGrp="1"/>
          </p:cNvSpPr>
          <p:nvPr>
            <p:ph sz="half" idx="2"/>
          </p:nvPr>
        </p:nvSpPr>
        <p:spPr>
          <a:xfrm>
            <a:off x="4457700" y="1628775"/>
            <a:ext cx="6896100" cy="4548188"/>
          </a:xfrm>
        </p:spPr>
        <p:txBody>
          <a:bodyPr/>
          <a:lstStyle/>
          <a:p>
            <a:pPr>
              <a:buNone/>
            </a:pPr>
            <a:r>
              <a:rPr lang="fi-FI" dirty="0"/>
              <a:t>– Kirjasieluisuus on kuin siipipari selässä tai jättiläisen saappaat, joilla harppoa peninkulma kerrallaan,  – – Kolmas silmä ja taito katsoa menneeseen. Voima ja mahdollisuus yhdessä paketissa. </a:t>
            </a:r>
          </a:p>
        </p:txBody>
      </p:sp>
      <p:sp>
        <p:nvSpPr>
          <p:cNvPr id="12" name="Tekstiruutu 11"/>
          <p:cNvSpPr txBox="1"/>
          <p:nvPr/>
        </p:nvSpPr>
        <p:spPr>
          <a:xfrm>
            <a:off x="514351" y="6126163"/>
            <a:ext cx="49291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Anne Leinonen: </a:t>
            </a:r>
            <a:r>
              <a:rPr lang="fi-FI" i="1" dirty="0"/>
              <a:t>Kirjanoita</a:t>
            </a:r>
            <a:r>
              <a:rPr lang="fi-FI" dirty="0"/>
              <a:t>, WSOY 2017 </a:t>
            </a:r>
          </a:p>
        </p:txBody>
      </p:sp>
      <p:pic>
        <p:nvPicPr>
          <p:cNvPr id="5" name="Sisällön paikkamerkki 4">
            <a:extLst>
              <a:ext uri="{FF2B5EF4-FFF2-40B4-BE49-F238E27FC236}">
                <a16:creationId xmlns:a16="http://schemas.microsoft.com/office/drawing/2014/main" xmlns="" id="{7486A963-6855-0040-AD81-E41065F9706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02799" y="1628775"/>
            <a:ext cx="2737803" cy="4351338"/>
          </a:xfrm>
        </p:spPr>
      </p:pic>
    </p:spTree>
    <p:extLst>
      <p:ext uri="{BB962C8B-B14F-4D97-AF65-F5344CB8AC3E}">
        <p14:creationId xmlns:p14="http://schemas.microsoft.com/office/powerpoint/2010/main" val="34938612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xmlns="" id="{8F93CA14-2F7F-8B42-A9A1-1AD1CC959F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9270" y="1385888"/>
            <a:ext cx="2814053" cy="4438771"/>
          </a:xfrm>
          <a:prstGeom prst="rect">
            <a:avLst/>
          </a:prstGeom>
        </p:spPr>
      </p:pic>
      <p:pic>
        <p:nvPicPr>
          <p:cNvPr id="4" name="Kuva 3">
            <a:extLst>
              <a:ext uri="{FF2B5EF4-FFF2-40B4-BE49-F238E27FC236}">
                <a16:creationId xmlns:a16="http://schemas.microsoft.com/office/drawing/2014/main" xmlns="" id="{42E8B166-35EF-2944-8A64-0C2EBD8B63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0443" y="2167059"/>
            <a:ext cx="2222500" cy="3657600"/>
          </a:xfrm>
          <a:prstGeom prst="rect">
            <a:avLst/>
          </a:prstGeom>
        </p:spPr>
      </p:pic>
      <p:sp>
        <p:nvSpPr>
          <p:cNvPr id="8" name="Otsikko 7">
            <a:extLst>
              <a:ext uri="{FF2B5EF4-FFF2-40B4-BE49-F238E27FC236}">
                <a16:creationId xmlns:a16="http://schemas.microsoft.com/office/drawing/2014/main" xmlns="" id="{2A61CCAD-6974-C644-B8DD-5E9989B48E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312" y="365125"/>
            <a:ext cx="4941135" cy="1325563"/>
          </a:xfrm>
        </p:spPr>
        <p:txBody>
          <a:bodyPr/>
          <a:lstStyle/>
          <a:p>
            <a:r>
              <a:rPr lang="fi-FI" dirty="0"/>
              <a:t>Lukevat tytöt </a:t>
            </a:r>
          </a:p>
        </p:txBody>
      </p:sp>
      <p:sp>
        <p:nvSpPr>
          <p:cNvPr id="2" name="Sisällön paikkamerkki 1">
            <a:extLst>
              <a:ext uri="{FF2B5EF4-FFF2-40B4-BE49-F238E27FC236}">
                <a16:creationId xmlns:a16="http://schemas.microsoft.com/office/drawing/2014/main" xmlns="" id="{568D669D-FD2E-DD41-98BA-E8DAD038EA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313" y="1814756"/>
            <a:ext cx="11139487" cy="4362207"/>
          </a:xfrm>
        </p:spPr>
        <p:txBody>
          <a:bodyPr/>
          <a:lstStyle/>
          <a:p>
            <a:pPr marL="0" indent="0">
              <a:buNone/>
            </a:pPr>
            <a:r>
              <a:rPr lang="fi-FI" dirty="0"/>
              <a:t>”Lukeminen on aina </a:t>
            </a:r>
          </a:p>
          <a:p>
            <a:pPr marL="0" indent="0">
              <a:buNone/>
            </a:pPr>
            <a:r>
              <a:rPr lang="fi-FI" dirty="0"/>
              <a:t>auttanut minua </a:t>
            </a:r>
          </a:p>
          <a:p>
            <a:pPr marL="0" indent="0">
              <a:buNone/>
            </a:pPr>
            <a:r>
              <a:rPr lang="fi-FI" dirty="0"/>
              <a:t>ymmärtämään </a:t>
            </a:r>
          </a:p>
          <a:p>
            <a:pPr marL="0" indent="0">
              <a:buNone/>
            </a:pPr>
            <a:r>
              <a:rPr lang="fi-FI" dirty="0"/>
              <a:t>maailmaa </a:t>
            </a:r>
          </a:p>
          <a:p>
            <a:pPr marL="0" indent="0">
              <a:buNone/>
            </a:pPr>
            <a:r>
              <a:rPr lang="fi-FI" dirty="0"/>
              <a:t>paremmin.”</a:t>
            </a:r>
          </a:p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r>
              <a:rPr lang="fi-FI" dirty="0" err="1"/>
              <a:t>Maresi</a:t>
            </a:r>
            <a:endParaRPr lang="fi-FI" dirty="0"/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xmlns="" id="{3C24FE59-1D9E-644E-BCD7-7552A1F5A7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7888" y="2013072"/>
            <a:ext cx="2416437" cy="3811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8193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xmlns="" id="{EB9EB773-8818-9942-84B8-9F7CB162EE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218744" cy="6858000"/>
          </a:xfrm>
          <a:prstGeom prst="rect">
            <a:avLst/>
          </a:prstGeom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xmlns="" id="{527E53CA-A352-204C-9569-D82B6546F8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8963" y="2463800"/>
            <a:ext cx="2828925" cy="4130231"/>
          </a:xfrm>
          <a:prstGeom prst="rect">
            <a:avLst/>
          </a:prstGeom>
        </p:spPr>
      </p:pic>
      <p:pic>
        <p:nvPicPr>
          <p:cNvPr id="9" name="Kuva 8">
            <a:extLst>
              <a:ext uri="{FF2B5EF4-FFF2-40B4-BE49-F238E27FC236}">
                <a16:creationId xmlns:a16="http://schemas.microsoft.com/office/drawing/2014/main" xmlns="" id="{932701AD-6263-F34A-927B-CFF862A7AF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5200" y="2463800"/>
            <a:ext cx="2984500" cy="4394200"/>
          </a:xfrm>
          <a:prstGeom prst="rect">
            <a:avLst/>
          </a:prstGeom>
        </p:spPr>
      </p:pic>
      <p:pic>
        <p:nvPicPr>
          <p:cNvPr id="11" name="Kuva 10">
            <a:extLst>
              <a:ext uri="{FF2B5EF4-FFF2-40B4-BE49-F238E27FC236}">
                <a16:creationId xmlns:a16="http://schemas.microsoft.com/office/drawing/2014/main" xmlns="" id="{FEE391DD-D7F0-5946-A4DF-CB4FE8C9E8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08963" y="0"/>
            <a:ext cx="3983037" cy="2238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2174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xmlns="" id="{C70CC9AF-7993-0D46-AB29-FF40447B1A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Lukutaidon tila ja kehitys vaaliteemaksi?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xmlns="" id="{BC165DA0-A8DB-EF40-B267-D042FD441C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Lukutaidolla tasa-arvoinen yhteiskunta</a:t>
            </a:r>
          </a:p>
          <a:p>
            <a:r>
              <a:rPr lang="fi-FI" dirty="0"/>
              <a:t>Huono lukutaito uhka syrjäytymiselle</a:t>
            </a:r>
          </a:p>
          <a:p>
            <a:r>
              <a:rPr lang="fi-FI" dirty="0"/>
              <a:t>Lukutaidolla on taloudellisia vaikutuksia</a:t>
            </a:r>
          </a:p>
          <a:p>
            <a:r>
              <a:rPr lang="fi-FI" dirty="0"/>
              <a:t>Lukutaito osana Suomi-brändiä</a:t>
            </a:r>
          </a:p>
        </p:txBody>
      </p:sp>
      <p:sp>
        <p:nvSpPr>
          <p:cNvPr id="9" name="Tekstiruutu 8">
            <a:extLst>
              <a:ext uri="{FF2B5EF4-FFF2-40B4-BE49-F238E27FC236}">
                <a16:creationId xmlns:a16="http://schemas.microsoft.com/office/drawing/2014/main" xmlns="" id="{C88C4877-B92C-CC4C-9632-DC4660166E0B}"/>
              </a:ext>
            </a:extLst>
          </p:cNvPr>
          <p:cNvSpPr txBox="1"/>
          <p:nvPr/>
        </p:nvSpPr>
        <p:spPr>
          <a:xfrm>
            <a:off x="5843588" y="6176963"/>
            <a:ext cx="55102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Kuv. Katri Kirkkopelto, </a:t>
            </a:r>
            <a:r>
              <a:rPr lang="fi-FI" i="1" dirty="0"/>
              <a:t>Millin tuumat, </a:t>
            </a:r>
            <a:r>
              <a:rPr lang="fi-FI" dirty="0"/>
              <a:t>Lasten Keskus 2003 </a:t>
            </a:r>
          </a:p>
        </p:txBody>
      </p:sp>
      <p:pic>
        <p:nvPicPr>
          <p:cNvPr id="6" name="Sisällön paikkamerkki 4" descr="millintuumat.jpg">
            <a:extLst>
              <a:ext uri="{FF2B5EF4-FFF2-40B4-BE49-F238E27FC236}">
                <a16:creationId xmlns:a16="http://schemas.microsoft.com/office/drawing/2014/main" xmlns="" id="{FF42E024-1833-6F42-8B35-970FDC2959A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4597" r="-4597"/>
          <a:stretch>
            <a:fillRect/>
          </a:stretch>
        </p:blipFill>
        <p:spPr>
          <a:xfrm>
            <a:off x="7640261" y="1690688"/>
            <a:ext cx="3856414" cy="4321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46315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xmlns="" id="{7E585DEF-DA07-7140-BAAC-2762FC6250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6164"/>
            <a:ext cx="12192000" cy="6858000"/>
          </a:xfrm>
          <a:prstGeom prst="rect">
            <a:avLst/>
          </a:prstGeom>
        </p:spPr>
      </p:pic>
      <p:sp>
        <p:nvSpPr>
          <p:cNvPr id="5" name="Otsikko 4">
            <a:extLst>
              <a:ext uri="{FF2B5EF4-FFF2-40B4-BE49-F238E27FC236}">
                <a16:creationId xmlns:a16="http://schemas.microsoft.com/office/drawing/2014/main" xmlns="" id="{161AAF01-E162-1445-AF4B-5659DE1FA5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Kiitos!                            Kommentteja ? </a:t>
            </a:r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xmlns="" id="{57C468DA-D6FD-A346-BDA6-341CEA9B61D6}"/>
              </a:ext>
            </a:extLst>
          </p:cNvPr>
          <p:cNvSpPr txBox="1"/>
          <p:nvPr/>
        </p:nvSpPr>
        <p:spPr>
          <a:xfrm>
            <a:off x="8111067" y="5808506"/>
            <a:ext cx="3987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Kuv. Tiina Rumpunen/ Lukukeskuksen  Lukuleikki-hanke 2003–2005</a:t>
            </a:r>
          </a:p>
          <a:p>
            <a:r>
              <a:rPr lang="fi-FI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260067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isällön paikkamerkki 6"/>
          <p:cNvSpPr>
            <a:spLocks noGrp="1"/>
          </p:cNvSpPr>
          <p:nvPr>
            <p:ph sz="half" idx="4294967295"/>
          </p:nvPr>
        </p:nvSpPr>
        <p:spPr>
          <a:xfrm>
            <a:off x="271463" y="1828798"/>
            <a:ext cx="6381749" cy="4275357"/>
          </a:xfrm>
        </p:spPr>
        <p:txBody>
          <a:bodyPr>
            <a:normAutofit/>
          </a:bodyPr>
          <a:lstStyle/>
          <a:p>
            <a:r>
              <a:rPr lang="fi-FI" dirty="0"/>
              <a:t>Lisää tietoa, kritiikkejä, keskustelua ja tutkimusta lasten- ja nuortenkirjoista ja lukemisesta:</a:t>
            </a:r>
          </a:p>
          <a:p>
            <a:endParaRPr lang="fi-FI" dirty="0"/>
          </a:p>
          <a:p>
            <a:pPr>
              <a:buNone/>
            </a:pPr>
            <a:r>
              <a:rPr lang="fi-FI" dirty="0"/>
              <a:t>* </a:t>
            </a:r>
            <a:r>
              <a:rPr lang="fi-FI" dirty="0" err="1"/>
              <a:t>PHH:n</a:t>
            </a:r>
            <a:r>
              <a:rPr lang="fi-FI" dirty="0"/>
              <a:t> Lastenkirjahylly-blogi</a:t>
            </a:r>
          </a:p>
          <a:p>
            <a:pPr>
              <a:buNone/>
            </a:pPr>
            <a:r>
              <a:rPr lang="fi-FI" dirty="0"/>
              <a:t>* </a:t>
            </a:r>
            <a:r>
              <a:rPr lang="fi-FI" i="1" dirty="0" err="1"/>
              <a:t>Onnimanni</a:t>
            </a:r>
            <a:r>
              <a:rPr lang="fi-FI" dirty="0"/>
              <a:t>-lehti &amp; Lastenkirjainstituutti</a:t>
            </a:r>
          </a:p>
          <a:p>
            <a:pPr>
              <a:buNone/>
            </a:pPr>
            <a:r>
              <a:rPr lang="fi-FI" dirty="0"/>
              <a:t>* Lukukeskus</a:t>
            </a:r>
          </a:p>
          <a:p>
            <a:pPr>
              <a:buNone/>
            </a:pPr>
            <a:endParaRPr lang="fi-FI" dirty="0"/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xmlns="" id="{D62B0C4D-1BB8-3A4A-8085-6F65FC4819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1799" y="1828799"/>
            <a:ext cx="5218545" cy="3228975"/>
          </a:xfrm>
          <a:prstGeom prst="rect">
            <a:avLst/>
          </a:prstGeom>
        </p:spPr>
      </p:pic>
      <p:sp>
        <p:nvSpPr>
          <p:cNvPr id="4" name="Tekstiruutu 3">
            <a:extLst>
              <a:ext uri="{FF2B5EF4-FFF2-40B4-BE49-F238E27FC236}">
                <a16:creationId xmlns:a16="http://schemas.microsoft.com/office/drawing/2014/main" xmlns="" id="{1A990281-A1A5-4A4A-A6C0-DD222BE0FD9C}"/>
              </a:ext>
            </a:extLst>
          </p:cNvPr>
          <p:cNvSpPr txBox="1"/>
          <p:nvPr/>
        </p:nvSpPr>
        <p:spPr>
          <a:xfrm>
            <a:off x="6897902" y="5457825"/>
            <a:ext cx="47291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Kuv. Christel </a:t>
            </a:r>
            <a:r>
              <a:rPr lang="fi-FI" dirty="0" err="1"/>
              <a:t>Rönns</a:t>
            </a:r>
            <a:r>
              <a:rPr lang="fi-FI" dirty="0"/>
              <a:t>; Jukka-Pekka Palviainen: </a:t>
            </a:r>
            <a:r>
              <a:rPr lang="fi-FI" i="1" dirty="0" err="1"/>
              <a:t>Allu</a:t>
            </a:r>
            <a:r>
              <a:rPr lang="fi-FI" i="1" dirty="0"/>
              <a:t> ja salainen ihailija</a:t>
            </a:r>
            <a:r>
              <a:rPr lang="fi-FI" dirty="0"/>
              <a:t>, WSOY 2017</a:t>
            </a:r>
          </a:p>
        </p:txBody>
      </p:sp>
    </p:spTree>
    <p:extLst>
      <p:ext uri="{BB962C8B-B14F-4D97-AF65-F5344CB8AC3E}">
        <p14:creationId xmlns:p14="http://schemas.microsoft.com/office/powerpoint/2010/main" val="26845528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xmlns="" id="{9E6F37E7-B2AC-274C-BBA4-2853236177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285750"/>
            <a:ext cx="9980567" cy="1291681"/>
          </a:xfrm>
        </p:spPr>
        <p:txBody>
          <a:bodyPr/>
          <a:lstStyle/>
          <a:p>
            <a:r>
              <a:rPr lang="fi-FI" dirty="0"/>
              <a:t>Lukemisen kansanliike 2018/2019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xmlns="" id="{7869559D-4976-C349-895E-02FAC88D05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25043" y="1577431"/>
            <a:ext cx="7555774" cy="4351338"/>
          </a:xfrm>
        </p:spPr>
        <p:txBody>
          <a:bodyPr>
            <a:normAutofit/>
          </a:bodyPr>
          <a:lstStyle/>
          <a:p>
            <a:r>
              <a:rPr lang="fi-FI" dirty="0"/>
              <a:t>Lukuliike / Opetusministeriö</a:t>
            </a:r>
          </a:p>
          <a:p>
            <a:endParaRPr lang="fi-FI" dirty="0"/>
          </a:p>
          <a:p>
            <a:r>
              <a:rPr lang="fi-FI" dirty="0"/>
              <a:t>Lukuklaani / SKR </a:t>
            </a:r>
          </a:p>
          <a:p>
            <a:pPr marL="0" indent="0">
              <a:buNone/>
            </a:pPr>
            <a:endParaRPr lang="fi-FI" dirty="0"/>
          </a:p>
          <a:p>
            <a:r>
              <a:rPr lang="fi-FI" dirty="0" err="1"/>
              <a:t>Lukiloki</a:t>
            </a:r>
            <a:r>
              <a:rPr lang="fi-FI" dirty="0"/>
              <a:t> / opettajien täydennyskoulutus Jyväskylän yliopisto</a:t>
            </a:r>
          </a:p>
          <a:p>
            <a:pPr marL="0" indent="0">
              <a:buNone/>
            </a:pPr>
            <a:endParaRPr lang="fi-FI" dirty="0"/>
          </a:p>
          <a:p>
            <a:r>
              <a:rPr lang="fi-FI" dirty="0" err="1"/>
              <a:t>Lukemo</a:t>
            </a:r>
            <a:r>
              <a:rPr lang="fi-FI" dirty="0"/>
              <a:t> / Lastenkirjainstituutin lasten- ja nuortenkirjaportaali </a:t>
            </a:r>
          </a:p>
          <a:p>
            <a:endParaRPr lang="fi-FI" dirty="0"/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xmlns="" id="{0A6AFE37-A6A0-D041-9565-0D9855573D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126" y="2171950"/>
            <a:ext cx="4331426" cy="3162300"/>
          </a:xfrm>
          <a:prstGeom prst="rect">
            <a:avLst/>
          </a:prstGeom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xmlns="" id="{8942C10E-EBC8-F44F-B546-ADBD058D88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4978" y="539410"/>
            <a:ext cx="3387022" cy="2258014"/>
          </a:xfrm>
          <a:prstGeom prst="rect">
            <a:avLst/>
          </a:prstGeom>
        </p:spPr>
      </p:pic>
      <p:pic>
        <p:nvPicPr>
          <p:cNvPr id="6" name="Kuva 5">
            <a:extLst>
              <a:ext uri="{FF2B5EF4-FFF2-40B4-BE49-F238E27FC236}">
                <a16:creationId xmlns:a16="http://schemas.microsoft.com/office/drawing/2014/main" xmlns="" id="{3F11C637-D8A8-6944-B240-90FC0C6B69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508081"/>
            <a:ext cx="4114800" cy="118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7895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xmlns="" id="{939DEE33-D591-9041-A3CC-05AE9C28F7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0589295" cy="5984970"/>
          </a:xfrm>
          <a:prstGeom prst="rect">
            <a:avLst/>
          </a:prstGeom>
        </p:spPr>
      </p:pic>
      <p:sp>
        <p:nvSpPr>
          <p:cNvPr id="2" name="Tekstiruutu 1">
            <a:extLst>
              <a:ext uri="{FF2B5EF4-FFF2-40B4-BE49-F238E27FC236}">
                <a16:creationId xmlns:a16="http://schemas.microsoft.com/office/drawing/2014/main" xmlns="" id="{AB711836-346D-C74E-9781-D37256B1E65B}"/>
              </a:ext>
            </a:extLst>
          </p:cNvPr>
          <p:cNvSpPr txBox="1"/>
          <p:nvPr/>
        </p:nvSpPr>
        <p:spPr>
          <a:xfrm>
            <a:off x="0" y="6106332"/>
            <a:ext cx="67882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Etelä-Karjala  - sanomalehti 1988 </a:t>
            </a:r>
          </a:p>
        </p:txBody>
      </p:sp>
    </p:spTree>
    <p:extLst>
      <p:ext uri="{BB962C8B-B14F-4D97-AF65-F5344CB8AC3E}">
        <p14:creationId xmlns:p14="http://schemas.microsoft.com/office/powerpoint/2010/main" val="5141651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Otsikko 1"/>
          <p:cNvSpPr>
            <a:spLocks noGrp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r>
              <a:rPr lang="fi-FI" dirty="0"/>
              <a:t>Rakkaus kieleen alkaa sylistä</a:t>
            </a:r>
          </a:p>
        </p:txBody>
      </p:sp>
      <p:pic>
        <p:nvPicPr>
          <p:cNvPr id="7" name="Sisällön paikkamerkki 6" descr="lapsiivuorovaikutus.jpg985 (1).jp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-9361" r="-9361"/>
          <a:stretch>
            <a:fillRect/>
          </a:stretch>
        </p:blipFill>
        <p:spPr>
          <a:xfrm>
            <a:off x="5379891" y="1027906"/>
            <a:ext cx="5087016" cy="4661689"/>
          </a:xfrm>
        </p:spPr>
      </p:pic>
      <p:sp>
        <p:nvSpPr>
          <p:cNvPr id="29701" name="Tekstiruutu 4"/>
          <p:cNvSpPr txBox="1">
            <a:spLocks noChangeArrowheads="1"/>
          </p:cNvSpPr>
          <p:nvPr/>
        </p:nvSpPr>
        <p:spPr bwMode="auto">
          <a:xfrm>
            <a:off x="1149927" y="5830820"/>
            <a:ext cx="8991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fi-FI" i="1" dirty="0"/>
              <a:t> </a:t>
            </a:r>
            <a:endParaRPr lang="fi-FI" dirty="0"/>
          </a:p>
        </p:txBody>
      </p:sp>
      <p:sp>
        <p:nvSpPr>
          <p:cNvPr id="8" name="Tekstiruutu 7"/>
          <p:cNvSpPr txBox="1"/>
          <p:nvPr/>
        </p:nvSpPr>
        <p:spPr>
          <a:xfrm>
            <a:off x="5721927" y="5830820"/>
            <a:ext cx="55048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Kuv. Sami </a:t>
            </a:r>
            <a:r>
              <a:rPr lang="fi-FI" dirty="0" err="1"/>
              <a:t>Kaarla</a:t>
            </a:r>
            <a:r>
              <a:rPr lang="fi-FI" dirty="0"/>
              <a:t>; Riina </a:t>
            </a:r>
            <a:r>
              <a:rPr lang="fi-FI" dirty="0" err="1"/>
              <a:t>Kaarla</a:t>
            </a:r>
            <a:r>
              <a:rPr lang="fi-FI" dirty="0"/>
              <a:t>: </a:t>
            </a:r>
            <a:r>
              <a:rPr lang="fi-FI" i="1" dirty="0"/>
              <a:t>Arttu </a:t>
            </a:r>
            <a:r>
              <a:rPr lang="fi-FI" i="1" dirty="0" err="1"/>
              <a:t>Tirttu</a:t>
            </a:r>
            <a:r>
              <a:rPr lang="fi-FI" i="1" dirty="0"/>
              <a:t> herää henkiin</a:t>
            </a:r>
            <a:r>
              <a:rPr lang="fi-FI" dirty="0"/>
              <a:t>, Lasten Keskus 2017 </a:t>
            </a:r>
          </a:p>
        </p:txBody>
      </p:sp>
      <p:pic>
        <p:nvPicPr>
          <p:cNvPr id="5" name="Sisällön paikkamerkki 4">
            <a:extLst>
              <a:ext uri="{FF2B5EF4-FFF2-40B4-BE49-F238E27FC236}">
                <a16:creationId xmlns:a16="http://schemas.microsoft.com/office/drawing/2014/main" xmlns="" id="{05E1A1F4-9384-0844-888E-9E713B7E935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838200" y="1100562"/>
            <a:ext cx="3351890" cy="4351338"/>
          </a:xfrm>
        </p:spPr>
      </p:pic>
      <p:sp>
        <p:nvSpPr>
          <p:cNvPr id="6" name="Tekstiruutu 5">
            <a:extLst>
              <a:ext uri="{FF2B5EF4-FFF2-40B4-BE49-F238E27FC236}">
                <a16:creationId xmlns:a16="http://schemas.microsoft.com/office/drawing/2014/main" xmlns="" id="{7D18A9D2-7F5C-6242-B9A6-D306007BA894}"/>
              </a:ext>
            </a:extLst>
          </p:cNvPr>
          <p:cNvSpPr txBox="1"/>
          <p:nvPr/>
        </p:nvSpPr>
        <p:spPr>
          <a:xfrm>
            <a:off x="984582" y="5505710"/>
            <a:ext cx="37582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Kuv. Marika Maijala; Hannu Mäkelä: </a:t>
            </a:r>
          </a:p>
          <a:p>
            <a:r>
              <a:rPr lang="fi-FI" i="1" dirty="0"/>
              <a:t>Vauvaunia</a:t>
            </a:r>
            <a:r>
              <a:rPr lang="fi-FI" dirty="0"/>
              <a:t>, Tammi 2008</a:t>
            </a:r>
          </a:p>
        </p:txBody>
      </p:sp>
    </p:spTree>
    <p:extLst>
      <p:ext uri="{BB962C8B-B14F-4D97-AF65-F5344CB8AC3E}">
        <p14:creationId xmlns:p14="http://schemas.microsoft.com/office/powerpoint/2010/main" val="35298403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isällön paikkamerkki 4" descr="kuva3.jpg043.jpg"/>
          <p:cNvPicPr>
            <a:picLocks noGrp="1" noChangeAspect="1"/>
          </p:cNvPicPr>
          <p:nvPr>
            <p:ph idx="4294967295"/>
          </p:nvPr>
        </p:nvPicPr>
        <p:blipFill>
          <a:blip r:embed="rId2"/>
          <a:srcRect l="-3413" r="-3413"/>
          <a:stretch>
            <a:fillRect/>
          </a:stretch>
        </p:blipFill>
        <p:spPr>
          <a:xfrm>
            <a:off x="1524000" y="1"/>
            <a:ext cx="9476596" cy="6126163"/>
          </a:xfrm>
        </p:spPr>
      </p:pic>
      <p:sp>
        <p:nvSpPr>
          <p:cNvPr id="6" name="Tekstiruutu 5"/>
          <p:cNvSpPr txBox="1"/>
          <p:nvPr/>
        </p:nvSpPr>
        <p:spPr>
          <a:xfrm>
            <a:off x="1981200" y="6248400"/>
            <a:ext cx="822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Kuv. Virpi Talvitie, </a:t>
            </a:r>
            <a:r>
              <a:rPr lang="fi-FI" dirty="0" err="1"/>
              <a:t>Tittamari</a:t>
            </a:r>
            <a:r>
              <a:rPr lang="fi-FI" dirty="0"/>
              <a:t> Marttinen: </a:t>
            </a:r>
            <a:r>
              <a:rPr lang="fi-FI" i="1" dirty="0"/>
              <a:t>Äidin karkkipäivä</a:t>
            </a:r>
            <a:r>
              <a:rPr lang="fi-FI" dirty="0"/>
              <a:t>, WSOY 2003 </a:t>
            </a:r>
          </a:p>
        </p:txBody>
      </p:sp>
    </p:spTree>
    <p:extLst>
      <p:ext uri="{BB962C8B-B14F-4D97-AF65-F5344CB8AC3E}">
        <p14:creationId xmlns:p14="http://schemas.microsoft.com/office/powerpoint/2010/main" val="5565675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kasvatuspaineita koteihin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838200" y="1457325"/>
            <a:ext cx="7634288" cy="5147205"/>
          </a:xfrm>
        </p:spPr>
        <p:txBody>
          <a:bodyPr>
            <a:normAutofit/>
          </a:bodyPr>
          <a:lstStyle/>
          <a:p>
            <a:r>
              <a:rPr lang="fi-FI" dirty="0"/>
              <a:t>Eri alojen asiantuntijoiden näkemykset</a:t>
            </a:r>
          </a:p>
          <a:p>
            <a:pPr marL="0" indent="0">
              <a:buNone/>
            </a:pPr>
            <a:r>
              <a:rPr lang="fi-FI" dirty="0"/>
              <a:t>lapsen parhaasta</a:t>
            </a:r>
          </a:p>
          <a:p>
            <a:pPr marL="0" indent="0">
              <a:buNone/>
            </a:pPr>
            <a:endParaRPr lang="fi-FI" dirty="0"/>
          </a:p>
          <a:p>
            <a:r>
              <a:rPr lang="fi-FI" dirty="0"/>
              <a:t>Janna Rantala, HS-kolumni 10/2018 </a:t>
            </a:r>
          </a:p>
          <a:p>
            <a:pPr marL="0" indent="0">
              <a:buNone/>
            </a:pPr>
            <a:r>
              <a:rPr lang="fi-FI" dirty="0"/>
              <a:t>Piiloon jäävä hoiva ja kyllin hyvä vanhemmuus</a:t>
            </a:r>
          </a:p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r>
              <a:rPr lang="fi-FI" dirty="0"/>
              <a:t>&gt;  Rohkeus luoda omaan arkeen sopivat käytänteet</a:t>
            </a:r>
          </a:p>
          <a:p>
            <a:pPr marL="0" indent="0">
              <a:buNone/>
            </a:pPr>
            <a:endParaRPr lang="fi-FI" dirty="0"/>
          </a:p>
          <a:p>
            <a:endParaRPr lang="fi-FI" dirty="0"/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xmlns="" id="{F35AC205-343A-3344-8183-79EE53FE03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9631" y="40482"/>
            <a:ext cx="3758476" cy="3300412"/>
          </a:xfrm>
          <a:prstGeom prst="rect">
            <a:avLst/>
          </a:prstGeom>
        </p:spPr>
      </p:pic>
      <p:sp>
        <p:nvSpPr>
          <p:cNvPr id="7" name="Tekstiruutu 6">
            <a:extLst>
              <a:ext uri="{FF2B5EF4-FFF2-40B4-BE49-F238E27FC236}">
                <a16:creationId xmlns:a16="http://schemas.microsoft.com/office/drawing/2014/main" xmlns="" id="{E97339E4-653F-2A42-B63F-1C8F1C37CD64}"/>
              </a:ext>
            </a:extLst>
          </p:cNvPr>
          <p:cNvSpPr txBox="1"/>
          <p:nvPr/>
        </p:nvSpPr>
        <p:spPr>
          <a:xfrm>
            <a:off x="8119631" y="3340894"/>
            <a:ext cx="34961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Kuv. Nadja </a:t>
            </a:r>
            <a:r>
              <a:rPr lang="fi-FI" dirty="0" err="1"/>
              <a:t>Sarell</a:t>
            </a:r>
            <a:r>
              <a:rPr lang="fi-FI" dirty="0"/>
              <a:t>; Kerttu Ruuska: </a:t>
            </a:r>
            <a:r>
              <a:rPr lang="fi-FI" i="1" dirty="0"/>
              <a:t>Elsa ja Lauri matkustavat</a:t>
            </a:r>
            <a:r>
              <a:rPr lang="fi-FI" dirty="0"/>
              <a:t>, 2015</a:t>
            </a:r>
          </a:p>
        </p:txBody>
      </p:sp>
    </p:spTree>
    <p:extLst>
      <p:ext uri="{BB962C8B-B14F-4D97-AF65-F5344CB8AC3E}">
        <p14:creationId xmlns:p14="http://schemas.microsoft.com/office/powerpoint/2010/main" val="34306319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xmlns="" id="{98387903-D6BB-CC47-A225-717949BF2F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Lukeminen: harrastus vai elämäntapa?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xmlns="" id="{3085CD3B-E053-604F-B872-A3F3AB37E69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i-FI" dirty="0"/>
              <a:t>* Ei välinevarustelua ja kuljetuksia</a:t>
            </a:r>
          </a:p>
          <a:p>
            <a:pPr marL="0" indent="0">
              <a:buNone/>
            </a:pPr>
            <a:r>
              <a:rPr lang="fi-FI" dirty="0"/>
              <a:t>* Ei suorittamista </a:t>
            </a:r>
          </a:p>
          <a:p>
            <a:pPr marL="0" indent="0">
              <a:buNone/>
            </a:pPr>
            <a:r>
              <a:rPr lang="fi-FI" dirty="0"/>
              <a:t>* Ei ikärajoja</a:t>
            </a:r>
          </a:p>
          <a:p>
            <a:pPr marL="0" indent="0">
              <a:buNone/>
            </a:pPr>
            <a:r>
              <a:rPr lang="fi-FI" dirty="0"/>
              <a:t>* Ilmainen &gt; kirjasto</a:t>
            </a:r>
          </a:p>
          <a:p>
            <a:pPr marL="0" indent="0">
              <a:buNone/>
            </a:pPr>
            <a:r>
              <a:rPr lang="fi-FI" dirty="0"/>
              <a:t>* Perhe voi olla yhdessä</a:t>
            </a:r>
          </a:p>
          <a:p>
            <a:pPr marL="0" indent="0">
              <a:buNone/>
            </a:pPr>
            <a:r>
              <a:rPr lang="fi-FI" dirty="0"/>
              <a:t>* Rentoutuminen</a:t>
            </a:r>
          </a:p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endParaRPr lang="fi-FI" dirty="0"/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xmlns="" id="{FB5EDECB-CB74-6940-BF9C-5BF6352F908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fi-FI" dirty="0"/>
          </a:p>
          <a:p>
            <a:endParaRPr lang="fi-FI" dirty="0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xmlns="" id="{D9F73182-2328-7042-91F9-784B7E2377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9800" y="1825625"/>
            <a:ext cx="5161518" cy="3532414"/>
          </a:xfrm>
          <a:prstGeom prst="rect">
            <a:avLst/>
          </a:prstGeom>
        </p:spPr>
      </p:pic>
      <p:sp>
        <p:nvSpPr>
          <p:cNvPr id="8" name="Tekstiruutu 7">
            <a:extLst>
              <a:ext uri="{FF2B5EF4-FFF2-40B4-BE49-F238E27FC236}">
                <a16:creationId xmlns:a16="http://schemas.microsoft.com/office/drawing/2014/main" xmlns="" id="{1B315936-CD63-E949-9085-AB74FE080334}"/>
              </a:ext>
            </a:extLst>
          </p:cNvPr>
          <p:cNvSpPr txBox="1"/>
          <p:nvPr/>
        </p:nvSpPr>
        <p:spPr>
          <a:xfrm>
            <a:off x="6019800" y="5486400"/>
            <a:ext cx="4678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Kristiina Louhi: </a:t>
            </a:r>
            <a:r>
              <a:rPr lang="fi-FI" i="1" dirty="0"/>
              <a:t>Aino tahtoo mukaan</a:t>
            </a:r>
            <a:r>
              <a:rPr lang="fi-FI" dirty="0"/>
              <a:t>, Tammi </a:t>
            </a:r>
          </a:p>
        </p:txBody>
      </p:sp>
    </p:spTree>
    <p:extLst>
      <p:ext uri="{BB962C8B-B14F-4D97-AF65-F5344CB8AC3E}">
        <p14:creationId xmlns:p14="http://schemas.microsoft.com/office/powerpoint/2010/main" val="16398763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1917</TotalTime>
  <Words>696</Words>
  <Application>Microsoft Office PowerPoint</Application>
  <PresentationFormat>Laajakuva</PresentationFormat>
  <Paragraphs>147</Paragraphs>
  <Slides>31</Slides>
  <Notes>1</Notes>
  <HiddenSlides>0</HiddenSlides>
  <MMClips>0</MMClips>
  <ScaleCrop>false</ScaleCrop>
  <HeadingPairs>
    <vt:vector size="6" baseType="variant">
      <vt:variant>
        <vt:lpstr>Käytetyt fontit</vt:lpstr>
      </vt:variant>
      <vt:variant>
        <vt:i4>5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31</vt:i4>
      </vt:variant>
    </vt:vector>
  </HeadingPairs>
  <TitlesOfParts>
    <vt:vector size="37" baseType="lpstr">
      <vt:lpstr>ＭＳ Ｐゴシック</vt:lpstr>
      <vt:lpstr>Al Nile</vt:lpstr>
      <vt:lpstr>Arial</vt:lpstr>
      <vt:lpstr>Calibri</vt:lpstr>
      <vt:lpstr>Calibri Light</vt:lpstr>
      <vt:lpstr>Office-teema</vt:lpstr>
      <vt:lpstr>Rakkaus kirjaan alkaa sylistä</vt:lpstr>
      <vt:lpstr>Lukeminen on pääasia</vt:lpstr>
      <vt:lpstr>Lukutaidon tila ja kehitys vaaliteemaksi?</vt:lpstr>
      <vt:lpstr>Lukemisen kansanliike 2018/2019</vt:lpstr>
      <vt:lpstr>PowerPoint-esitys</vt:lpstr>
      <vt:lpstr>Rakkaus kieleen alkaa sylistä</vt:lpstr>
      <vt:lpstr>PowerPoint-esitys</vt:lpstr>
      <vt:lpstr>kasvatuspaineita koteihin</vt:lpstr>
      <vt:lpstr>Lukeminen: harrastus vai elämäntapa?</vt:lpstr>
      <vt:lpstr>Varhainen perhelukeminen antaa lapselle  hyvät eväät elämään  </vt:lpstr>
      <vt:lpstr>Yksin vai yhdessä?</vt:lpstr>
      <vt:lpstr>PowerPoint-esitys</vt:lpstr>
      <vt:lpstr>Kirjavasta kukosta Dostojevskiin</vt:lpstr>
      <vt:lpstr>PowerPoint-esitys</vt:lpstr>
      <vt:lpstr>Lukulahja lapselle -hanke </vt:lpstr>
      <vt:lpstr>Lue lapselle, satsaa tulevaisuuteen  </vt:lpstr>
      <vt:lpstr>Varhainen perhelukeminen antaa lapselle  hyvät eväät elämään  </vt:lpstr>
      <vt:lpstr> Kirjavinkkauksen uudet haasteet?</vt:lpstr>
      <vt:lpstr>Kielitietoinen kirjallisuuskasvatus </vt:lpstr>
      <vt:lpstr>PowerPoint-esitys</vt:lpstr>
      <vt:lpstr>Kielileikkiä ja anarkiaa </vt:lpstr>
      <vt:lpstr>Kuinka lapsen ja nuoren  lukuhimo syntyy?</vt:lpstr>
      <vt:lpstr>Malli lukevasta aikuisesta</vt:lpstr>
      <vt:lpstr>PowerPoint-esitys</vt:lpstr>
      <vt:lpstr>PowerPoint-esitys</vt:lpstr>
      <vt:lpstr>PowerPoint-esitys</vt:lpstr>
      <vt:lpstr>kirjasieluisuus</vt:lpstr>
      <vt:lpstr>Lukevat tytöt </vt:lpstr>
      <vt:lpstr>PowerPoint-esitys</vt:lpstr>
      <vt:lpstr>Kiitos!                            Kommentteja ? </vt:lpstr>
      <vt:lpstr>PowerPoint-esitys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Rakkaus kirjaan alkaa sylistä</dc:title>
  <dc:creator>Päivi Heikkilä-Halttunen</dc:creator>
  <cp:lastModifiedBy>Pylkkö Leena</cp:lastModifiedBy>
  <cp:revision>43</cp:revision>
  <cp:lastPrinted>2019-03-14T11:39:41Z</cp:lastPrinted>
  <dcterms:created xsi:type="dcterms:W3CDTF">2019-03-05T09:42:32Z</dcterms:created>
  <dcterms:modified xsi:type="dcterms:W3CDTF">2019-03-18T11:45:06Z</dcterms:modified>
</cp:coreProperties>
</file>