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5" r:id="rId1"/>
  </p:sldMasterIdLst>
  <p:notesMasterIdLst>
    <p:notesMasterId r:id="rId8"/>
  </p:notesMasterIdLst>
  <p:sldIdLst>
    <p:sldId id="265" r:id="rId2"/>
    <p:sldId id="261" r:id="rId3"/>
    <p:sldId id="266" r:id="rId4"/>
    <p:sldId id="264" r:id="rId5"/>
    <p:sldId id="263" r:id="rId6"/>
    <p:sldId id="258" r:id="rId7"/>
  </p:sldIdLst>
  <p:sldSz cx="9144000" cy="6858000" type="screen4x3"/>
  <p:notesSz cx="68199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377F"/>
    <a:srgbClr val="FFFFFF"/>
    <a:srgbClr val="89898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89817-AE8B-43A3-BC71-1743B906DA0A}" type="datetimeFigureOut">
              <a:rPr lang="en-US" smtClean="0"/>
              <a:pPr/>
              <a:t>3/18/2019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4538"/>
            <a:ext cx="4956175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12532-F32D-4633-8356-1D8A3E8C3DC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502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12532-F32D-4633-8356-1D8A3E8C3DC5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2886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12532-F32D-4633-8356-1D8A3E8C3DC5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5332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12532-F32D-4633-8356-1D8A3E8C3DC5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5846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12532-F32D-4633-8356-1D8A3E8C3DC5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5649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12532-F32D-4633-8356-1D8A3E8C3DC5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8913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57200" y="2571744"/>
            <a:ext cx="8229600" cy="1072800"/>
          </a:xfrm>
        </p:spPr>
        <p:txBody>
          <a:bodyPr>
            <a:normAutofit/>
          </a:bodyPr>
          <a:lstStyle>
            <a:lvl1pPr>
              <a:defRPr sz="40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57200" y="3643314"/>
            <a:ext cx="8229600" cy="1500198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89898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7" name="Kuva 6" descr="MeVälitämme_slog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7" y="6286954"/>
            <a:ext cx="1799997" cy="580297"/>
          </a:xfrm>
          <a:prstGeom prst="rect">
            <a:avLst/>
          </a:prstGeom>
        </p:spPr>
      </p:pic>
      <p:pic>
        <p:nvPicPr>
          <p:cNvPr id="10" name="Kuva 9" descr="Logo15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120" y="1000108"/>
            <a:ext cx="3276950" cy="981422"/>
          </a:xfrm>
          <a:prstGeom prst="rect">
            <a:avLst/>
          </a:prstGeom>
          <a:ln>
            <a:noFill/>
          </a:ln>
        </p:spPr>
      </p:pic>
      <p:sp>
        <p:nvSpPr>
          <p:cNvPr id="8" name="Tietoturvaluokitus"/>
          <p:cNvSpPr/>
          <p:nvPr/>
        </p:nvSpPr>
        <p:spPr>
          <a:xfrm>
            <a:off x="5929322" y="71414"/>
            <a:ext cx="2880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fi-FI" sz="1000" noProof="0">
                <a:solidFill>
                  <a:srgbClr val="898989"/>
                </a:solidFill>
              </a:rPr>
              <a:t>Luottamuksellinen</a:t>
            </a:r>
            <a:endParaRPr lang="fi-FI" sz="1000" noProof="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 kolmella palst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16"/>
          </p:nvPr>
        </p:nvSpPr>
        <p:spPr>
          <a:xfrm>
            <a:off x="457200" y="1429200"/>
            <a:ext cx="2628000" cy="648000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>
              <a:buNone/>
              <a:defRPr b="1"/>
            </a:lvl2pPr>
            <a:lvl3pPr>
              <a:buNone/>
              <a:defRPr b="1"/>
            </a:lvl3pPr>
            <a:lvl4pPr>
              <a:buNone/>
              <a:defRPr b="1"/>
            </a:lvl4pPr>
            <a:lvl5pPr>
              <a:buNone/>
              <a:defRPr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3"/>
          </p:nvPr>
        </p:nvSpPr>
        <p:spPr>
          <a:xfrm>
            <a:off x="457200" y="2070000"/>
            <a:ext cx="2628000" cy="38592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17"/>
          </p:nvPr>
        </p:nvSpPr>
        <p:spPr>
          <a:xfrm>
            <a:off x="3229884" y="1429200"/>
            <a:ext cx="2628000" cy="648000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>
              <a:buNone/>
              <a:defRPr b="1"/>
            </a:lvl2pPr>
            <a:lvl3pPr>
              <a:buNone/>
              <a:defRPr b="1"/>
            </a:lvl3pPr>
            <a:lvl4pPr>
              <a:buNone/>
              <a:defRPr b="1"/>
            </a:lvl4pPr>
            <a:lvl5pPr>
              <a:buNone/>
              <a:defRPr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4"/>
          </p:nvPr>
        </p:nvSpPr>
        <p:spPr>
          <a:xfrm>
            <a:off x="3227724" y="2070000"/>
            <a:ext cx="2628000" cy="38592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8"/>
          </p:nvPr>
        </p:nvSpPr>
        <p:spPr>
          <a:xfrm>
            <a:off x="6035493" y="1429200"/>
            <a:ext cx="2628000" cy="648000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>
              <a:buNone/>
              <a:defRPr b="1"/>
            </a:lvl2pPr>
            <a:lvl3pPr>
              <a:buNone/>
              <a:defRPr b="1"/>
            </a:lvl3pPr>
            <a:lvl4pPr>
              <a:buNone/>
              <a:defRPr b="1"/>
            </a:lvl4pPr>
            <a:lvl5pPr>
              <a:buNone/>
              <a:defRPr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5"/>
          </p:nvPr>
        </p:nvSpPr>
        <p:spPr>
          <a:xfrm>
            <a:off x="6033895" y="2070000"/>
            <a:ext cx="2628000" cy="38592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15.3.2019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[presentaatio]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1E0-32E1-4517-AC36-1EB0828F75C3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15.3.2019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[presentaatio]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1E0-32E1-4517-AC36-1EB0828F75C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15.3.2019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[presentaatio]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1E0-32E1-4517-AC36-1EB0828F75C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68000" y="2714628"/>
            <a:ext cx="64080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</a:p>
        </p:txBody>
      </p:sp>
      <p:pic>
        <p:nvPicPr>
          <p:cNvPr id="7" name="Kuva 6" descr="MeVälitämme_slog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7" y="6072793"/>
            <a:ext cx="2438003" cy="785983"/>
          </a:xfrm>
          <a:prstGeom prst="rect">
            <a:avLst/>
          </a:prstGeom>
        </p:spPr>
      </p:pic>
      <p:sp>
        <p:nvSpPr>
          <p:cNvPr id="5" name="Tietoturvaluokitus"/>
          <p:cNvSpPr/>
          <p:nvPr/>
        </p:nvSpPr>
        <p:spPr>
          <a:xfrm>
            <a:off x="5929322" y="71414"/>
            <a:ext cx="2880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fi-FI" sz="1000" noProof="0">
                <a:solidFill>
                  <a:srgbClr val="898989"/>
                </a:solidFill>
              </a:rPr>
              <a:t>Luottamuksellinen</a:t>
            </a:r>
            <a:endParaRPr lang="fi-FI" sz="1000" noProof="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vallinen 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68000" y="216000"/>
            <a:ext cx="64080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Kuvan paikkamerkki 11"/>
          <p:cNvSpPr>
            <a:spLocks noGrp="1"/>
          </p:cNvSpPr>
          <p:nvPr>
            <p:ph type="pic" sz="quarter" idx="12"/>
          </p:nvPr>
        </p:nvSpPr>
        <p:spPr>
          <a:xfrm>
            <a:off x="1571605" y="1357298"/>
            <a:ext cx="6000791" cy="4500594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pic>
        <p:nvPicPr>
          <p:cNvPr id="7" name="Kuva 6" descr="MeVälitämme_slog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7" y="6072793"/>
            <a:ext cx="2438003" cy="785983"/>
          </a:xfrm>
          <a:prstGeom prst="rect">
            <a:avLst/>
          </a:prstGeom>
        </p:spPr>
      </p:pic>
      <p:sp>
        <p:nvSpPr>
          <p:cNvPr id="9" name="Tietoturvaluokitus"/>
          <p:cNvSpPr/>
          <p:nvPr/>
        </p:nvSpPr>
        <p:spPr>
          <a:xfrm>
            <a:off x="5929322" y="71414"/>
            <a:ext cx="2880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fi-FI" sz="1000" noProof="0">
                <a:solidFill>
                  <a:srgbClr val="898989"/>
                </a:solidFill>
              </a:rPr>
              <a:t>Luottamuksellinen</a:t>
            </a:r>
            <a:endParaRPr lang="fi-FI" sz="1000" noProof="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15.3.2019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[presentaatio]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1E0-32E1-4517-AC36-1EB0828F75C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vallinen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uvan paikkamerkki 11"/>
          <p:cNvSpPr>
            <a:spLocks noGrp="1"/>
          </p:cNvSpPr>
          <p:nvPr>
            <p:ph type="pic" sz="quarter" idx="12"/>
          </p:nvPr>
        </p:nvSpPr>
        <p:spPr>
          <a:xfrm>
            <a:off x="5500693" y="500042"/>
            <a:ext cx="3643338" cy="4857784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57200" y="2570400"/>
            <a:ext cx="5043494" cy="1072800"/>
          </a:xfrm>
        </p:spPr>
        <p:txBody>
          <a:bodyPr/>
          <a:lstStyle>
            <a:lvl1pPr>
              <a:defRPr b="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57200" y="3643314"/>
            <a:ext cx="5043494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9" name="Kuva 8" descr="Logo15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393" y="1132972"/>
            <a:ext cx="3134322" cy="938706"/>
          </a:xfrm>
          <a:prstGeom prst="rect">
            <a:avLst/>
          </a:prstGeom>
        </p:spPr>
      </p:pic>
      <p:sp>
        <p:nvSpPr>
          <p:cNvPr id="10" name="Tietoturvaluokitus"/>
          <p:cNvSpPr/>
          <p:nvPr/>
        </p:nvSpPr>
        <p:spPr>
          <a:xfrm>
            <a:off x="5929322" y="71414"/>
            <a:ext cx="2880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fi-FI" sz="1000" noProof="0">
                <a:solidFill>
                  <a:srgbClr val="898989"/>
                </a:solidFill>
              </a:rPr>
              <a:t>Luottamuksellinen</a:t>
            </a:r>
            <a:endParaRPr lang="fi-FI" sz="1000" noProof="0" dirty="0">
              <a:solidFill>
                <a:srgbClr val="898989"/>
              </a:solidFill>
            </a:endParaRPr>
          </a:p>
        </p:txBody>
      </p:sp>
      <p:pic>
        <p:nvPicPr>
          <p:cNvPr id="13" name="Kuva 12" descr="MeVälitämme_slog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7" y="6286954"/>
            <a:ext cx="1799997" cy="5802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570400"/>
            <a:ext cx="7772400" cy="1072800"/>
          </a:xfrm>
        </p:spPr>
        <p:txBody>
          <a:bodyPr anchor="t">
            <a:normAutofit/>
          </a:bodyPr>
          <a:lstStyle>
            <a:lvl1pPr algn="l">
              <a:defRPr sz="3200" b="0" cap="none" baseline="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3643200"/>
            <a:ext cx="7772400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15.3.2019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[presentaatio]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1E0-32E1-4517-AC36-1EB0828F75C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429200"/>
            <a:ext cx="4038600" cy="4500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429200"/>
            <a:ext cx="40386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15.3.2019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[presentaatio]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1E0-32E1-4517-AC36-1EB0828F75C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429200"/>
            <a:ext cx="5328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889966" y="1429200"/>
            <a:ext cx="2754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15.3.2019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[presentaatio]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1E0-32E1-4517-AC36-1EB0828F75C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429200"/>
            <a:ext cx="2754000" cy="4500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315966" y="1429200"/>
            <a:ext cx="5328000" cy="4500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15.3.2019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[presentaatio]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1E0-32E1-4517-AC36-1EB0828F75C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e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3"/>
          </p:nvPr>
        </p:nvSpPr>
        <p:spPr>
          <a:xfrm>
            <a:off x="457200" y="1429200"/>
            <a:ext cx="2628000" cy="450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4"/>
          </p:nvPr>
        </p:nvSpPr>
        <p:spPr>
          <a:xfrm>
            <a:off x="3229884" y="1429200"/>
            <a:ext cx="2628000" cy="450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5"/>
          </p:nvPr>
        </p:nvSpPr>
        <p:spPr>
          <a:xfrm>
            <a:off x="6018689" y="1429200"/>
            <a:ext cx="2628000" cy="450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15.3.2019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[presentaatio]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1E0-32E1-4517-AC36-1EB0828F75C3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4292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070000"/>
            <a:ext cx="4040188" cy="3859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42920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070000"/>
            <a:ext cx="4041775" cy="3859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15.3.2019</a:t>
            </a: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[presentaatio]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1E0-32E1-4517-AC36-1EB0828F75C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fi-FI" noProof="0" dirty="0"/>
              <a:t>Muokkaa </a:t>
            </a:r>
            <a:r>
              <a:rPr lang="fi-FI" noProof="0" dirty="0" err="1"/>
              <a:t>perustyyl</a:t>
            </a:r>
            <a:r>
              <a:rPr lang="fi-FI" noProof="0" dirty="0"/>
              <a:t>. </a:t>
            </a:r>
            <a:r>
              <a:rPr lang="fi-FI" noProof="0" err="1"/>
              <a:t>napsautt</a:t>
            </a:r>
            <a:r>
              <a:rPr lang="fi-FI" noProof="0"/>
              <a:t>.</a:t>
            </a:r>
            <a:endParaRPr lang="fi-FI" noProof="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428737"/>
            <a:ext cx="8229600" cy="4429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071670" y="6492738"/>
            <a:ext cx="1008000" cy="216000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l">
              <a:defRPr sz="1000">
                <a:solidFill>
                  <a:srgbClr val="898989"/>
                </a:solidFill>
              </a:defRPr>
            </a:lvl1pPr>
          </a:lstStyle>
          <a:p>
            <a:r>
              <a:rPr lang="fi-FI"/>
              <a:t>15.3.2019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71802" y="6492738"/>
            <a:ext cx="2880000" cy="216000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l">
              <a:defRPr sz="1000">
                <a:solidFill>
                  <a:srgbClr val="898989"/>
                </a:solidFill>
              </a:defRPr>
            </a:lvl1pPr>
          </a:lstStyle>
          <a:p>
            <a:r>
              <a:rPr lang="fi-FI"/>
              <a:t>[presentaatio]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57200" y="6492738"/>
            <a:ext cx="432000" cy="216000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l">
              <a:defRPr sz="1000">
                <a:solidFill>
                  <a:srgbClr val="898989"/>
                </a:solidFill>
              </a:defRPr>
            </a:lvl1pPr>
          </a:lstStyle>
          <a:p>
            <a:fld id="{50F2E1E0-32E1-4517-AC36-1EB0828F75C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 descr="Logo150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957924" y="6193114"/>
            <a:ext cx="1743058" cy="522033"/>
          </a:xfrm>
          <a:prstGeom prst="rect">
            <a:avLst/>
          </a:prstGeom>
        </p:spPr>
      </p:pic>
      <p:sp>
        <p:nvSpPr>
          <p:cNvPr id="9" name="Tietoturvaluokitus"/>
          <p:cNvSpPr/>
          <p:nvPr/>
        </p:nvSpPr>
        <p:spPr>
          <a:xfrm>
            <a:off x="5929322" y="71414"/>
            <a:ext cx="2880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fi-FI" sz="1000" noProof="0">
                <a:solidFill>
                  <a:srgbClr val="898989"/>
                </a:solidFill>
              </a:rPr>
              <a:t>Luottamuksellinen</a:t>
            </a:r>
            <a:endParaRPr lang="fi-FI" sz="1000" noProof="0" dirty="0">
              <a:solidFill>
                <a:srgbClr val="898989"/>
              </a:solidFill>
            </a:endParaRPr>
          </a:p>
        </p:txBody>
      </p:sp>
      <p:sp>
        <p:nvSpPr>
          <p:cNvPr id="12" name="Suorakulmio 11"/>
          <p:cNvSpPr/>
          <p:nvPr/>
        </p:nvSpPr>
        <p:spPr>
          <a:xfrm>
            <a:off x="928662" y="6491590"/>
            <a:ext cx="1116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r>
              <a:rPr lang="en-US" sz="1000">
                <a:solidFill>
                  <a:srgbClr val="898989"/>
                </a:solidFill>
              </a:rPr>
              <a:t>Kirjavälitys Oy</a:t>
            </a:r>
          </a:p>
        </p:txBody>
      </p:sp>
      <p:cxnSp>
        <p:nvCxnSpPr>
          <p:cNvPr id="11" name="Suora yhdysviiva 10"/>
          <p:cNvCxnSpPr/>
          <p:nvPr/>
        </p:nvCxnSpPr>
        <p:spPr>
          <a:xfrm rot="5400000">
            <a:off x="792000" y="6607148"/>
            <a:ext cx="216000" cy="0"/>
          </a:xfrm>
          <a:prstGeom prst="line">
            <a:avLst/>
          </a:prstGeom>
          <a:ln w="12700">
            <a:solidFill>
              <a:srgbClr val="2A37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2A377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000"/>
        </a:spcBef>
        <a:buClr>
          <a:schemeClr val="bg2"/>
        </a:buClr>
        <a:buFontTx/>
        <a:buBlip>
          <a:blip r:embed="rId17"/>
        </a:buBlip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200"/>
        </a:spcBef>
        <a:buClr>
          <a:srgbClr val="000000"/>
        </a:buClr>
        <a:buFont typeface="Verdana" pitchFamily="34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00"/>
        </a:spcBef>
        <a:buClr>
          <a:srgbClr val="000000"/>
        </a:buClr>
        <a:buFont typeface="Courier New" pitchFamily="49" charset="0"/>
        <a:buChar char="o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00"/>
        </a:spcBef>
        <a:buClr>
          <a:srgbClr val="000000"/>
        </a:buClr>
        <a:buFont typeface="Arial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00"/>
        </a:spcBef>
        <a:buClr>
          <a:srgbClr val="000000"/>
        </a:buClr>
        <a:buFont typeface="Verdana" pitchFamily="34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000000"/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000000"/>
        </a:buClr>
        <a:buFont typeface="Verdana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000000"/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kirjavalitys.fi/wp-content/uploads/2019/02/KV100_2.mp4?_=2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rjavalitys.fi/wp-content/uploads/2019/02/KV100_2.mp4?_=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rjavalitys.fi/wp-content/uploads/2019/02/KV100_2.mp4?_=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rjavalitys.fi/wp-content/uploads/2019/03/Ennenjanyt3_talous.mp4?_=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lukemo.fi/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sz="4000" b="1" dirty="0"/>
              <a:t>Kirjavälitys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14375" y="1700808"/>
            <a:ext cx="4714875" cy="4140522"/>
          </a:xfrm>
        </p:spPr>
        <p:txBody>
          <a:bodyPr rtlCol="0">
            <a:normAutofit/>
          </a:bodyPr>
          <a:lstStyle/>
          <a:p>
            <a:pPr marL="0" indent="0">
              <a:defRPr/>
            </a:pPr>
            <a:r>
              <a:rPr lang="fi-FI" dirty="0"/>
              <a:t> </a:t>
            </a:r>
            <a:r>
              <a:rPr lang="fi-FI" sz="2700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  <a:t>Kustantajien ja kirjakauppojen omistama palveluyritys</a:t>
            </a:r>
          </a:p>
          <a:p>
            <a:pPr marL="0" indent="0">
              <a:buNone/>
              <a:defRPr/>
            </a:pPr>
            <a:endParaRPr lang="fi-FI" sz="2700" dirty="0">
              <a:solidFill>
                <a:srgbClr val="2A377F"/>
              </a:solidFill>
              <a:latin typeface="+mj-lt"/>
              <a:ea typeface="+mj-ea"/>
              <a:cs typeface="+mj-cs"/>
            </a:endParaRPr>
          </a:p>
          <a:p>
            <a:pPr marL="0" indent="0">
              <a:defRPr/>
            </a:pPr>
            <a:r>
              <a:rPr lang="fi-FI" sz="2700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  <a:t> Hankintapalvelut</a:t>
            </a:r>
          </a:p>
          <a:p>
            <a:pPr marL="0" indent="0">
              <a:defRPr/>
            </a:pPr>
            <a:r>
              <a:rPr lang="fi-FI" sz="2700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  <a:t> Logistiikkapalvelut</a:t>
            </a:r>
          </a:p>
          <a:p>
            <a:pPr marL="0" indent="0">
              <a:defRPr/>
            </a:pPr>
            <a:r>
              <a:rPr lang="fi-FI" sz="2700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  <a:t> Digitaaliset palvelut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fi-FI" b="1" dirty="0"/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fi-FI" b="1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fi-FI" sz="1600" b="1" i="1" dirty="0"/>
          </a:p>
          <a:p>
            <a:pPr eaLnBrk="1" fontAlgn="auto" hangingPunct="1"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10244" name="Päivämäärän paikkamerkki 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BD9CBF-8633-41BE-AB72-7E846B74E42B}" type="datetime1">
              <a:rPr lang="fi-FI" smtClean="0"/>
              <a:t>18.3.2019</a:t>
            </a:fld>
            <a:endParaRPr lang="fi-FI"/>
          </a:p>
        </p:txBody>
      </p:sp>
      <p:sp>
        <p:nvSpPr>
          <p:cNvPr id="10246" name="Dian numeron paikkamerkki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FF068D-22F1-4D3F-8684-9C14B17C011D}" type="slidenum">
              <a:rPr lang="fi-F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i-FI"/>
          </a:p>
        </p:txBody>
      </p:sp>
      <p:pic>
        <p:nvPicPr>
          <p:cNvPr id="8" name="Sisällön paikkamerkki 6">
            <a:hlinkClick r:id="rId2"/>
            <a:extLst>
              <a:ext uri="{FF2B5EF4-FFF2-40B4-BE49-F238E27FC236}">
                <a16:creationId xmlns:a16="http://schemas.microsoft.com/office/drawing/2014/main" xmlns="" id="{DE51C100-9894-4233-88C6-3362F24E334E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980702"/>
            <a:ext cx="3391222" cy="3384401"/>
          </a:xfrm>
          <a:prstGeom prst="rect">
            <a:avLst/>
          </a:prstGeom>
          <a:noFill/>
          <a:ln>
            <a:noFill/>
          </a:ln>
          <a:ex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isällön paikkamerkki 6">
            <a:hlinkClick r:id="rId3"/>
            <a:extLst>
              <a:ext uri="{FF2B5EF4-FFF2-40B4-BE49-F238E27FC236}">
                <a16:creationId xmlns:a16="http://schemas.microsoft.com/office/drawing/2014/main" xmlns="" id="{FD7064E0-BC52-4D54-BC29-4CEF45A7BA36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2362200" cy="234315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79712" y="714950"/>
            <a:ext cx="6707088" cy="1561922"/>
          </a:xfrm>
        </p:spPr>
        <p:txBody>
          <a:bodyPr>
            <a:normAutofit/>
          </a:bodyPr>
          <a:lstStyle/>
          <a:p>
            <a:r>
              <a:rPr lang="fi-FI" b="1" dirty="0"/>
              <a:t>Kirjavälitys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3568" y="2276872"/>
            <a:ext cx="8229600" cy="4149588"/>
          </a:xfrm>
        </p:spPr>
        <p:txBody>
          <a:bodyPr>
            <a:noAutofit/>
          </a:bodyPr>
          <a:lstStyle/>
          <a:p>
            <a:pPr fontAlgn="base"/>
            <a:r>
              <a:rPr lang="fi-FI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  <a:t>Liikevaihto 82,8 M€</a:t>
            </a:r>
            <a:br>
              <a:rPr lang="fi-FI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</a:br>
            <a:r>
              <a:rPr lang="fi-FI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  <a:t>Henkilöstöä keskimäärin 157</a:t>
            </a:r>
            <a:br>
              <a:rPr lang="fi-FI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</a:br>
            <a:r>
              <a:rPr lang="fi-FI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  <a:t>Kaksi logistiikkakeskusta: Hyvinkää ja Keuruu</a:t>
            </a:r>
          </a:p>
          <a:p>
            <a:pPr fontAlgn="base"/>
            <a:r>
              <a:rPr lang="fi-FI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  <a:t>Varastotilaa 18 700 m2</a:t>
            </a:r>
            <a:br>
              <a:rPr lang="fi-FI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</a:br>
            <a:r>
              <a:rPr lang="fi-FI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  <a:t>Lavapaikkoja 23 500</a:t>
            </a:r>
            <a:br>
              <a:rPr lang="fi-FI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</a:br>
            <a:r>
              <a:rPr lang="fi-FI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  <a:t>Keräilyhyllyjä 10 km</a:t>
            </a:r>
            <a:br>
              <a:rPr lang="fi-FI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</a:br>
            <a:r>
              <a:rPr lang="fi-FI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  <a:t>Yhteensä 50 000 nimekettä varastossa – 30 000 kirjaa</a:t>
            </a:r>
          </a:p>
          <a:p>
            <a:pPr fontAlgn="base"/>
            <a:r>
              <a:rPr lang="fi-FI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  <a:t>Välitämme n. 17 milj. kirjaa vuodessa</a:t>
            </a:r>
            <a:br>
              <a:rPr lang="fi-FI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</a:br>
            <a:r>
              <a:rPr lang="fi-FI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  <a:t>Toimituksia n. 1,15 milj. vuodessa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15.3.2019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1E0-32E1-4517-AC36-1EB0828F75C3}" type="slidenum">
              <a:rPr lang="fi-FI" smtClean="0"/>
              <a:pPr/>
              <a:t>2</a:t>
            </a:fld>
            <a:endParaRPr 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isällön paikkamerkki 6">
            <a:hlinkClick r:id="rId3"/>
            <a:extLst>
              <a:ext uri="{FF2B5EF4-FFF2-40B4-BE49-F238E27FC236}">
                <a16:creationId xmlns:a16="http://schemas.microsoft.com/office/drawing/2014/main" xmlns="" id="{FD7064E0-BC52-4D54-BC29-4CEF45A7BA36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2362200" cy="234315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79712" y="714950"/>
            <a:ext cx="6707088" cy="1561922"/>
          </a:xfrm>
        </p:spPr>
        <p:txBody>
          <a:bodyPr>
            <a:normAutofit/>
          </a:bodyPr>
          <a:lstStyle/>
          <a:p>
            <a:r>
              <a:rPr lang="fi-FI" b="1" dirty="0"/>
              <a:t>Kirjavälitys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14348" y="2564904"/>
            <a:ext cx="8229600" cy="3578146"/>
          </a:xfrm>
        </p:spPr>
        <p:txBody>
          <a:bodyPr>
            <a:normAutofit/>
          </a:bodyPr>
          <a:lstStyle/>
          <a:p>
            <a:pPr fontAlgn="base"/>
            <a:r>
              <a:rPr lang="fi-FI" sz="2700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  <a:t>Luotettava yhteistyökumppani</a:t>
            </a:r>
          </a:p>
          <a:p>
            <a:pPr fontAlgn="base"/>
            <a:r>
              <a:rPr lang="fi-FI" sz="2700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  <a:t>Ympäristötehokas jakelija</a:t>
            </a:r>
          </a:p>
          <a:p>
            <a:pPr fontAlgn="base"/>
            <a:r>
              <a:rPr lang="fi-FI" sz="2700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  <a:t>Ammattitaitoinen asiakaspalvelija</a:t>
            </a:r>
          </a:p>
          <a:p>
            <a:pPr fontAlgn="base"/>
            <a:r>
              <a:rPr lang="fi-FI" sz="2700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  <a:t>Avoin ja aktiivinen kehittäjä</a:t>
            </a:r>
          </a:p>
          <a:p>
            <a:pPr fontAlgn="base"/>
            <a:r>
              <a:rPr lang="fi-FI" sz="2700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  <a:t>Laadun edelläkävijä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15.3.2019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1E0-32E1-4517-AC36-1EB0828F75C3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892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isällön paikkamerkki 6">
            <a:hlinkClick r:id="rId3"/>
            <a:extLst>
              <a:ext uri="{FF2B5EF4-FFF2-40B4-BE49-F238E27FC236}">
                <a16:creationId xmlns:a16="http://schemas.microsoft.com/office/drawing/2014/main" xmlns="" id="{FD7064E0-BC52-4D54-BC29-4CEF45A7BA36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2362200" cy="234315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Sisällön paikkamerkki 7" descr="Kuva, joka sisältää kohteen clipart-kuva&#10;&#10;Kuvaus luotu automaattisesti">
            <a:extLst>
              <a:ext uri="{FF2B5EF4-FFF2-40B4-BE49-F238E27FC236}">
                <a16:creationId xmlns:a16="http://schemas.microsoft.com/office/drawing/2014/main" xmlns="" id="{98A30875-0BA3-4FE0-A39D-A4273BF3FE2D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59" y="2276872"/>
            <a:ext cx="3999533" cy="136815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14950"/>
            <a:ext cx="8229600" cy="1561922"/>
          </a:xfrm>
        </p:spPr>
        <p:txBody>
          <a:bodyPr>
            <a:normAutofit/>
          </a:bodyPr>
          <a:lstStyle/>
          <a:p>
            <a:pPr algn="r"/>
            <a:r>
              <a:rPr lang="fi-FI" b="1" dirty="0"/>
              <a:t>Kirjavälityksen juhlavuosi</a:t>
            </a:r>
            <a:br>
              <a:rPr lang="fi-FI" b="1" dirty="0"/>
            </a:br>
            <a:r>
              <a:rPr lang="fi-FI" dirty="0"/>
              <a:t>- lukijoita myös seuraavaksi</a:t>
            </a:r>
            <a:br>
              <a:rPr lang="fi-FI" dirty="0"/>
            </a:br>
            <a:r>
              <a:rPr lang="fi-FI" dirty="0"/>
              <a:t>100 vuodeksi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14348" y="2953666"/>
            <a:ext cx="8229600" cy="34727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	</a:t>
            </a:r>
            <a:r>
              <a:rPr lang="fi-FI" sz="2900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  <a:t>			-lastenkirjaportaali</a:t>
            </a:r>
          </a:p>
          <a:p>
            <a:pPr fontAlgn="base"/>
            <a:r>
              <a:rPr lang="fi-FI" sz="2700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  <a:t>Tavoitteena lasten ja nuorten lukemisen </a:t>
            </a:r>
            <a:r>
              <a:rPr lang="fi-FI" sz="2700" dirty="0">
                <a:solidFill>
                  <a:srgbClr val="2A377F"/>
                </a:solidFill>
              </a:rPr>
              <a:t>edistäminen</a:t>
            </a:r>
          </a:p>
          <a:p>
            <a:pPr fontAlgn="base"/>
            <a:r>
              <a:rPr lang="fi-FI" sz="2700" dirty="0">
                <a:solidFill>
                  <a:srgbClr val="2A377F"/>
                </a:solidFill>
              </a:rPr>
              <a:t>Ylläpitäjänä Lastenkirjainstituutti</a:t>
            </a:r>
          </a:p>
          <a:p>
            <a:pPr fontAlgn="base"/>
            <a:r>
              <a:rPr lang="fi-FI" sz="2700" dirty="0">
                <a:solidFill>
                  <a:srgbClr val="2A377F"/>
                </a:solidFill>
              </a:rPr>
              <a:t>Keräysvarat käytetään </a:t>
            </a:r>
            <a:r>
              <a:rPr lang="fi-FI" sz="2700" dirty="0" err="1">
                <a:solidFill>
                  <a:srgbClr val="2A377F"/>
                </a:solidFill>
              </a:rPr>
              <a:t>Lukemon</a:t>
            </a:r>
            <a:r>
              <a:rPr lang="fi-FI" sz="2700" dirty="0">
                <a:solidFill>
                  <a:srgbClr val="2A377F"/>
                </a:solidFill>
              </a:rPr>
              <a:t> ylläpitoon ja kehittämiseen</a:t>
            </a:r>
          </a:p>
          <a:p>
            <a:pPr fontAlgn="base"/>
            <a:endParaRPr lang="fi-FI" sz="2900" dirty="0">
              <a:solidFill>
                <a:srgbClr val="2A377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15.3.2019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1E0-32E1-4517-AC36-1EB0828F75C3}" type="slidenum">
              <a:rPr lang="fi-FI" smtClean="0"/>
              <a:pPr/>
              <a:t>4</a:t>
            </a:fld>
            <a:endParaRPr lang="fi-FI"/>
          </a:p>
        </p:txBody>
      </p:sp>
      <p:pic>
        <p:nvPicPr>
          <p:cNvPr id="9" name="Kuva 8" descr="http://lastenkirjainstituutti.fi/2016/wp-content/uploads/2016/08/LKI_logo-300x213.jpg">
            <a:extLst>
              <a:ext uri="{FF2B5EF4-FFF2-40B4-BE49-F238E27FC236}">
                <a16:creationId xmlns:a16="http://schemas.microsoft.com/office/drawing/2014/main" xmlns="" id="{4314C589-D319-4224-B116-E107ECBA7B66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149080"/>
            <a:ext cx="1073326" cy="8657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313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isällön paikkamerkki 7" descr="Kuva, joka sisältää kohteen clipart-kuva&#10;&#10;Kuvaus luotu automaattisesti">
            <a:extLst>
              <a:ext uri="{FF2B5EF4-FFF2-40B4-BE49-F238E27FC236}">
                <a16:creationId xmlns:a16="http://schemas.microsoft.com/office/drawing/2014/main" xmlns="" id="{98A30875-0BA3-4FE0-A39D-A4273BF3FE2D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08720"/>
            <a:ext cx="3999533" cy="1368152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1" name="Sisällön paikkamerkki 6">
            <a:extLst>
              <a:ext uri="{FF2B5EF4-FFF2-40B4-BE49-F238E27FC236}">
                <a16:creationId xmlns:a16="http://schemas.microsoft.com/office/drawing/2014/main" xmlns="" id="{FD7064E0-BC52-4D54-BC29-4CEF45A7BA36}"/>
              </a:ext>
            </a:extLst>
          </p:cNvPr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56" r="10754"/>
          <a:stretch/>
        </p:blipFill>
        <p:spPr bwMode="auto">
          <a:xfrm>
            <a:off x="-36512" y="223924"/>
            <a:ext cx="2108182" cy="211922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292080" y="1556792"/>
            <a:ext cx="3651868" cy="720080"/>
          </a:xfrm>
        </p:spPr>
        <p:txBody>
          <a:bodyPr>
            <a:normAutofit fontScale="90000"/>
          </a:bodyPr>
          <a:lstStyle/>
          <a:p>
            <a:r>
              <a:rPr lang="fi-FI" sz="3000" dirty="0"/>
              <a:t>-lastenkirjaportaali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14348" y="2953666"/>
            <a:ext cx="8229600" cy="318938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i-FI" sz="2900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  <a:t>Esittelee uutuudet</a:t>
            </a:r>
          </a:p>
          <a:p>
            <a:pPr lvl="0"/>
            <a:r>
              <a:rPr lang="fi-FI" sz="2900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  <a:t>Kokoaa tietoa lasten- ja nuortenkirjallisuudesta</a:t>
            </a:r>
          </a:p>
          <a:p>
            <a:r>
              <a:rPr lang="fi-FI" sz="2900" dirty="0">
                <a:solidFill>
                  <a:srgbClr val="2A377F"/>
                </a:solidFill>
              </a:rPr>
              <a:t>Kaikille avoin</a:t>
            </a:r>
          </a:p>
          <a:p>
            <a:r>
              <a:rPr lang="fi-FI" sz="2900" dirty="0">
                <a:solidFill>
                  <a:srgbClr val="2A377F"/>
                </a:solidFill>
              </a:rPr>
              <a:t>Auttaa löytämään kiinnostavaa lukemista</a:t>
            </a:r>
          </a:p>
          <a:p>
            <a:r>
              <a:rPr lang="fi-FI" sz="2900" dirty="0">
                <a:solidFill>
                  <a:srgbClr val="2A377F"/>
                </a:solidFill>
                <a:latin typeface="+mj-lt"/>
                <a:ea typeface="+mj-ea"/>
                <a:cs typeface="+mj-cs"/>
              </a:rPr>
              <a:t>Avautuu kevään 2019 aikana </a:t>
            </a:r>
          </a:p>
          <a:p>
            <a:pPr marL="0" indent="0">
              <a:buNone/>
            </a:pPr>
            <a:r>
              <a:rPr lang="fi-FI" i="1" dirty="0">
                <a:hlinkClick r:id="rId5"/>
              </a:rPr>
              <a:t>www.lukemo.fi</a:t>
            </a:r>
            <a:r>
              <a:rPr lang="fi-FI" i="1" dirty="0"/>
              <a:t> 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15.3.2019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1E0-32E1-4517-AC36-1EB0828F75C3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0160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00166" y="2636912"/>
            <a:ext cx="6408000" cy="3006666"/>
          </a:xfrm>
        </p:spPr>
        <p:txBody>
          <a:bodyPr>
            <a:normAutofit/>
          </a:bodyPr>
          <a:lstStyle/>
          <a:p>
            <a:r>
              <a:rPr lang="fi-FI" sz="3600" dirty="0"/>
              <a:t>Kiitos!</a:t>
            </a:r>
            <a:endParaRPr lang="fi-F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irjavälitys PowerPoint-malli">
  <a:themeElements>
    <a:clrScheme name="Kirjavälitys">
      <a:dk1>
        <a:sysClr val="windowText" lastClr="000000"/>
      </a:dk1>
      <a:lt1>
        <a:sysClr val="window" lastClr="FFFFFF"/>
      </a:lt1>
      <a:dk2>
        <a:srgbClr val="2A377F"/>
      </a:dk2>
      <a:lt2>
        <a:srgbClr val="BCCF41"/>
      </a:lt2>
      <a:accent1>
        <a:srgbClr val="BCCF41"/>
      </a:accent1>
      <a:accent2>
        <a:srgbClr val="2A377F"/>
      </a:accent2>
      <a:accent3>
        <a:srgbClr val="A5A5A5"/>
      </a:accent3>
      <a:accent4>
        <a:srgbClr val="ED1C24"/>
      </a:accent4>
      <a:accent5>
        <a:srgbClr val="FF00FF"/>
      </a:accent5>
      <a:accent6>
        <a:srgbClr val="CC9900"/>
      </a:accent6>
      <a:hlink>
        <a:srgbClr val="0000FF"/>
      </a:hlink>
      <a:folHlink>
        <a:srgbClr val="800080"/>
      </a:folHlink>
    </a:clrScheme>
    <a:fontScheme name="_Kirjavälitys fonti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>
          <a:solidFill>
            <a:srgbClr val="2A377F"/>
          </a:solidFill>
        </a:ln>
      </a:spPr>
      <a:bodyPr rtlCol="0" anchor="ctr"/>
      <a:lstStyle>
        <a:defPPr algn="ctr">
          <a:defRPr smtClean="0">
            <a:solidFill>
              <a:srgbClr val="2A377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2A377F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i.pptx" id="{B2FD5CF3-5AD5-46FD-9F4C-3DF4D08EE903}" vid="{09E76F88-3284-4BF7-B104-0DDDE80289E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Luottamuksellinen_malli</Template>
  <TotalTime>331</TotalTime>
  <Words>68</Words>
  <Application>Microsoft Office PowerPoint</Application>
  <PresentationFormat>Näytössä katseltava diaesitys (4:3)</PresentationFormat>
  <Paragraphs>46</Paragraphs>
  <Slides>6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Verdana</vt:lpstr>
      <vt:lpstr>Kirjavälitys PowerPoint-malli</vt:lpstr>
      <vt:lpstr>Kirjavälitys</vt:lpstr>
      <vt:lpstr>Kirjavälitys</vt:lpstr>
      <vt:lpstr>Kirjavälitys</vt:lpstr>
      <vt:lpstr>Kirjavälityksen juhlavuosi - lukijoita myös seuraavaksi 100 vuodeksi</vt:lpstr>
      <vt:lpstr>-lastenkirjaportaali</vt:lpstr>
      <vt:lpstr>Kiitos!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 Verdana 24</dc:title>
  <dc:creator>Hanna Valli</dc:creator>
  <cp:lastModifiedBy>Pylkkö Leena</cp:lastModifiedBy>
  <cp:revision>22</cp:revision>
  <cp:lastPrinted>2019-03-14T14:11:27Z</cp:lastPrinted>
  <dcterms:created xsi:type="dcterms:W3CDTF">2019-03-14T09:16:41Z</dcterms:created>
  <dcterms:modified xsi:type="dcterms:W3CDTF">2019-03-18T11:43:55Z</dcterms:modified>
</cp:coreProperties>
</file>