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61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nja Monone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138" y="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0c5bd423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0c5bd423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0c5bd423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0c5bd423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0c5bd4237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0c5bd4237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0c5bd423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0c5bd423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0d0c3ab8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0d0c3ab8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0d10d0fc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0d10d0fc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919B-F7C1-4708-B237-39F82FD99F0C}" type="datetimeFigureOut">
              <a:rPr lang="sv-FI" smtClean="0"/>
              <a:t>6.9.2018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694103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919B-F7C1-4708-B237-39F82FD99F0C}" type="datetimeFigureOut">
              <a:rPr lang="sv-FI" smtClean="0"/>
              <a:t>6.9.2018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10676001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919B-F7C1-4708-B237-39F82FD99F0C}" type="datetimeFigureOut">
              <a:rPr lang="sv-FI" smtClean="0"/>
              <a:t>6.9.2018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556931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919B-F7C1-4708-B237-39F82FD99F0C}" type="datetimeFigureOut">
              <a:rPr lang="sv-FI" smtClean="0"/>
              <a:t>6.9.2018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319341330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919B-F7C1-4708-B237-39F82FD99F0C}" type="datetimeFigureOut">
              <a:rPr lang="sv-FI" smtClean="0"/>
              <a:t>6.9.2018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409622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919B-F7C1-4708-B237-39F82FD99F0C}" type="datetimeFigureOut">
              <a:rPr lang="sv-FI" smtClean="0"/>
              <a:t>6.9.2018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71148523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919B-F7C1-4708-B237-39F82FD99F0C}" type="datetimeFigureOut">
              <a:rPr lang="sv-FI" smtClean="0"/>
              <a:t>6.9.2018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51027417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919B-F7C1-4708-B237-39F82FD99F0C}" type="datetimeFigureOut">
              <a:rPr lang="sv-FI" smtClean="0"/>
              <a:t>6.9.2018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158166361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663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919B-F7C1-4708-B237-39F82FD99F0C}" type="datetimeFigureOut">
              <a:rPr lang="sv-FI" smtClean="0"/>
              <a:t>6.9.2018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12967600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919B-F7C1-4708-B237-39F82FD99F0C}" type="datetimeFigureOut">
              <a:rPr lang="sv-FI" smtClean="0"/>
              <a:t>6.9.2018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136691897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919B-F7C1-4708-B237-39F82FD99F0C}" type="datetimeFigureOut">
              <a:rPr lang="sv-FI" smtClean="0"/>
              <a:t>6.9.2018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149968105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919B-F7C1-4708-B237-39F82FD99F0C}" type="datetimeFigureOut">
              <a:rPr lang="sv-FI" smtClean="0"/>
              <a:t>6.9.2018</a:t>
            </a:fld>
            <a:endParaRPr lang="sv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114946264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919B-F7C1-4708-B237-39F82FD99F0C}" type="datetimeFigureOut">
              <a:rPr lang="sv-FI" smtClean="0"/>
              <a:t>6.9.2018</a:t>
            </a:fld>
            <a:endParaRPr lang="sv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387931418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919B-F7C1-4708-B237-39F82FD99F0C}" type="datetimeFigureOut">
              <a:rPr lang="sv-FI" smtClean="0"/>
              <a:t>6.9.2018</a:t>
            </a:fld>
            <a:endParaRPr lang="sv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114971378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919B-F7C1-4708-B237-39F82FD99F0C}" type="datetimeFigureOut">
              <a:rPr lang="sv-FI" smtClean="0"/>
              <a:t>6.9.2018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335783118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919B-F7C1-4708-B237-39F82FD99F0C}" type="datetimeFigureOut">
              <a:rPr lang="sv-FI" smtClean="0"/>
              <a:t>6.9.2018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5991565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6919B-F7C1-4708-B237-39F82FD99F0C}" type="datetimeFigureOut">
              <a:rPr lang="sv-FI" smtClean="0"/>
              <a:t>6.9.2018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359222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lanka.finna.f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lanka.finna.fi/Content/instruktioner?lng=f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atu.laukkanen@pargas.fi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hyperlink" Target="mailto:tanja.mononen@kimitoon.f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503583" y="744575"/>
            <a:ext cx="8328792" cy="128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dirty="0"/>
              <a:t>Finnan käyttöönotto Blanka-kirjastoissa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503583" y="3470230"/>
            <a:ext cx="6711952" cy="112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" dirty="0"/>
              <a:t>Satu Laukkanen, Paraisten kirjasto</a:t>
            </a: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" dirty="0"/>
              <a:t>Tanja Mononen, Kemiönsaaren kirjasto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Esittely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860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</a:pPr>
            <a:r>
              <a:rPr lang="sv" dirty="0"/>
              <a:t>Blanka siirtyi Finna-verkkokirjastoon kesäkuussa 2018</a:t>
            </a:r>
            <a:endParaRPr dirty="0"/>
          </a:p>
          <a:p>
            <a:pPr lvl="1" rtl="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dirty="0"/>
              <a:t>otimme samaan aikaan Mikromarc-kirjastojärjestelmän käyttöön</a:t>
            </a:r>
            <a:endParaRPr dirty="0"/>
          </a:p>
          <a:p>
            <a:pPr lvl="1" rtl="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dirty="0"/>
              <a:t>Parainen ja Kemiönsaari jakavat työt</a:t>
            </a:r>
            <a:endParaRPr dirty="0"/>
          </a:p>
          <a:p>
            <a:pPr lvl="2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dirty="0"/>
              <a:t>Google Drive ja Skype apuvälineinä</a:t>
            </a:r>
            <a:endParaRPr dirty="0"/>
          </a:p>
          <a:p>
            <a:pPr lvl="0" rtl="0">
              <a:spcBef>
                <a:spcPts val="10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</a:pPr>
            <a:r>
              <a:rPr lang="sv" dirty="0"/>
              <a:t>Finna-kirjastot ja Kansalliskirjasto ovat auttaneet matkan varrella</a:t>
            </a:r>
            <a:endParaRPr dirty="0"/>
          </a:p>
          <a:p>
            <a:pPr lvl="1" rtl="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dirty="0"/>
              <a:t>meihinkin saa olla </a:t>
            </a:r>
            <a:r>
              <a:rPr lang="sv" dirty="0" smtClean="0"/>
              <a:t>yhteydessä</a:t>
            </a:r>
          </a:p>
          <a:p>
            <a:pPr marL="609600" lvl="1" indent="0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  <a:p>
            <a:pPr lvl="0" rtl="0">
              <a:spcBef>
                <a:spcPts val="10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</a:pPr>
            <a:r>
              <a:rPr lang="sv" dirty="0"/>
              <a:t>Pyrkimyksenä tarjota asiakkaille positiivinen ja onnistunut kokemus</a:t>
            </a:r>
            <a:endParaRPr dirty="0"/>
          </a:p>
          <a:p>
            <a:pPr lvl="1" rtl="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dirty="0"/>
              <a:t>selkeä ja samanlainen sisältö sekä suomeksi että ruotsiksi</a:t>
            </a:r>
            <a:endParaRPr dirty="0"/>
          </a:p>
          <a:p>
            <a:pPr lvl="1" rtl="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dirty="0"/>
              <a:t>saavutettavuus tärkeää</a:t>
            </a:r>
            <a:endParaRPr dirty="0"/>
          </a:p>
          <a:p>
            <a:pPr lvl="1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u="sng" dirty="0">
                <a:solidFill>
                  <a:schemeClr val="hlink"/>
                </a:solidFill>
                <a:hlinkClick r:id="rId3"/>
              </a:rPr>
              <a:t>https://blanka.finna.fi/</a:t>
            </a:r>
            <a:r>
              <a:rPr lang="sv" dirty="0"/>
              <a:t> </a:t>
            </a:r>
            <a:endParaRPr dirty="0"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2"/>
          </p:nvPr>
        </p:nvSpPr>
        <p:spPr>
          <a:xfrm>
            <a:off x="8222450" y="1152475"/>
            <a:ext cx="60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sv"/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Henkilökunnan perehdytys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724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</a:pPr>
            <a:r>
              <a:rPr lang="sv" dirty="0"/>
              <a:t>Verkkokirjaston perusteet olivat nopeasti kaikkien hallinnassa</a:t>
            </a:r>
            <a:endParaRPr dirty="0"/>
          </a:p>
          <a:p>
            <a:pPr lvl="1" rtl="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dirty="0"/>
              <a:t>uusi verkkokirjasto oli tervetullut</a:t>
            </a:r>
            <a:endParaRPr dirty="0"/>
          </a:p>
          <a:p>
            <a:pPr lvl="1" rtl="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dirty="0"/>
              <a:t>Vaskin verkkokirjasto entuudestaan tuttu</a:t>
            </a:r>
            <a:endParaRPr dirty="0"/>
          </a:p>
          <a:p>
            <a:pPr lvl="0" rtl="0">
              <a:spcBef>
                <a:spcPts val="10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</a:pPr>
            <a:r>
              <a:rPr lang="sv" dirty="0"/>
              <a:t>Tarjottu mahdollisuutta yksityisopetukseen</a:t>
            </a:r>
            <a:endParaRPr dirty="0"/>
          </a:p>
          <a:p>
            <a:pPr lvl="0" rtl="0">
              <a:spcBef>
                <a:spcPts val="10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</a:pPr>
            <a:r>
              <a:rPr lang="sv" dirty="0"/>
              <a:t>Asiakkaille tarkoitetut ohjeet toimivat myös henkilökunnan perehdyttämisessä</a:t>
            </a:r>
            <a:endParaRPr dirty="0"/>
          </a:p>
          <a:p>
            <a:pPr lvl="0" rtl="0">
              <a:spcBef>
                <a:spcPts val="10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</a:pPr>
            <a:r>
              <a:rPr lang="sv" dirty="0"/>
              <a:t>Pienistä ja jatkuvasti tapahtuvista päivityksistä on haastavaa tiedottaa</a:t>
            </a:r>
            <a:endParaRPr dirty="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2"/>
          </p:nvPr>
        </p:nvSpPr>
        <p:spPr>
          <a:xfrm>
            <a:off x="8258175" y="1152475"/>
            <a:ext cx="574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sv"/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Asiakkaiden perehdytys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060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</a:pPr>
            <a:r>
              <a:rPr lang="sv" dirty="0"/>
              <a:t>Asiakkaat oppivat nopeasti ja reagoivat positiivisesti</a:t>
            </a:r>
            <a:endParaRPr dirty="0"/>
          </a:p>
          <a:p>
            <a:pPr lvl="1" rtl="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dirty="0"/>
              <a:t>Vaskin verkkokirjasto monelle tuttu</a:t>
            </a:r>
            <a:endParaRPr dirty="0"/>
          </a:p>
          <a:p>
            <a:pPr lvl="1" rtl="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dirty="0"/>
              <a:t>palaute on ollut positiivista ja rakentavaa</a:t>
            </a:r>
            <a:endParaRPr dirty="0"/>
          </a:p>
          <a:p>
            <a:pPr lvl="0" rtl="0">
              <a:spcBef>
                <a:spcPts val="10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</a:pPr>
            <a:r>
              <a:rPr lang="sv" dirty="0"/>
              <a:t>Luodaan asiakkaalle onnistumisen tunne</a:t>
            </a:r>
            <a:endParaRPr dirty="0"/>
          </a:p>
          <a:p>
            <a:pPr lvl="1" rtl="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dirty="0"/>
              <a:t>laajat kuvalliset ohjeet verkkokirjastossa</a:t>
            </a:r>
            <a:endParaRPr dirty="0"/>
          </a:p>
          <a:p>
            <a:pPr lvl="1" rtl="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u="sng" dirty="0">
                <a:solidFill>
                  <a:schemeClr val="accent5"/>
                </a:solidFill>
                <a:hlinkClick r:id="rId3"/>
              </a:rPr>
              <a:t>https://blanka.finna.fi/Content/instruktioner?lng=fi</a:t>
            </a:r>
            <a:endParaRPr dirty="0"/>
          </a:p>
          <a:p>
            <a:pPr lvl="1" rtl="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dirty="0"/>
              <a:t>ohjeita saa hyödyntää</a:t>
            </a:r>
            <a:endParaRPr dirty="0"/>
          </a:p>
          <a:p>
            <a:pPr lvl="0" rtl="0">
              <a:spcBef>
                <a:spcPts val="10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</a:pPr>
            <a:r>
              <a:rPr lang="sv" dirty="0"/>
              <a:t>Vuorovaikutus asiakkaiden kanssa verkossa</a:t>
            </a:r>
            <a:endParaRPr dirty="0"/>
          </a:p>
          <a:p>
            <a:pPr lvl="1" rtl="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dirty="0"/>
              <a:t>pyydämme monessa yhteydessä palautetta</a:t>
            </a:r>
            <a:endParaRPr dirty="0"/>
          </a:p>
          <a:p>
            <a:pPr lvl="1" rtl="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dirty="0"/>
              <a:t>tavoite on että asiakas jättää yhteystietonsa ongelmatilanteessa </a:t>
            </a:r>
            <a:endParaRPr dirty="0"/>
          </a:p>
          <a:p>
            <a:pPr lvl="0" rtl="0">
              <a:spcBef>
                <a:spcPts val="10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</a:pPr>
            <a:r>
              <a:rPr lang="sv" dirty="0"/>
              <a:t>Aktiivinen ote asiakaspalvelussa</a:t>
            </a:r>
            <a:endParaRPr dirty="0"/>
          </a:p>
          <a:p>
            <a:pPr lvl="1" rtl="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dirty="0"/>
              <a:t>opastamme asiakasta verkkokirjaston käytössä</a:t>
            </a:r>
            <a:endParaRPr dirty="0"/>
          </a:p>
          <a:p>
            <a:pPr lvl="1" rtl="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dirty="0"/>
              <a:t>asiakaspalvelijan into tarttuu asiakkaaseen</a:t>
            </a:r>
            <a:endParaRPr dirty="0"/>
          </a:p>
          <a:p>
            <a:pPr marL="457200" lvl="0" indent="0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2"/>
          </p:nvPr>
        </p:nvSpPr>
        <p:spPr>
          <a:xfrm>
            <a:off x="8743950" y="1152475"/>
            <a:ext cx="88500" cy="6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89000" y="445025"/>
            <a:ext cx="3443300" cy="1810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Tämän opimme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989300" cy="367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</a:pPr>
            <a:r>
              <a:rPr lang="sv" dirty="0"/>
              <a:t>Verkkokirjasto ei ikinä ole valmis, kehitystä tapahtuu koko ajan</a:t>
            </a:r>
            <a:endParaRPr dirty="0"/>
          </a:p>
          <a:p>
            <a:pPr lvl="0" rtl="0">
              <a:spcBef>
                <a:spcPts val="10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</a:pPr>
            <a:r>
              <a:rPr lang="sv" dirty="0"/>
              <a:t>Saavutettavuus otettava huomioon (WCAG 2.0)</a:t>
            </a:r>
            <a:endParaRPr dirty="0"/>
          </a:p>
          <a:p>
            <a:pPr lvl="1" rtl="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dirty="0"/>
              <a:t>selkeä ja asiakasystävällinen kieli ja sivustorakenne</a:t>
            </a:r>
            <a:endParaRPr dirty="0"/>
          </a:p>
          <a:p>
            <a:pPr lvl="1" rtl="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dirty="0"/>
              <a:t>verkkotyökalut kuten WAVE ovat hyviä apuvälineitä</a:t>
            </a:r>
            <a:endParaRPr dirty="0"/>
          </a:p>
          <a:p>
            <a:pPr lvl="0" rtl="0">
              <a:spcBef>
                <a:spcPts val="10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</a:pPr>
            <a:r>
              <a:rPr lang="sv" dirty="0"/>
              <a:t>Yhä useampi käyttää älypuhelinta</a:t>
            </a:r>
            <a:endParaRPr dirty="0"/>
          </a:p>
          <a:p>
            <a:pPr lvl="1" rtl="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dirty="0"/>
              <a:t>sivuja on testattava  eri laitteilla ja </a:t>
            </a:r>
            <a:r>
              <a:rPr lang="sv" dirty="0" smtClean="0"/>
              <a:t>selaimilla</a:t>
            </a:r>
          </a:p>
          <a:p>
            <a:pPr lvl="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fi-FI" dirty="0"/>
              <a:t>Aika ja kärsivällisyys ovat valttia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i-FI" dirty="0"/>
              <a:t>myös käyttöönoton jälkeen</a:t>
            </a:r>
          </a:p>
          <a:p>
            <a:pPr lvl="0">
              <a:spcBef>
                <a:spcPts val="1600"/>
              </a:spcBef>
              <a:buFont typeface="Wingdings" panose="05000000000000000000" pitchFamily="2" charset="2"/>
              <a:buChar char="§"/>
            </a:pPr>
            <a:r>
              <a:rPr lang="fi-FI" dirty="0"/>
              <a:t>Lomakausi ei ole otollisinta aikaa julkaista </a:t>
            </a:r>
            <a:r>
              <a:rPr lang="fi-FI" dirty="0" smtClean="0"/>
              <a:t>verkkokirjasto</a:t>
            </a:r>
            <a:endParaRPr dirty="0"/>
          </a:p>
          <a:p>
            <a:pPr lvl="0" rtl="0">
              <a:spcBef>
                <a:spcPts val="100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</a:pPr>
            <a:r>
              <a:rPr lang="sv" dirty="0"/>
              <a:t>Haasteita voi olla vaikea ennakoida</a:t>
            </a:r>
            <a:endParaRPr dirty="0"/>
          </a:p>
          <a:p>
            <a:pPr lvl="1" rtl="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§"/>
            </a:pPr>
            <a:r>
              <a:rPr lang="sv" dirty="0"/>
              <a:t>esim. Google Translate voi kääntää sivun väärin asiakkaalle </a:t>
            </a:r>
            <a:endParaRPr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2"/>
          </p:nvPr>
        </p:nvSpPr>
        <p:spPr>
          <a:xfrm>
            <a:off x="8401050" y="1152475"/>
            <a:ext cx="431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sv"/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302" y="74030"/>
            <a:ext cx="7128325" cy="496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Kiitos!</a:t>
            </a: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v" dirty="0"/>
              <a:t>Kysymyksiä?</a:t>
            </a:r>
            <a:endParaRPr dirty="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lang="sv-FI" dirty="0" smtClean="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v-FI" dirty="0" err="1" smtClean="0"/>
              <a:t>Yhteystiedot</a:t>
            </a:r>
            <a:r>
              <a:rPr lang="sv-FI" dirty="0" smtClean="0"/>
              <a:t>:</a:t>
            </a:r>
            <a:endParaRPr dirty="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v" u="sng" dirty="0">
                <a:solidFill>
                  <a:schemeClr val="hlink"/>
                </a:solidFill>
                <a:hlinkClick r:id="rId3"/>
              </a:rPr>
              <a:t>satu.laukkanen@pargas.fi</a:t>
            </a:r>
            <a:endParaRPr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sv" u="sng" dirty="0">
                <a:solidFill>
                  <a:schemeClr val="hlink"/>
                </a:solidFill>
                <a:hlinkClick r:id="rId4"/>
              </a:rPr>
              <a:t>tanja.mononen@kimitoon.fi</a:t>
            </a:r>
            <a:r>
              <a:rPr lang="sv" dirty="0"/>
              <a:t> </a:t>
            </a:r>
            <a:endParaRPr dirty="0"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2"/>
          </p:nvPr>
        </p:nvSpPr>
        <p:spPr>
          <a:xfrm flipH="1">
            <a:off x="8832299" y="1152475"/>
            <a:ext cx="45719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240</Words>
  <Application>Microsoft Office PowerPoint</Application>
  <PresentationFormat>Bildspel på skärmen (16:9)</PresentationFormat>
  <Paragraphs>58</Paragraphs>
  <Slides>7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Fasett</vt:lpstr>
      <vt:lpstr>Finnan käyttöönotto Blanka-kirjastoissa</vt:lpstr>
      <vt:lpstr>Esittely</vt:lpstr>
      <vt:lpstr>Henkilökunnan perehdytys</vt:lpstr>
      <vt:lpstr>Asiakkaiden perehdytys</vt:lpstr>
      <vt:lpstr>Tämän opimme</vt:lpstr>
      <vt:lpstr>PowerPoint-presentation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Finnan käyttöönotto Blanka-kirjastoissa</dc:title>
  <dc:creator>Satu Laukkanen</dc:creator>
  <cp:lastModifiedBy>Satu Laukkanen</cp:lastModifiedBy>
  <cp:revision>2</cp:revision>
  <dcterms:modified xsi:type="dcterms:W3CDTF">2018-09-06T13:28:07Z</dcterms:modified>
</cp:coreProperties>
</file>