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36"/>
  </p:notesMasterIdLst>
  <p:handoutMasterIdLst>
    <p:handoutMasterId r:id="rId37"/>
  </p:handoutMasterIdLst>
  <p:sldIdLst>
    <p:sldId id="266" r:id="rId2"/>
    <p:sldId id="258" r:id="rId3"/>
    <p:sldId id="259" r:id="rId4"/>
    <p:sldId id="267" r:id="rId5"/>
    <p:sldId id="269" r:id="rId6"/>
    <p:sldId id="270" r:id="rId7"/>
    <p:sldId id="288" r:id="rId8"/>
    <p:sldId id="289" r:id="rId9"/>
    <p:sldId id="290" r:id="rId10"/>
    <p:sldId id="292" r:id="rId11"/>
    <p:sldId id="293" r:id="rId12"/>
    <p:sldId id="294" r:id="rId13"/>
    <p:sldId id="295" r:id="rId14"/>
    <p:sldId id="271" r:id="rId15"/>
    <p:sldId id="283" r:id="rId16"/>
    <p:sldId id="284" r:id="rId17"/>
    <p:sldId id="272" r:id="rId18"/>
    <p:sldId id="298" r:id="rId19"/>
    <p:sldId id="299" r:id="rId20"/>
    <p:sldId id="287" r:id="rId21"/>
    <p:sldId id="300" r:id="rId22"/>
    <p:sldId id="301" r:id="rId23"/>
    <p:sldId id="286" r:id="rId24"/>
    <p:sldId id="302" r:id="rId25"/>
    <p:sldId id="303" r:id="rId26"/>
    <p:sldId id="297" r:id="rId27"/>
    <p:sldId id="277" r:id="rId28"/>
    <p:sldId id="304" r:id="rId29"/>
    <p:sldId id="305" r:id="rId30"/>
    <p:sldId id="281" r:id="rId31"/>
    <p:sldId id="282" r:id="rId32"/>
    <p:sldId id="296" r:id="rId33"/>
    <p:sldId id="306" r:id="rId34"/>
    <p:sldId id="263"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A0BA"/>
    <a:srgbClr val="00D4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p:scale>
          <a:sx n="114" d="100"/>
          <a:sy n="114" d="100"/>
        </p:scale>
        <p:origin x="-392" y="56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9" d="100"/>
          <a:sy n="99" d="100"/>
        </p:scale>
        <p:origin x="3064" y="184"/>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taulukko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taulukko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taulukko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taulukko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taulukko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taulukko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taulukko6.xlsx"/></Relationships>
</file>

<file path=ppt/charts/_rels/chart7.xml.rels><?xml version="1.0" encoding="UTF-8" standalone="yes"?>
<Relationships xmlns="http://schemas.openxmlformats.org/package/2006/relationships"><Relationship Id="rId1" Type="http://schemas.openxmlformats.org/officeDocument/2006/relationships/oleObject" Target="file:///\\adturku.fi\jaot\koti05\aojarant\My%20Documents\DIGITUKI\kyselyjen%20TULOKSIA\TUTKIMUSRAPORTIT\NOLLATKansalaisen%20digitaidot_ammattinimekkeet.xlsx"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taulukko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taulukko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Tähän astinen kokemukseni digiopastuksesta</c:v>
                </c:pt>
              </c:strCache>
            </c:strRef>
          </c:tx>
          <c:spPr>
            <a:solidFill>
              <a:srgbClr val="234C5A"/>
            </a:solidFill>
            <a:effectLst/>
          </c:spPr>
          <c:invertIfNegative val="0"/>
          <c:cat>
            <c:strRef>
              <c:f>Sheet1!$A$2:$A$5</c:f>
              <c:strCache>
                <c:ptCount val="4"/>
                <c:pt idx="0">
                  <c:v>Minulla on hyviä onnistumiskokemuksia digiopastamistilanteista vahvan digiosaamiseni takia</c:v>
                </c:pt>
                <c:pt idx="1">
                  <c:v>Joskus tuntuu, että onnistuminen digiopastustilanteissa riippuu enemmänkin motivaatiostani ja auttamisen halusta kuin omasta digiosaamiseni tasosta</c:v>
                </c:pt>
                <c:pt idx="2">
                  <c:v>Vaikka välillä tulee eteen hankaliakin tilanteita, uskon silti onnistuvani digiopastustilanteissa kohtalaisesti</c:v>
                </c:pt>
                <c:pt idx="3">
                  <c:v>Jos olen kohdannut epäonnistumisen, pohdin jälkeenpäin miten olisin voinut toimia toisin</c:v>
                </c:pt>
              </c:strCache>
            </c:strRef>
          </c:cat>
          <c:val>
            <c:numRef>
              <c:f>Sheet1!$B$2:$B$5</c:f>
              <c:numCache>
                <c:formatCode>General</c:formatCode>
                <c:ptCount val="4"/>
                <c:pt idx="0">
                  <c:v>2.81296758104738</c:v>
                </c:pt>
                <c:pt idx="1">
                  <c:v>2.76807980049875</c:v>
                </c:pt>
                <c:pt idx="2">
                  <c:v>3.40547263681592</c:v>
                </c:pt>
                <c:pt idx="3">
                  <c:v>4.0498753117207</c:v>
                </c:pt>
              </c:numCache>
            </c:numRef>
          </c:val>
        </c:ser>
        <c:dLbls>
          <c:showLegendKey val="0"/>
          <c:showVal val="0"/>
          <c:showCatName val="0"/>
          <c:showSerName val="0"/>
          <c:showPercent val="0"/>
          <c:showBubbleSize val="0"/>
        </c:dLbls>
        <c:gapWidth val="150"/>
        <c:axId val="2106331576"/>
        <c:axId val="2106333208"/>
      </c:barChart>
      <c:scatterChart>
        <c:scatterStyle val="lineMarker"/>
        <c:varyColors val="0"/>
        <c:ser>
          <c:idx val="1"/>
          <c:order val="1"/>
          <c:tx>
            <c:strRef>
              <c:f>Sheet1!$C$1</c:f>
              <c:strCache>
                <c:ptCount val="1"/>
                <c:pt idx="0">
                  <c:v>Keskiarvo</c:v>
                </c:pt>
              </c:strCache>
            </c:strRef>
          </c:tx>
          <c:spPr>
            <a:effectLst/>
          </c:spPr>
          <c:marker>
            <c:symbol val="none"/>
          </c:marker>
          <c:xVal>
            <c:numRef>
              <c:f>Sheet1!$C$2:$C$5</c:f>
              <c:numCache>
                <c:formatCode>General</c:formatCode>
                <c:ptCount val="4"/>
                <c:pt idx="0">
                  <c:v>3.25919003115265</c:v>
                </c:pt>
                <c:pt idx="1">
                  <c:v>3.25919003115265</c:v>
                </c:pt>
                <c:pt idx="2">
                  <c:v>3.25919003115265</c:v>
                </c:pt>
                <c:pt idx="3">
                  <c:v>3.25919003115265</c:v>
                </c:pt>
              </c:numCache>
            </c:numRef>
          </c:xVal>
          <c:yVal>
            <c:numRef>
              <c:f>Sheet1!$D$2:$D$5</c:f>
              <c:numCache>
                <c:formatCode>General</c:formatCode>
                <c:ptCount val="4"/>
                <c:pt idx="0">
                  <c:v>0.5</c:v>
                </c:pt>
                <c:pt idx="1">
                  <c:v>1.5</c:v>
                </c:pt>
                <c:pt idx="2">
                  <c:v>2.5</c:v>
                </c:pt>
                <c:pt idx="3">
                  <c:v>3.5</c:v>
                </c:pt>
              </c:numCache>
            </c:numRef>
          </c:yVal>
          <c:smooth val="0"/>
        </c:ser>
        <c:dLbls>
          <c:showLegendKey val="0"/>
          <c:showVal val="0"/>
          <c:showCatName val="0"/>
          <c:showSerName val="0"/>
          <c:showPercent val="0"/>
          <c:showBubbleSize val="0"/>
        </c:dLbls>
        <c:axId val="2106336248"/>
        <c:axId val="2106339816"/>
      </c:scatterChart>
      <c:catAx>
        <c:axId val="2106331576"/>
        <c:scaling>
          <c:orientation val="maxMin"/>
        </c:scaling>
        <c:delete val="0"/>
        <c:axPos val="l"/>
        <c:numFmt formatCode="General" sourceLinked="1"/>
        <c:majorTickMark val="out"/>
        <c:minorTickMark val="none"/>
        <c:tickLblPos val="nextTo"/>
        <c:txPr>
          <a:bodyPr/>
          <a:lstStyle/>
          <a:p>
            <a:pPr>
              <a:defRPr sz="1200"/>
            </a:pPr>
            <a:endParaRPr lang="fi-FI"/>
          </a:p>
        </c:txPr>
        <c:crossAx val="2106333208"/>
        <c:crosses val="autoZero"/>
        <c:auto val="0"/>
        <c:lblAlgn val="ctr"/>
        <c:lblOffset val="100"/>
        <c:noMultiLvlLbl val="0"/>
      </c:catAx>
      <c:valAx>
        <c:axId val="2106333208"/>
        <c:scaling>
          <c:orientation val="minMax"/>
          <c:max val="5.0"/>
          <c:min val="0.0"/>
        </c:scaling>
        <c:delete val="0"/>
        <c:axPos val="t"/>
        <c:majorGridlines/>
        <c:numFmt formatCode="General" sourceLinked="0"/>
        <c:majorTickMark val="out"/>
        <c:minorTickMark val="none"/>
        <c:tickLblPos val="high"/>
        <c:crossAx val="2106331576"/>
        <c:crosses val="autoZero"/>
        <c:crossBetween val="between"/>
        <c:majorUnit val="1.0"/>
        <c:minorUnit val="1.0"/>
      </c:valAx>
      <c:valAx>
        <c:axId val="2106336248"/>
        <c:scaling>
          <c:orientation val="minMax"/>
          <c:max val="5.0"/>
          <c:min val="0.0"/>
        </c:scaling>
        <c:delete val="1"/>
        <c:axPos val="t"/>
        <c:majorGridlines>
          <c:spPr>
            <a:ln w="0"/>
          </c:spPr>
        </c:majorGridlines>
        <c:minorGridlines>
          <c:spPr>
            <a:ln w="0"/>
          </c:spPr>
        </c:minorGridlines>
        <c:numFmt formatCode="General" sourceLinked="1"/>
        <c:majorTickMark val="out"/>
        <c:minorTickMark val="none"/>
        <c:tickLblPos val="nextTo"/>
        <c:crossAx val="2106339816"/>
        <c:crosses val="max"/>
        <c:crossBetween val="midCat"/>
        <c:majorUnit val="1.0"/>
        <c:minorUnit val="1.0"/>
      </c:valAx>
      <c:valAx>
        <c:axId val="2106339816"/>
        <c:scaling>
          <c:orientation val="minMax"/>
          <c:max val="4.0"/>
          <c:min val="0.0"/>
        </c:scaling>
        <c:delete val="1"/>
        <c:axPos val="r"/>
        <c:majorGridlines/>
        <c:minorGridlines/>
        <c:numFmt formatCode="General" sourceLinked="1"/>
        <c:majorTickMark val="out"/>
        <c:minorTickMark val="none"/>
        <c:tickLblPos val="nextTo"/>
        <c:crossAx val="2106336248"/>
        <c:crosses val="max"/>
        <c:crossBetween val="midCat"/>
        <c:majorUnit val="0.0"/>
        <c:minorUnit val="0.0"/>
      </c:valAx>
    </c:plotArea>
    <c:plotVisOnly val="1"/>
    <c:dispBlanksAs val="zero"/>
    <c:showDLblsOverMax val="1"/>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fi-FI"/>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Avustajat</c:v>
                </c:pt>
              </c:strCache>
            </c:strRef>
          </c:tx>
          <c:spPr>
            <a:solidFill>
              <a:schemeClr val="accent1">
                <a:alpha val="85000"/>
              </a:schemeClr>
            </a:solidFill>
            <a:ln w="9525" cap="flat" cmpd="sng" algn="ctr">
              <a:solidFill>
                <a:schemeClr val="lt1">
                  <a:alpha val="50000"/>
                </a:schemeClr>
              </a:solidFill>
              <a:round/>
            </a:ln>
            <a:effectLst/>
          </c:spPr>
          <c:invertIfNegative val="0"/>
          <c:dLbls>
            <c:dLbl>
              <c:idx val="0"/>
              <c:layout/>
              <c:tx>
                <c:rich>
                  <a:bodyPr/>
                  <a:lstStyle/>
                  <a:p>
                    <a:r>
                      <a:rPr lang="en-US"/>
                      <a:t>Avg. = 2,7</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2,9</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2,8</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3,7</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Koen omaavani tarpeeksi hyvät digitaidot, enkä sen vuoksi tunnen lainkaan epävarmuutta</c:v>
                </c:pt>
                <c:pt idx="1">
                  <c:v>Stressaantuneenakaan en alan epäillä pystymistäni esimerkiksi digitaalisten ratkaisujen setvimiseen</c:v>
                </c:pt>
                <c:pt idx="2">
                  <c:v>Itsevarmuuteni ei horju lainkaan, vaikka digiopastustilanteet ovat usein arvaamattomia ja suunnittelemattomia</c:v>
                </c:pt>
                <c:pt idx="3">
                  <c:v>Jos koen takaiskun jonkun uuden laitteen tai taidon opettelussa, en anna sen masentaa minua</c:v>
                </c:pt>
              </c:strCache>
            </c:strRef>
          </c:cat>
          <c:val>
            <c:numRef>
              <c:f>Sheet1!$B$2:$B$5</c:f>
              <c:numCache>
                <c:formatCode>General</c:formatCode>
                <c:ptCount val="4"/>
                <c:pt idx="0">
                  <c:v>2.66666666666667</c:v>
                </c:pt>
                <c:pt idx="1">
                  <c:v>2.85714285714286</c:v>
                </c:pt>
                <c:pt idx="2">
                  <c:v>2.8</c:v>
                </c:pt>
                <c:pt idx="3">
                  <c:v>3.71428571428571</c:v>
                </c:pt>
              </c:numCache>
            </c:numRef>
          </c:val>
        </c:ser>
        <c:ser>
          <c:idx val="1"/>
          <c:order val="1"/>
          <c:tx>
            <c:strRef>
              <c:f>Sheet1!$C$1</c:f>
              <c:strCache>
                <c:ptCount val="1"/>
                <c:pt idx="0">
                  <c:v>Virkailijat</c:v>
                </c:pt>
              </c:strCache>
            </c:strRef>
          </c:tx>
          <c:spPr>
            <a:solidFill>
              <a:schemeClr val="accent2">
                <a:alpha val="85000"/>
              </a:schemeClr>
            </a:solidFill>
            <a:ln w="9525" cap="flat" cmpd="sng" algn="ctr">
              <a:solidFill>
                <a:schemeClr val="lt1">
                  <a:alpha val="50000"/>
                </a:schemeClr>
              </a:solidFill>
              <a:round/>
            </a:ln>
            <a:effectLst/>
          </c:spPr>
          <c:invertIfNegative val="0"/>
          <c:dLbls>
            <c:dLbl>
              <c:idx val="0"/>
              <c:layout/>
              <c:tx>
                <c:rich>
                  <a:bodyPr/>
                  <a:lstStyle/>
                  <a:p>
                    <a:r>
                      <a:rPr lang="en-US"/>
                      <a:t>Avg. = 2,3</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2,6</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2,5</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3,6</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Koen omaavani tarpeeksi hyvät digitaidot, enkä sen vuoksi tunnen lainkaan epävarmuutta</c:v>
                </c:pt>
                <c:pt idx="1">
                  <c:v>Stressaantuneenakaan en alan epäillä pystymistäni esimerkiksi digitaalisten ratkaisujen setvimiseen</c:v>
                </c:pt>
                <c:pt idx="2">
                  <c:v>Itsevarmuuteni ei horju lainkaan, vaikka digiopastustilanteet ovat usein arvaamattomia ja suunnittelemattomia</c:v>
                </c:pt>
                <c:pt idx="3">
                  <c:v>Jos koen takaiskun jonkun uuden laitteen tai taidon opettelussa, en anna sen masentaa minua</c:v>
                </c:pt>
              </c:strCache>
            </c:strRef>
          </c:cat>
          <c:val>
            <c:numRef>
              <c:f>Sheet1!$C$2:$C$5</c:f>
              <c:numCache>
                <c:formatCode>General</c:formatCode>
                <c:ptCount val="4"/>
                <c:pt idx="0">
                  <c:v>2.2972972972973</c:v>
                </c:pt>
                <c:pt idx="1">
                  <c:v>2.61621621621622</c:v>
                </c:pt>
                <c:pt idx="2">
                  <c:v>2.459459459459457</c:v>
                </c:pt>
                <c:pt idx="3">
                  <c:v>3.58791208791209</c:v>
                </c:pt>
              </c:numCache>
            </c:numRef>
          </c:val>
        </c:ser>
        <c:ser>
          <c:idx val="2"/>
          <c:order val="2"/>
          <c:tx>
            <c:strRef>
              <c:f>Sheet1!$D$1</c:f>
              <c:strCache>
                <c:ptCount val="1"/>
                <c:pt idx="0">
                  <c:v>Kirjastonhoitajat</c:v>
                </c:pt>
              </c:strCache>
            </c:strRef>
          </c:tx>
          <c:spPr>
            <a:solidFill>
              <a:schemeClr val="accent3">
                <a:alpha val="85000"/>
              </a:schemeClr>
            </a:solidFill>
            <a:ln w="9525" cap="flat" cmpd="sng" algn="ctr">
              <a:solidFill>
                <a:schemeClr val="lt1">
                  <a:alpha val="50000"/>
                </a:schemeClr>
              </a:solidFill>
              <a:round/>
            </a:ln>
            <a:effectLst/>
          </c:spPr>
          <c:invertIfNegative val="0"/>
          <c:dLbls>
            <c:dLbl>
              <c:idx val="0"/>
              <c:layout/>
              <c:tx>
                <c:rich>
                  <a:bodyPr/>
                  <a:lstStyle/>
                  <a:p>
                    <a:r>
                      <a:rPr lang="en-US"/>
                      <a:t>Avg. = 2,4</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2,5</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2,4</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3,6</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Koen omaavani tarpeeksi hyvät digitaidot, enkä sen vuoksi tunnen lainkaan epävarmuutta</c:v>
                </c:pt>
                <c:pt idx="1">
                  <c:v>Stressaantuneenakaan en alan epäillä pystymistäni esimerkiksi digitaalisten ratkaisujen setvimiseen</c:v>
                </c:pt>
                <c:pt idx="2">
                  <c:v>Itsevarmuuteni ei horju lainkaan, vaikka digiopastustilanteet ovat usein arvaamattomia ja suunnittelemattomia</c:v>
                </c:pt>
                <c:pt idx="3">
                  <c:v>Jos koen takaiskun jonkun uuden laitteen tai taidon opettelussa, en anna sen masentaa minua</c:v>
                </c:pt>
              </c:strCache>
            </c:strRef>
          </c:cat>
          <c:val>
            <c:numRef>
              <c:f>Sheet1!$D$2:$D$5</c:f>
              <c:numCache>
                <c:formatCode>General</c:formatCode>
                <c:ptCount val="4"/>
                <c:pt idx="0">
                  <c:v>2.38931297709924</c:v>
                </c:pt>
                <c:pt idx="1">
                  <c:v>2.511450381679388</c:v>
                </c:pt>
                <c:pt idx="2">
                  <c:v>2.43511450381679</c:v>
                </c:pt>
                <c:pt idx="3">
                  <c:v>3.61068702290076</c:v>
                </c:pt>
              </c:numCache>
            </c:numRef>
          </c:val>
        </c:ser>
        <c:ser>
          <c:idx val="3"/>
          <c:order val="3"/>
          <c:tx>
            <c:strRef>
              <c:f>Sheet1!$E$1</c:f>
              <c:strCache>
                <c:ptCount val="1"/>
                <c:pt idx="0">
                  <c:v>Tiiminvetäjä</c:v>
                </c:pt>
              </c:strCache>
            </c:strRef>
          </c:tx>
          <c:spPr>
            <a:solidFill>
              <a:schemeClr val="accent4">
                <a:alpha val="85000"/>
              </a:schemeClr>
            </a:solidFill>
            <a:ln w="9525" cap="flat" cmpd="sng" algn="ctr">
              <a:solidFill>
                <a:schemeClr val="lt1">
                  <a:alpha val="50000"/>
                </a:schemeClr>
              </a:solidFill>
              <a:round/>
            </a:ln>
            <a:effectLst/>
          </c:spPr>
          <c:invertIfNegative val="0"/>
          <c:dLbls>
            <c:dLbl>
              <c:idx val="0"/>
              <c:layout/>
              <c:tx>
                <c:rich>
                  <a:bodyPr/>
                  <a:lstStyle/>
                  <a:p>
                    <a:r>
                      <a:rPr lang="en-US"/>
                      <a:t>Avg. = 2,5</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2,9</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2,7</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3,6</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Koen omaavani tarpeeksi hyvät digitaidot, enkä sen vuoksi tunnen lainkaan epävarmuutta</c:v>
                </c:pt>
                <c:pt idx="1">
                  <c:v>Stressaantuneenakaan en alan epäillä pystymistäni esimerkiksi digitaalisten ratkaisujen setvimiseen</c:v>
                </c:pt>
                <c:pt idx="2">
                  <c:v>Itsevarmuuteni ei horju lainkaan, vaikka digiopastustilanteet ovat usein arvaamattomia ja suunnittelemattomia</c:v>
                </c:pt>
                <c:pt idx="3">
                  <c:v>Jos koen takaiskun jonkun uuden laitteen tai taidon opettelussa, en anna sen masentaa minua</c:v>
                </c:pt>
              </c:strCache>
            </c:strRef>
          </c:cat>
          <c:val>
            <c:numRef>
              <c:f>Sheet1!$E$2:$E$5</c:f>
              <c:numCache>
                <c:formatCode>General</c:formatCode>
                <c:ptCount val="4"/>
                <c:pt idx="0">
                  <c:v>2.51851851851852</c:v>
                </c:pt>
                <c:pt idx="1">
                  <c:v>2.851851851851848</c:v>
                </c:pt>
                <c:pt idx="2">
                  <c:v>2.66666666666667</c:v>
                </c:pt>
                <c:pt idx="3">
                  <c:v>3.59259259259259</c:v>
                </c:pt>
              </c:numCache>
            </c:numRef>
          </c:val>
        </c:ser>
        <c:ser>
          <c:idx val="4"/>
          <c:order val="4"/>
          <c:tx>
            <c:strRef>
              <c:f>Sheet1!$F$1</c:f>
              <c:strCache>
                <c:ptCount val="1"/>
                <c:pt idx="0">
                  <c:v>Palvelupäällikkö</c:v>
                </c:pt>
              </c:strCache>
            </c:strRef>
          </c:tx>
          <c:spPr>
            <a:solidFill>
              <a:schemeClr val="accent5">
                <a:alpha val="85000"/>
              </a:schemeClr>
            </a:solidFill>
            <a:ln w="9525" cap="flat" cmpd="sng" algn="ctr">
              <a:solidFill>
                <a:schemeClr val="lt1">
                  <a:alpha val="50000"/>
                </a:schemeClr>
              </a:solidFill>
              <a:round/>
            </a:ln>
            <a:effectLst/>
          </c:spPr>
          <c:invertIfNegative val="0"/>
          <c:dLbls>
            <c:dLbl>
              <c:idx val="0"/>
              <c:layout/>
              <c:tx>
                <c:rich>
                  <a:bodyPr/>
                  <a:lstStyle/>
                  <a:p>
                    <a:r>
                      <a:rPr lang="en-US"/>
                      <a:t>Avg. = 2,7</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2,7</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2,6</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3,5</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Koen omaavani tarpeeksi hyvät digitaidot, enkä sen vuoksi tunnen lainkaan epävarmuutta</c:v>
                </c:pt>
                <c:pt idx="1">
                  <c:v>Stressaantuneenakaan en alan epäillä pystymistäni esimerkiksi digitaalisten ratkaisujen setvimiseen</c:v>
                </c:pt>
                <c:pt idx="2">
                  <c:v>Itsevarmuuteni ei horju lainkaan, vaikka digiopastustilanteet ovat usein arvaamattomia ja suunnittelemattomia</c:v>
                </c:pt>
                <c:pt idx="3">
                  <c:v>Jos koen takaiskun jonkun uuden laitteen tai taidon opettelussa, en anna sen masentaa minua</c:v>
                </c:pt>
              </c:strCache>
            </c:strRef>
          </c:cat>
          <c:val>
            <c:numRef>
              <c:f>Sheet1!$F$2:$F$5</c:f>
              <c:numCache>
                <c:formatCode>General</c:formatCode>
                <c:ptCount val="4"/>
                <c:pt idx="0">
                  <c:v>2.7</c:v>
                </c:pt>
                <c:pt idx="1">
                  <c:v>2.7</c:v>
                </c:pt>
                <c:pt idx="2">
                  <c:v>2.6</c:v>
                </c:pt>
                <c:pt idx="3">
                  <c:v>3.5</c:v>
                </c:pt>
              </c:numCache>
            </c:numRef>
          </c:val>
        </c:ser>
        <c:ser>
          <c:idx val="5"/>
          <c:order val="5"/>
          <c:tx>
            <c:strRef>
              <c:f>Sheet1!$G$1</c:f>
              <c:strCache>
                <c:ptCount val="1"/>
                <c:pt idx="0">
                  <c:v>Kirjastonjohtaja</c:v>
                </c:pt>
              </c:strCache>
            </c:strRef>
          </c:tx>
          <c:spPr>
            <a:solidFill>
              <a:schemeClr val="accent6">
                <a:alpha val="85000"/>
              </a:schemeClr>
            </a:solidFill>
            <a:ln w="9525" cap="flat" cmpd="sng" algn="ctr">
              <a:solidFill>
                <a:schemeClr val="lt1">
                  <a:alpha val="50000"/>
                </a:schemeClr>
              </a:solidFill>
              <a:round/>
            </a:ln>
            <a:effectLst/>
          </c:spPr>
          <c:invertIfNegative val="0"/>
          <c:dLbls>
            <c:dLbl>
              <c:idx val="0"/>
              <c:layout/>
              <c:tx>
                <c:rich>
                  <a:bodyPr/>
                  <a:lstStyle/>
                  <a:p>
                    <a:r>
                      <a:rPr lang="en-US"/>
                      <a:t>Avg. = 2,8</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3,1</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3,0</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3,5</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Koen omaavani tarpeeksi hyvät digitaidot, enkä sen vuoksi tunnen lainkaan epävarmuutta</c:v>
                </c:pt>
                <c:pt idx="1">
                  <c:v>Stressaantuneenakaan en alan epäillä pystymistäni esimerkiksi digitaalisten ratkaisujen setvimiseen</c:v>
                </c:pt>
                <c:pt idx="2">
                  <c:v>Itsevarmuuteni ei horju lainkaan, vaikka digiopastustilanteet ovat usein arvaamattomia ja suunnittelemattomia</c:v>
                </c:pt>
                <c:pt idx="3">
                  <c:v>Jos koen takaiskun jonkun uuden laitteen tai taidon opettelussa, en anna sen masentaa minua</c:v>
                </c:pt>
              </c:strCache>
            </c:strRef>
          </c:cat>
          <c:val>
            <c:numRef>
              <c:f>Sheet1!$G$2:$G$5</c:f>
              <c:numCache>
                <c:formatCode>General</c:formatCode>
                <c:ptCount val="4"/>
                <c:pt idx="0">
                  <c:v>2.821428571428568</c:v>
                </c:pt>
                <c:pt idx="1">
                  <c:v>3.10714285714286</c:v>
                </c:pt>
                <c:pt idx="2">
                  <c:v>2.96428571428571</c:v>
                </c:pt>
                <c:pt idx="3">
                  <c:v>3.46428571428571</c:v>
                </c:pt>
              </c:numCache>
            </c:numRef>
          </c:val>
        </c:ser>
        <c:dLbls>
          <c:dLblPos val="inEnd"/>
          <c:showLegendKey val="0"/>
          <c:showVal val="1"/>
          <c:showCatName val="0"/>
          <c:showSerName val="0"/>
          <c:showPercent val="0"/>
          <c:showBubbleSize val="0"/>
        </c:dLbls>
        <c:gapWidth val="65"/>
        <c:axId val="2111267128"/>
        <c:axId val="2111270680"/>
      </c:barChart>
      <c:catAx>
        <c:axId val="2111267128"/>
        <c:scaling>
          <c:orientation val="maxMin"/>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fi-FI"/>
          </a:p>
        </c:txPr>
        <c:crossAx val="2111270680"/>
        <c:crosses val="autoZero"/>
        <c:auto val="0"/>
        <c:lblAlgn val="ctr"/>
        <c:lblOffset val="100"/>
        <c:noMultiLvlLbl val="0"/>
      </c:catAx>
      <c:valAx>
        <c:axId val="2111270680"/>
        <c:scaling>
          <c:orientation val="minMax"/>
          <c:max val="5.0"/>
          <c:min val="0.0"/>
        </c:scaling>
        <c:delete val="0"/>
        <c:axPos val="t"/>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i-FI"/>
          </a:p>
        </c:txPr>
        <c:crossAx val="2111267128"/>
        <c:crosses val="autoZero"/>
        <c:crossBetween val="between"/>
        <c:majorUnit val="1.0"/>
        <c:minorUnit val="1.0"/>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i-FI"/>
        </a:p>
      </c:txPr>
    </c:legend>
    <c:plotVisOnly val="1"/>
    <c:dispBlanksAs val="zero"/>
    <c:showDLblsOverMax val="1"/>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i-FI"/>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2872235611277"/>
          <c:y val="0.0348262348072924"/>
          <c:w val="0.479679020676843"/>
          <c:h val="0.805992348353474"/>
        </c:manualLayout>
      </c:layout>
      <c:barChart>
        <c:barDir val="bar"/>
        <c:grouping val="clustered"/>
        <c:varyColors val="0"/>
        <c:ser>
          <c:idx val="0"/>
          <c:order val="0"/>
          <c:tx>
            <c:strRef>
              <c:f>Sheet1!$B$1</c:f>
              <c:strCache>
                <c:ptCount val="1"/>
                <c:pt idx="0">
                  <c:v>Avustajat</c:v>
                </c:pt>
              </c:strCache>
            </c:strRef>
          </c:tx>
          <c:spPr>
            <a:solidFill>
              <a:schemeClr val="accent1">
                <a:alpha val="85000"/>
              </a:schemeClr>
            </a:solidFill>
            <a:ln w="9525" cap="flat" cmpd="sng" algn="ctr">
              <a:solidFill>
                <a:schemeClr val="lt1">
                  <a:alpha val="50000"/>
                </a:schemeClr>
              </a:solidFill>
              <a:round/>
            </a:ln>
            <a:effectLst/>
          </c:spPr>
          <c:invertIfNegative val="0"/>
          <c:dLbls>
            <c:dLbl>
              <c:idx val="0"/>
              <c:layout/>
              <c:tx>
                <c:rich>
                  <a:bodyPr/>
                  <a:lstStyle/>
                  <a:p>
                    <a:r>
                      <a:rPr lang="en-US"/>
                      <a:t>Avg. = 2,6</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2,5</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3,0</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3,4</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Minulla on hyviä onnistumiskokemuksia digiopastamistilanteista vahvan digiosaamiseni takia</c:v>
                </c:pt>
                <c:pt idx="1">
                  <c:v>Joskus tuntuu, että onnistuminen digiopastustilanteissa riippuu enemmänkin motivaatiostani ja auttamisen halusta kuin omasta digiosaamiseni tasosta</c:v>
                </c:pt>
                <c:pt idx="2">
                  <c:v>Vaikka välillä tulee eteen hankaliakin tilanteita, uskon silti onnistuvani digiopastustilanteissa kohtalaisesti</c:v>
                </c:pt>
                <c:pt idx="3">
                  <c:v>Jos olen kohdannut epäonnistumisen, pohdin jälkeenpäin miten olisin voinut toimia toisin</c:v>
                </c:pt>
              </c:strCache>
            </c:strRef>
          </c:cat>
          <c:val>
            <c:numRef>
              <c:f>Sheet1!$B$2:$B$5</c:f>
              <c:numCache>
                <c:formatCode>General</c:formatCode>
                <c:ptCount val="4"/>
                <c:pt idx="0">
                  <c:v>2.619047619047619</c:v>
                </c:pt>
                <c:pt idx="1">
                  <c:v>2.47619047619048</c:v>
                </c:pt>
                <c:pt idx="2">
                  <c:v>3.04761904761905</c:v>
                </c:pt>
                <c:pt idx="3">
                  <c:v>3.42857142857143</c:v>
                </c:pt>
              </c:numCache>
            </c:numRef>
          </c:val>
        </c:ser>
        <c:ser>
          <c:idx val="1"/>
          <c:order val="1"/>
          <c:tx>
            <c:strRef>
              <c:f>Sheet1!$C$1</c:f>
              <c:strCache>
                <c:ptCount val="1"/>
                <c:pt idx="0">
                  <c:v>Virkailijat</c:v>
                </c:pt>
              </c:strCache>
            </c:strRef>
          </c:tx>
          <c:spPr>
            <a:solidFill>
              <a:schemeClr val="accent2">
                <a:alpha val="85000"/>
              </a:schemeClr>
            </a:solidFill>
            <a:ln w="9525" cap="flat" cmpd="sng" algn="ctr">
              <a:solidFill>
                <a:schemeClr val="lt1">
                  <a:alpha val="50000"/>
                </a:schemeClr>
              </a:solidFill>
              <a:round/>
            </a:ln>
            <a:effectLst/>
          </c:spPr>
          <c:invertIfNegative val="0"/>
          <c:dLbls>
            <c:dLbl>
              <c:idx val="0"/>
              <c:layout/>
              <c:tx>
                <c:rich>
                  <a:bodyPr/>
                  <a:lstStyle/>
                  <a:p>
                    <a:r>
                      <a:rPr lang="en-US"/>
                      <a:t>Avg. = 2,8</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2,8</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3,4</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4,1</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Minulla on hyviä onnistumiskokemuksia digiopastamistilanteista vahvan digiosaamiseni takia</c:v>
                </c:pt>
                <c:pt idx="1">
                  <c:v>Joskus tuntuu, että onnistuminen digiopastustilanteissa riippuu enemmänkin motivaatiostani ja auttamisen halusta kuin omasta digiosaamiseni tasosta</c:v>
                </c:pt>
                <c:pt idx="2">
                  <c:v>Vaikka välillä tulee eteen hankaliakin tilanteita, uskon silti onnistuvani digiopastustilanteissa kohtalaisesti</c:v>
                </c:pt>
                <c:pt idx="3">
                  <c:v>Jos olen kohdannut epäonnistumisen, pohdin jälkeenpäin miten olisin voinut toimia toisin</c:v>
                </c:pt>
              </c:strCache>
            </c:strRef>
          </c:cat>
          <c:val>
            <c:numRef>
              <c:f>Sheet1!$C$2:$C$5</c:f>
              <c:numCache>
                <c:formatCode>General</c:formatCode>
                <c:ptCount val="4"/>
                <c:pt idx="0">
                  <c:v>2.816216216216218</c:v>
                </c:pt>
                <c:pt idx="1">
                  <c:v>2.77837837837838</c:v>
                </c:pt>
                <c:pt idx="2">
                  <c:v>3.4</c:v>
                </c:pt>
                <c:pt idx="3">
                  <c:v>4.05945945945946</c:v>
                </c:pt>
              </c:numCache>
            </c:numRef>
          </c:val>
        </c:ser>
        <c:ser>
          <c:idx val="2"/>
          <c:order val="2"/>
          <c:tx>
            <c:strRef>
              <c:f>Sheet1!$D$1</c:f>
              <c:strCache>
                <c:ptCount val="1"/>
                <c:pt idx="0">
                  <c:v>Kirjastonhoitajat</c:v>
                </c:pt>
              </c:strCache>
            </c:strRef>
          </c:tx>
          <c:spPr>
            <a:solidFill>
              <a:schemeClr val="accent3">
                <a:alpha val="85000"/>
              </a:schemeClr>
            </a:solidFill>
            <a:ln w="9525" cap="flat" cmpd="sng" algn="ctr">
              <a:solidFill>
                <a:schemeClr val="lt1">
                  <a:alpha val="50000"/>
                </a:schemeClr>
              </a:solidFill>
              <a:round/>
            </a:ln>
            <a:effectLst/>
          </c:spPr>
          <c:invertIfNegative val="0"/>
          <c:dLbls>
            <c:dLbl>
              <c:idx val="0"/>
              <c:layout/>
              <c:tx>
                <c:rich>
                  <a:bodyPr/>
                  <a:lstStyle/>
                  <a:p>
                    <a:r>
                      <a:rPr lang="en-US"/>
                      <a:t>Avg. = 2,9</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2,8</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3,4</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4,2</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Minulla on hyviä onnistumiskokemuksia digiopastamistilanteista vahvan digiosaamiseni takia</c:v>
                </c:pt>
                <c:pt idx="1">
                  <c:v>Joskus tuntuu, että onnistuminen digiopastustilanteissa riippuu enemmänkin motivaatiostani ja auttamisen halusta kuin omasta digiosaamiseni tasosta</c:v>
                </c:pt>
                <c:pt idx="2">
                  <c:v>Vaikka välillä tulee eteen hankaliakin tilanteita, uskon silti onnistuvani digiopastustilanteissa kohtalaisesti</c:v>
                </c:pt>
                <c:pt idx="3">
                  <c:v>Jos olen kohdannut epäonnistumisen, pohdin jälkeenpäin miten olisin voinut toimia toisin</c:v>
                </c:pt>
              </c:strCache>
            </c:strRef>
          </c:cat>
          <c:val>
            <c:numRef>
              <c:f>Sheet1!$D$2:$D$5</c:f>
              <c:numCache>
                <c:formatCode>General</c:formatCode>
                <c:ptCount val="4"/>
                <c:pt idx="0">
                  <c:v>2.85496183206107</c:v>
                </c:pt>
                <c:pt idx="1">
                  <c:v>2.753846153846148</c:v>
                </c:pt>
                <c:pt idx="2">
                  <c:v>3.43511450381679</c:v>
                </c:pt>
                <c:pt idx="3">
                  <c:v>4.21538461538462</c:v>
                </c:pt>
              </c:numCache>
            </c:numRef>
          </c:val>
        </c:ser>
        <c:ser>
          <c:idx val="3"/>
          <c:order val="3"/>
          <c:tx>
            <c:strRef>
              <c:f>Sheet1!$E$1</c:f>
              <c:strCache>
                <c:ptCount val="1"/>
                <c:pt idx="0">
                  <c:v>Tiiminvetäjä</c:v>
                </c:pt>
              </c:strCache>
            </c:strRef>
          </c:tx>
          <c:spPr>
            <a:solidFill>
              <a:schemeClr val="accent4">
                <a:alpha val="85000"/>
              </a:schemeClr>
            </a:solidFill>
            <a:ln w="9525" cap="flat" cmpd="sng" algn="ctr">
              <a:solidFill>
                <a:schemeClr val="lt1">
                  <a:alpha val="50000"/>
                </a:schemeClr>
              </a:solidFill>
              <a:round/>
            </a:ln>
            <a:effectLst/>
          </c:spPr>
          <c:invertIfNegative val="0"/>
          <c:dLbls>
            <c:dLbl>
              <c:idx val="0"/>
              <c:layout/>
              <c:tx>
                <c:rich>
                  <a:bodyPr/>
                  <a:lstStyle/>
                  <a:p>
                    <a:r>
                      <a:rPr lang="en-US"/>
                      <a:t>Avg. = 2,6</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3,1</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3,5</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4,1</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Minulla on hyviä onnistumiskokemuksia digiopastamistilanteista vahvan digiosaamiseni takia</c:v>
                </c:pt>
                <c:pt idx="1">
                  <c:v>Joskus tuntuu, että onnistuminen digiopastustilanteissa riippuu enemmänkin motivaatiostani ja auttamisen halusta kuin omasta digiosaamiseni tasosta</c:v>
                </c:pt>
                <c:pt idx="2">
                  <c:v>Vaikka välillä tulee eteen hankaliakin tilanteita, uskon silti onnistuvani digiopastustilanteissa kohtalaisesti</c:v>
                </c:pt>
                <c:pt idx="3">
                  <c:v>Jos olen kohdannut epäonnistumisen, pohdin jälkeenpäin miten olisin voinut toimia toisin</c:v>
                </c:pt>
              </c:strCache>
            </c:strRef>
          </c:cat>
          <c:val>
            <c:numRef>
              <c:f>Sheet1!$E$2:$E$5</c:f>
              <c:numCache>
                <c:formatCode>General</c:formatCode>
                <c:ptCount val="4"/>
                <c:pt idx="0">
                  <c:v>2.55555555555556</c:v>
                </c:pt>
                <c:pt idx="1">
                  <c:v>3.11111111111111</c:v>
                </c:pt>
                <c:pt idx="2">
                  <c:v>3.51851851851852</c:v>
                </c:pt>
                <c:pt idx="3">
                  <c:v>4.11111111111111</c:v>
                </c:pt>
              </c:numCache>
            </c:numRef>
          </c:val>
        </c:ser>
        <c:ser>
          <c:idx val="4"/>
          <c:order val="4"/>
          <c:tx>
            <c:strRef>
              <c:f>Sheet1!$F$1</c:f>
              <c:strCache>
                <c:ptCount val="1"/>
                <c:pt idx="0">
                  <c:v>Palvelupäällikkö</c:v>
                </c:pt>
              </c:strCache>
            </c:strRef>
          </c:tx>
          <c:spPr>
            <a:solidFill>
              <a:schemeClr val="accent5">
                <a:alpha val="85000"/>
              </a:schemeClr>
            </a:solidFill>
            <a:ln w="9525" cap="flat" cmpd="sng" algn="ctr">
              <a:solidFill>
                <a:schemeClr val="lt1">
                  <a:alpha val="50000"/>
                </a:schemeClr>
              </a:solidFill>
              <a:round/>
            </a:ln>
            <a:effectLst/>
          </c:spPr>
          <c:invertIfNegative val="0"/>
          <c:dLbls>
            <c:dLbl>
              <c:idx val="0"/>
              <c:layout/>
              <c:tx>
                <c:rich>
                  <a:bodyPr/>
                  <a:lstStyle/>
                  <a:p>
                    <a:r>
                      <a:rPr lang="en-US"/>
                      <a:t>Avg. = 3,3</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2,8</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3,5</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3,7</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Minulla on hyviä onnistumiskokemuksia digiopastamistilanteista vahvan digiosaamiseni takia</c:v>
                </c:pt>
                <c:pt idx="1">
                  <c:v>Joskus tuntuu, että onnistuminen digiopastustilanteissa riippuu enemmänkin motivaatiostani ja auttamisen halusta kuin omasta digiosaamiseni tasosta</c:v>
                </c:pt>
                <c:pt idx="2">
                  <c:v>Vaikka välillä tulee eteen hankaliakin tilanteita, uskon silti onnistuvani digiopastustilanteissa kohtalaisesti</c:v>
                </c:pt>
                <c:pt idx="3">
                  <c:v>Jos olen kohdannut epäonnistumisen, pohdin jälkeenpäin miten olisin voinut toimia toisin</c:v>
                </c:pt>
              </c:strCache>
            </c:strRef>
          </c:cat>
          <c:val>
            <c:numRef>
              <c:f>Sheet1!$F$2:$F$5</c:f>
              <c:numCache>
                <c:formatCode>General</c:formatCode>
                <c:ptCount val="4"/>
                <c:pt idx="0">
                  <c:v>3.333333333333329</c:v>
                </c:pt>
                <c:pt idx="1">
                  <c:v>2.8</c:v>
                </c:pt>
                <c:pt idx="2">
                  <c:v>3.5</c:v>
                </c:pt>
                <c:pt idx="3">
                  <c:v>3.7</c:v>
                </c:pt>
              </c:numCache>
            </c:numRef>
          </c:val>
        </c:ser>
        <c:ser>
          <c:idx val="5"/>
          <c:order val="5"/>
          <c:tx>
            <c:strRef>
              <c:f>Sheet1!$G$1</c:f>
              <c:strCache>
                <c:ptCount val="1"/>
                <c:pt idx="0">
                  <c:v>Kirjastonjohtaja</c:v>
                </c:pt>
              </c:strCache>
            </c:strRef>
          </c:tx>
          <c:spPr>
            <a:solidFill>
              <a:schemeClr val="accent6">
                <a:alpha val="85000"/>
              </a:schemeClr>
            </a:solidFill>
            <a:ln w="9525" cap="flat" cmpd="sng" algn="ctr">
              <a:solidFill>
                <a:schemeClr val="lt1">
                  <a:alpha val="50000"/>
                </a:schemeClr>
              </a:solidFill>
              <a:round/>
            </a:ln>
            <a:effectLst/>
          </c:spPr>
          <c:invertIfNegative val="0"/>
          <c:dLbls>
            <c:dLbl>
              <c:idx val="0"/>
              <c:layout/>
              <c:tx>
                <c:rich>
                  <a:bodyPr/>
                  <a:lstStyle/>
                  <a:p>
                    <a:r>
                      <a:rPr lang="en-US"/>
                      <a:t>Avg. = 2,8</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2,6</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3,4</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3,8</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Minulla on hyviä onnistumiskokemuksia digiopastamistilanteista vahvan digiosaamiseni takia</c:v>
                </c:pt>
                <c:pt idx="1">
                  <c:v>Joskus tuntuu, että onnistuminen digiopastustilanteissa riippuu enemmänkin motivaatiostani ja auttamisen halusta kuin omasta digiosaamiseni tasosta</c:v>
                </c:pt>
                <c:pt idx="2">
                  <c:v>Vaikka välillä tulee eteen hankaliakin tilanteita, uskon silti onnistuvani digiopastustilanteissa kohtalaisesti</c:v>
                </c:pt>
                <c:pt idx="3">
                  <c:v>Jos olen kohdannut epäonnistumisen, pohdin jälkeenpäin miten olisin voinut toimia toisin</c:v>
                </c:pt>
              </c:strCache>
            </c:strRef>
          </c:cat>
          <c:val>
            <c:numRef>
              <c:f>Sheet1!$G$2:$G$5</c:f>
              <c:numCache>
                <c:formatCode>General</c:formatCode>
                <c:ptCount val="4"/>
                <c:pt idx="0">
                  <c:v>2.821428571428568</c:v>
                </c:pt>
                <c:pt idx="1">
                  <c:v>2.64285714285714</c:v>
                </c:pt>
                <c:pt idx="2">
                  <c:v>3.42857142857143</c:v>
                </c:pt>
                <c:pt idx="3">
                  <c:v>3.75</c:v>
                </c:pt>
              </c:numCache>
            </c:numRef>
          </c:val>
        </c:ser>
        <c:dLbls>
          <c:dLblPos val="inEnd"/>
          <c:showLegendKey val="0"/>
          <c:showVal val="1"/>
          <c:showCatName val="0"/>
          <c:showSerName val="0"/>
          <c:showPercent val="0"/>
          <c:showBubbleSize val="0"/>
        </c:dLbls>
        <c:gapWidth val="65"/>
        <c:axId val="2107387496"/>
        <c:axId val="2107391224"/>
      </c:barChart>
      <c:catAx>
        <c:axId val="2107387496"/>
        <c:scaling>
          <c:orientation val="maxMin"/>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fi-FI"/>
          </a:p>
        </c:txPr>
        <c:crossAx val="2107391224"/>
        <c:crosses val="autoZero"/>
        <c:auto val="0"/>
        <c:lblAlgn val="ctr"/>
        <c:lblOffset val="100"/>
        <c:noMultiLvlLbl val="0"/>
      </c:catAx>
      <c:valAx>
        <c:axId val="2107391224"/>
        <c:scaling>
          <c:orientation val="minMax"/>
          <c:max val="5.0"/>
          <c:min val="0.0"/>
        </c:scaling>
        <c:delete val="0"/>
        <c:axPos val="t"/>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i-FI"/>
          </a:p>
        </c:txPr>
        <c:crossAx val="2107387496"/>
        <c:crosses val="autoZero"/>
        <c:crossBetween val="between"/>
        <c:majorUnit val="1.0"/>
        <c:minorUnit val="1.0"/>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i-FI"/>
        </a:p>
      </c:txPr>
    </c:legend>
    <c:plotVisOnly val="1"/>
    <c:dispBlanksAs val="zero"/>
    <c:showDLblsOverMax val="1"/>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i-FI"/>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Digiopastus ja minä työympäristössäni</c:v>
                </c:pt>
              </c:strCache>
            </c:strRef>
          </c:tx>
          <c:spPr>
            <a:solidFill>
              <a:srgbClr val="234C5A"/>
            </a:solidFill>
            <a:effectLst/>
          </c:spPr>
          <c:invertIfNegative val="0"/>
          <c:cat>
            <c:strRef>
              <c:f>Sheet1!$A$2:$A$5</c:f>
              <c:strCache>
                <c:ptCount val="4"/>
                <c:pt idx="0">
                  <c:v>Olen tullut itsevarmemmaksi, kun olen seurannut itseäni digitaitavampia ihmisiä onnistuneissa digiopastustilanteissa</c:v>
                </c:pt>
                <c:pt idx="1">
                  <c:v>Muiden onnistuneet ohjaustilanteet digilaitteiden kanssa on rohkaissut minua</c:v>
                </c:pt>
                <c:pt idx="2">
                  <c:v>Muiden epäonnistumiset digiopastustilanteissa ovat valitettavasti vahvistaneet epäuskoa omiin kykyihini</c:v>
                </c:pt>
                <c:pt idx="3">
                  <c:v>Pyrin välttämään itseni vertaamista muiden osaamiseen, koska koen että digiosaamisemme saattavat olla eri tasoilla</c:v>
                </c:pt>
              </c:strCache>
            </c:strRef>
          </c:cat>
          <c:val>
            <c:numRef>
              <c:f>Sheet1!$B$2:$B$5</c:f>
              <c:numCache>
                <c:formatCode>General</c:formatCode>
                <c:ptCount val="4"/>
                <c:pt idx="0">
                  <c:v>3.10972568578554</c:v>
                </c:pt>
                <c:pt idx="1">
                  <c:v>3.2069825436409</c:v>
                </c:pt>
                <c:pt idx="2">
                  <c:v>2.14713216957606</c:v>
                </c:pt>
                <c:pt idx="3">
                  <c:v>3.506234413965089</c:v>
                </c:pt>
              </c:numCache>
            </c:numRef>
          </c:val>
        </c:ser>
        <c:dLbls>
          <c:showLegendKey val="0"/>
          <c:showVal val="0"/>
          <c:showCatName val="0"/>
          <c:showSerName val="0"/>
          <c:showPercent val="0"/>
          <c:showBubbleSize val="0"/>
        </c:dLbls>
        <c:gapWidth val="150"/>
        <c:axId val="2106413176"/>
        <c:axId val="2106416152"/>
      </c:barChart>
      <c:scatterChart>
        <c:scatterStyle val="lineMarker"/>
        <c:varyColors val="0"/>
        <c:ser>
          <c:idx val="1"/>
          <c:order val="1"/>
          <c:tx>
            <c:strRef>
              <c:f>Sheet1!$C$1</c:f>
              <c:strCache>
                <c:ptCount val="1"/>
                <c:pt idx="0">
                  <c:v>Keskiarvo</c:v>
                </c:pt>
              </c:strCache>
            </c:strRef>
          </c:tx>
          <c:spPr>
            <a:effectLst/>
          </c:spPr>
          <c:marker>
            <c:symbol val="none"/>
          </c:marker>
          <c:xVal>
            <c:numRef>
              <c:f>Sheet1!$C$2:$C$5</c:f>
              <c:numCache>
                <c:formatCode>General</c:formatCode>
                <c:ptCount val="4"/>
                <c:pt idx="0">
                  <c:v>2.992518703241898</c:v>
                </c:pt>
                <c:pt idx="1">
                  <c:v>2.992518703241898</c:v>
                </c:pt>
                <c:pt idx="2">
                  <c:v>2.992518703241898</c:v>
                </c:pt>
                <c:pt idx="3">
                  <c:v>2.992518703241898</c:v>
                </c:pt>
              </c:numCache>
            </c:numRef>
          </c:xVal>
          <c:yVal>
            <c:numRef>
              <c:f>Sheet1!$D$2:$D$5</c:f>
              <c:numCache>
                <c:formatCode>General</c:formatCode>
                <c:ptCount val="4"/>
                <c:pt idx="0">
                  <c:v>0.5</c:v>
                </c:pt>
                <c:pt idx="1">
                  <c:v>1.5</c:v>
                </c:pt>
                <c:pt idx="2">
                  <c:v>2.5</c:v>
                </c:pt>
                <c:pt idx="3">
                  <c:v>3.5</c:v>
                </c:pt>
              </c:numCache>
            </c:numRef>
          </c:yVal>
          <c:smooth val="0"/>
        </c:ser>
        <c:dLbls>
          <c:showLegendKey val="0"/>
          <c:showVal val="0"/>
          <c:showCatName val="0"/>
          <c:showSerName val="0"/>
          <c:showPercent val="0"/>
          <c:showBubbleSize val="0"/>
        </c:dLbls>
        <c:axId val="2106419192"/>
        <c:axId val="2106422648"/>
      </c:scatterChart>
      <c:catAx>
        <c:axId val="2106413176"/>
        <c:scaling>
          <c:orientation val="maxMin"/>
        </c:scaling>
        <c:delete val="0"/>
        <c:axPos val="l"/>
        <c:numFmt formatCode="General" sourceLinked="1"/>
        <c:majorTickMark val="out"/>
        <c:minorTickMark val="none"/>
        <c:tickLblPos val="nextTo"/>
        <c:crossAx val="2106416152"/>
        <c:crosses val="autoZero"/>
        <c:auto val="0"/>
        <c:lblAlgn val="ctr"/>
        <c:lblOffset val="100"/>
        <c:noMultiLvlLbl val="0"/>
      </c:catAx>
      <c:valAx>
        <c:axId val="2106416152"/>
        <c:scaling>
          <c:orientation val="minMax"/>
          <c:max val="5.0"/>
          <c:min val="0.0"/>
        </c:scaling>
        <c:delete val="0"/>
        <c:axPos val="t"/>
        <c:majorGridlines/>
        <c:numFmt formatCode="General" sourceLinked="0"/>
        <c:majorTickMark val="out"/>
        <c:minorTickMark val="none"/>
        <c:tickLblPos val="high"/>
        <c:crossAx val="2106413176"/>
        <c:crosses val="autoZero"/>
        <c:crossBetween val="between"/>
        <c:majorUnit val="1.0"/>
        <c:minorUnit val="1.0"/>
      </c:valAx>
      <c:valAx>
        <c:axId val="2106419192"/>
        <c:scaling>
          <c:orientation val="minMax"/>
          <c:max val="5.0"/>
          <c:min val="0.0"/>
        </c:scaling>
        <c:delete val="1"/>
        <c:axPos val="t"/>
        <c:majorGridlines>
          <c:spPr>
            <a:ln w="0"/>
          </c:spPr>
        </c:majorGridlines>
        <c:minorGridlines>
          <c:spPr>
            <a:ln w="0"/>
          </c:spPr>
        </c:minorGridlines>
        <c:numFmt formatCode="General" sourceLinked="1"/>
        <c:majorTickMark val="out"/>
        <c:minorTickMark val="none"/>
        <c:tickLblPos val="nextTo"/>
        <c:crossAx val="2106422648"/>
        <c:crosses val="max"/>
        <c:crossBetween val="midCat"/>
        <c:majorUnit val="1.0"/>
        <c:minorUnit val="1.0"/>
      </c:valAx>
      <c:valAx>
        <c:axId val="2106422648"/>
        <c:scaling>
          <c:orientation val="minMax"/>
          <c:max val="4.0"/>
          <c:min val="0.0"/>
        </c:scaling>
        <c:delete val="1"/>
        <c:axPos val="r"/>
        <c:majorGridlines/>
        <c:minorGridlines/>
        <c:numFmt formatCode="General" sourceLinked="1"/>
        <c:majorTickMark val="out"/>
        <c:minorTickMark val="none"/>
        <c:tickLblPos val="nextTo"/>
        <c:crossAx val="2106419192"/>
        <c:crosses val="max"/>
        <c:crossBetween val="midCat"/>
        <c:majorUnit val="0.0"/>
        <c:minorUnit val="0.0"/>
      </c:valAx>
    </c:plotArea>
    <c:plotVisOnly val="1"/>
    <c:dispBlanksAs val="zero"/>
    <c:showDLblsOverMax val="1"/>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fi-FI"/>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Avustajat</c:v>
                </c:pt>
              </c:strCache>
            </c:strRef>
          </c:tx>
          <c:spPr>
            <a:solidFill>
              <a:schemeClr val="accent1">
                <a:alpha val="85000"/>
              </a:schemeClr>
            </a:solidFill>
            <a:ln w="9525" cap="flat" cmpd="sng" algn="ctr">
              <a:solidFill>
                <a:schemeClr val="lt1">
                  <a:alpha val="50000"/>
                </a:schemeClr>
              </a:solidFill>
              <a:round/>
            </a:ln>
            <a:effectLst/>
          </c:spPr>
          <c:invertIfNegative val="0"/>
          <c:dLbls>
            <c:dLbl>
              <c:idx val="0"/>
              <c:layout/>
              <c:tx>
                <c:rich>
                  <a:bodyPr/>
                  <a:lstStyle/>
                  <a:p>
                    <a:r>
                      <a:rPr lang="en-US"/>
                      <a:t>Avg. = 2,9</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2,8</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2,1</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3,3</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Olen tullut itsevarmemmaksi, kun olen seurannut itseäni digitaitavampia ihmisiä onnistuneissa digiopastustilanteissa</c:v>
                </c:pt>
                <c:pt idx="1">
                  <c:v>Muiden onnistuneet ohjaustilanteet digilaitteiden kanssa on rohkaissut minua</c:v>
                </c:pt>
                <c:pt idx="2">
                  <c:v>Muiden epäonnistumiset digiopastustilanteissa ovat valitettavasti vahvistaneet epäuskoa omiin kykyihini</c:v>
                </c:pt>
                <c:pt idx="3">
                  <c:v>Pyrin välttämään itseni vertaamista muiden osaamiseen, koska koen että digiosaamisemme saattavat olla eri tasoilla</c:v>
                </c:pt>
              </c:strCache>
            </c:strRef>
          </c:cat>
          <c:val>
            <c:numRef>
              <c:f>Sheet1!$B$2:$B$5</c:f>
              <c:numCache>
                <c:formatCode>General</c:formatCode>
                <c:ptCount val="4"/>
                <c:pt idx="0">
                  <c:v>2.85714285714286</c:v>
                </c:pt>
                <c:pt idx="1">
                  <c:v>2.76190476190476</c:v>
                </c:pt>
                <c:pt idx="2">
                  <c:v>2.095238095238098</c:v>
                </c:pt>
                <c:pt idx="3">
                  <c:v>3.28571428571429</c:v>
                </c:pt>
              </c:numCache>
            </c:numRef>
          </c:val>
        </c:ser>
        <c:ser>
          <c:idx val="1"/>
          <c:order val="1"/>
          <c:tx>
            <c:strRef>
              <c:f>Sheet1!$C$1</c:f>
              <c:strCache>
                <c:ptCount val="1"/>
                <c:pt idx="0">
                  <c:v>Virkailijat</c:v>
                </c:pt>
              </c:strCache>
            </c:strRef>
          </c:tx>
          <c:spPr>
            <a:solidFill>
              <a:schemeClr val="accent2">
                <a:alpha val="85000"/>
              </a:schemeClr>
            </a:solidFill>
            <a:ln w="9525" cap="flat" cmpd="sng" algn="ctr">
              <a:solidFill>
                <a:schemeClr val="lt1">
                  <a:alpha val="50000"/>
                </a:schemeClr>
              </a:solidFill>
              <a:round/>
            </a:ln>
            <a:effectLst/>
          </c:spPr>
          <c:invertIfNegative val="0"/>
          <c:dLbls>
            <c:dLbl>
              <c:idx val="0"/>
              <c:layout/>
              <c:tx>
                <c:rich>
                  <a:bodyPr/>
                  <a:lstStyle/>
                  <a:p>
                    <a:r>
                      <a:rPr lang="en-US"/>
                      <a:t>Avg. = 3,2</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3,2</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2,2</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3,6</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Olen tullut itsevarmemmaksi, kun olen seurannut itseäni digitaitavampia ihmisiä onnistuneissa digiopastustilanteissa</c:v>
                </c:pt>
                <c:pt idx="1">
                  <c:v>Muiden onnistuneet ohjaustilanteet digilaitteiden kanssa on rohkaissut minua</c:v>
                </c:pt>
                <c:pt idx="2">
                  <c:v>Muiden epäonnistumiset digiopastustilanteissa ovat valitettavasti vahvistaneet epäuskoa omiin kykyihini</c:v>
                </c:pt>
                <c:pt idx="3">
                  <c:v>Pyrin välttämään itseni vertaamista muiden osaamiseen, koska koen että digiosaamisemme saattavat olla eri tasoilla</c:v>
                </c:pt>
              </c:strCache>
            </c:strRef>
          </c:cat>
          <c:val>
            <c:numRef>
              <c:f>Sheet1!$C$2:$C$5</c:f>
              <c:numCache>
                <c:formatCode>General</c:formatCode>
                <c:ptCount val="4"/>
                <c:pt idx="0">
                  <c:v>3.16304347826087</c:v>
                </c:pt>
                <c:pt idx="1">
                  <c:v>3.23497267759563</c:v>
                </c:pt>
                <c:pt idx="2">
                  <c:v>2.16847826086957</c:v>
                </c:pt>
                <c:pt idx="3">
                  <c:v>3.55978260869565</c:v>
                </c:pt>
              </c:numCache>
            </c:numRef>
          </c:val>
        </c:ser>
        <c:ser>
          <c:idx val="2"/>
          <c:order val="2"/>
          <c:tx>
            <c:strRef>
              <c:f>Sheet1!$D$1</c:f>
              <c:strCache>
                <c:ptCount val="1"/>
                <c:pt idx="0">
                  <c:v>Kirjastonhoitajat</c:v>
                </c:pt>
              </c:strCache>
            </c:strRef>
          </c:tx>
          <c:spPr>
            <a:solidFill>
              <a:schemeClr val="accent3">
                <a:alpha val="85000"/>
              </a:schemeClr>
            </a:solidFill>
            <a:ln w="9525" cap="flat" cmpd="sng" algn="ctr">
              <a:solidFill>
                <a:schemeClr val="lt1">
                  <a:alpha val="50000"/>
                </a:schemeClr>
              </a:solidFill>
              <a:round/>
            </a:ln>
            <a:effectLst/>
          </c:spPr>
          <c:invertIfNegative val="0"/>
          <c:dLbls>
            <c:dLbl>
              <c:idx val="0"/>
              <c:layout/>
              <c:tx>
                <c:rich>
                  <a:bodyPr/>
                  <a:lstStyle/>
                  <a:p>
                    <a:r>
                      <a:rPr lang="en-US"/>
                      <a:t>Avg. = 3,1</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3,2</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2,2</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3,5</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Olen tullut itsevarmemmaksi, kun olen seurannut itseäni digitaitavampia ihmisiä onnistuneissa digiopastustilanteissa</c:v>
                </c:pt>
                <c:pt idx="1">
                  <c:v>Muiden onnistuneet ohjaustilanteet digilaitteiden kanssa on rohkaissut minua</c:v>
                </c:pt>
                <c:pt idx="2">
                  <c:v>Muiden epäonnistumiset digiopastustilanteissa ovat valitettavasti vahvistaneet epäuskoa omiin kykyihini</c:v>
                </c:pt>
                <c:pt idx="3">
                  <c:v>Pyrin välttämään itseni vertaamista muiden osaamiseen, koska koen että digiosaamisemme saattavat olla eri tasoilla</c:v>
                </c:pt>
              </c:strCache>
            </c:strRef>
          </c:cat>
          <c:val>
            <c:numRef>
              <c:f>Sheet1!$D$2:$D$5</c:f>
              <c:numCache>
                <c:formatCode>General</c:formatCode>
                <c:ptCount val="4"/>
                <c:pt idx="0">
                  <c:v>3.083969465648849</c:v>
                </c:pt>
                <c:pt idx="1">
                  <c:v>3.236641221374049</c:v>
                </c:pt>
                <c:pt idx="2">
                  <c:v>2.21374045801527</c:v>
                </c:pt>
                <c:pt idx="3">
                  <c:v>3.48854961832061</c:v>
                </c:pt>
              </c:numCache>
            </c:numRef>
          </c:val>
        </c:ser>
        <c:ser>
          <c:idx val="3"/>
          <c:order val="3"/>
          <c:tx>
            <c:strRef>
              <c:f>Sheet1!$E$1</c:f>
              <c:strCache>
                <c:ptCount val="1"/>
                <c:pt idx="0">
                  <c:v>Tiiminvetäjä</c:v>
                </c:pt>
              </c:strCache>
            </c:strRef>
          </c:tx>
          <c:spPr>
            <a:solidFill>
              <a:schemeClr val="accent4">
                <a:alpha val="85000"/>
              </a:schemeClr>
            </a:solidFill>
            <a:ln w="9525" cap="flat" cmpd="sng" algn="ctr">
              <a:solidFill>
                <a:schemeClr val="lt1">
                  <a:alpha val="50000"/>
                </a:schemeClr>
              </a:solidFill>
              <a:round/>
            </a:ln>
            <a:effectLst/>
          </c:spPr>
          <c:invertIfNegative val="0"/>
          <c:dLbls>
            <c:dLbl>
              <c:idx val="0"/>
              <c:layout/>
              <c:tx>
                <c:rich>
                  <a:bodyPr/>
                  <a:lstStyle/>
                  <a:p>
                    <a:r>
                      <a:rPr lang="en-US"/>
                      <a:t>Avg. = 3,1</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3,2</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2,1</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3,6</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Olen tullut itsevarmemmaksi, kun olen seurannut itseäni digitaitavampia ihmisiä onnistuneissa digiopastustilanteissa</c:v>
                </c:pt>
                <c:pt idx="1">
                  <c:v>Muiden onnistuneet ohjaustilanteet digilaitteiden kanssa on rohkaissut minua</c:v>
                </c:pt>
                <c:pt idx="2">
                  <c:v>Muiden epäonnistumiset digiopastustilanteissa ovat valitettavasti vahvistaneet epäuskoa omiin kykyihini</c:v>
                </c:pt>
                <c:pt idx="3">
                  <c:v>Pyrin välttämään itseni vertaamista muiden osaamiseen, koska koen että digiosaamisemme saattavat olla eri tasoilla</c:v>
                </c:pt>
              </c:strCache>
            </c:strRef>
          </c:cat>
          <c:val>
            <c:numRef>
              <c:f>Sheet1!$E$2:$E$5</c:f>
              <c:numCache>
                <c:formatCode>General</c:formatCode>
                <c:ptCount val="4"/>
                <c:pt idx="0">
                  <c:v>3.14814814814815</c:v>
                </c:pt>
                <c:pt idx="1">
                  <c:v>3.21428571428571</c:v>
                </c:pt>
                <c:pt idx="2">
                  <c:v>2.11111111111111</c:v>
                </c:pt>
                <c:pt idx="3">
                  <c:v>3.55555555555556</c:v>
                </c:pt>
              </c:numCache>
            </c:numRef>
          </c:val>
        </c:ser>
        <c:ser>
          <c:idx val="4"/>
          <c:order val="4"/>
          <c:tx>
            <c:strRef>
              <c:f>Sheet1!$F$1</c:f>
              <c:strCache>
                <c:ptCount val="1"/>
                <c:pt idx="0">
                  <c:v>Palvelupäällikkö</c:v>
                </c:pt>
              </c:strCache>
            </c:strRef>
          </c:tx>
          <c:spPr>
            <a:solidFill>
              <a:schemeClr val="accent5">
                <a:alpha val="85000"/>
              </a:schemeClr>
            </a:solidFill>
            <a:ln w="9525" cap="flat" cmpd="sng" algn="ctr">
              <a:solidFill>
                <a:schemeClr val="lt1">
                  <a:alpha val="50000"/>
                </a:schemeClr>
              </a:solidFill>
              <a:round/>
            </a:ln>
            <a:effectLst/>
          </c:spPr>
          <c:invertIfNegative val="0"/>
          <c:dLbls>
            <c:dLbl>
              <c:idx val="0"/>
              <c:layout/>
              <c:tx>
                <c:rich>
                  <a:bodyPr/>
                  <a:lstStyle/>
                  <a:p>
                    <a:r>
                      <a:rPr lang="en-US"/>
                      <a:t>Avg. = 3,3</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3,4</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2,0</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3,4</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Olen tullut itsevarmemmaksi, kun olen seurannut itseäni digitaitavampia ihmisiä onnistuneissa digiopastustilanteissa</c:v>
                </c:pt>
                <c:pt idx="1">
                  <c:v>Muiden onnistuneet ohjaustilanteet digilaitteiden kanssa on rohkaissut minua</c:v>
                </c:pt>
                <c:pt idx="2">
                  <c:v>Muiden epäonnistumiset digiopastustilanteissa ovat valitettavasti vahvistaneet epäuskoa omiin kykyihini</c:v>
                </c:pt>
                <c:pt idx="3">
                  <c:v>Pyrin välttämään itseni vertaamista muiden osaamiseen, koska koen että digiosaamisemme saattavat olla eri tasoilla</c:v>
                </c:pt>
              </c:strCache>
            </c:strRef>
          </c:cat>
          <c:val>
            <c:numRef>
              <c:f>Sheet1!$F$2:$F$5</c:f>
              <c:numCache>
                <c:formatCode>General</c:formatCode>
                <c:ptCount val="4"/>
                <c:pt idx="0">
                  <c:v>3.3</c:v>
                </c:pt>
                <c:pt idx="1">
                  <c:v>3.4</c:v>
                </c:pt>
                <c:pt idx="2">
                  <c:v>2.0</c:v>
                </c:pt>
                <c:pt idx="3">
                  <c:v>3.4</c:v>
                </c:pt>
              </c:numCache>
            </c:numRef>
          </c:val>
        </c:ser>
        <c:ser>
          <c:idx val="5"/>
          <c:order val="5"/>
          <c:tx>
            <c:strRef>
              <c:f>Sheet1!$G$1</c:f>
              <c:strCache>
                <c:ptCount val="1"/>
                <c:pt idx="0">
                  <c:v>Kirjastonjohtaja</c:v>
                </c:pt>
              </c:strCache>
            </c:strRef>
          </c:tx>
          <c:spPr>
            <a:solidFill>
              <a:schemeClr val="accent6">
                <a:alpha val="85000"/>
              </a:schemeClr>
            </a:solidFill>
            <a:ln w="9525" cap="flat" cmpd="sng" algn="ctr">
              <a:solidFill>
                <a:schemeClr val="lt1">
                  <a:alpha val="50000"/>
                </a:schemeClr>
              </a:solidFill>
              <a:round/>
            </a:ln>
            <a:effectLst/>
          </c:spPr>
          <c:invertIfNegative val="0"/>
          <c:dLbls>
            <c:dLbl>
              <c:idx val="0"/>
              <c:layout/>
              <c:tx>
                <c:rich>
                  <a:bodyPr/>
                  <a:lstStyle/>
                  <a:p>
                    <a:r>
                      <a:rPr lang="en-US"/>
                      <a:t>Avg. = 3,0</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3,1</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1,8</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3,4</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Olen tullut itsevarmemmaksi, kun olen seurannut itseäni digitaitavampia ihmisiä onnistuneissa digiopastustilanteissa</c:v>
                </c:pt>
                <c:pt idx="1">
                  <c:v>Muiden onnistuneet ohjaustilanteet digilaitteiden kanssa on rohkaissut minua</c:v>
                </c:pt>
                <c:pt idx="2">
                  <c:v>Muiden epäonnistumiset digiopastustilanteissa ovat valitettavasti vahvistaneet epäuskoa omiin kykyihini</c:v>
                </c:pt>
                <c:pt idx="3">
                  <c:v>Pyrin välttämään itseni vertaamista muiden osaamiseen, koska koen että digiosaamisemme saattavat olla eri tasoilla</c:v>
                </c:pt>
              </c:strCache>
            </c:strRef>
          </c:cat>
          <c:val>
            <c:numRef>
              <c:f>Sheet1!$G$2:$G$5</c:f>
              <c:numCache>
                <c:formatCode>General</c:formatCode>
                <c:ptCount val="4"/>
                <c:pt idx="0">
                  <c:v>2.96428571428571</c:v>
                </c:pt>
                <c:pt idx="1">
                  <c:v>3.14285714285714</c:v>
                </c:pt>
                <c:pt idx="2">
                  <c:v>1.82142857142857</c:v>
                </c:pt>
                <c:pt idx="3">
                  <c:v>3.39285714285714</c:v>
                </c:pt>
              </c:numCache>
            </c:numRef>
          </c:val>
        </c:ser>
        <c:dLbls>
          <c:dLblPos val="inEnd"/>
          <c:showLegendKey val="0"/>
          <c:showVal val="1"/>
          <c:showCatName val="0"/>
          <c:showSerName val="0"/>
          <c:showPercent val="0"/>
          <c:showBubbleSize val="0"/>
        </c:dLbls>
        <c:gapWidth val="65"/>
        <c:axId val="2028020664"/>
        <c:axId val="2028016936"/>
      </c:barChart>
      <c:catAx>
        <c:axId val="2028020664"/>
        <c:scaling>
          <c:orientation val="maxMin"/>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fi-FI"/>
          </a:p>
        </c:txPr>
        <c:crossAx val="2028016936"/>
        <c:crosses val="autoZero"/>
        <c:auto val="0"/>
        <c:lblAlgn val="ctr"/>
        <c:lblOffset val="100"/>
        <c:noMultiLvlLbl val="0"/>
      </c:catAx>
      <c:valAx>
        <c:axId val="2028016936"/>
        <c:scaling>
          <c:orientation val="minMax"/>
          <c:max val="5.0"/>
          <c:min val="0.0"/>
        </c:scaling>
        <c:delete val="0"/>
        <c:axPos val="t"/>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i-FI"/>
          </a:p>
        </c:txPr>
        <c:crossAx val="2028020664"/>
        <c:crosses val="autoZero"/>
        <c:crossBetween val="between"/>
        <c:majorUnit val="1.0"/>
        <c:minorUnit val="1.0"/>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i-FI"/>
        </a:p>
      </c:txPr>
    </c:legend>
    <c:plotVisOnly val="1"/>
    <c:dispBlanksAs val="zero"/>
    <c:showDLblsOverMax val="1"/>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i-FI"/>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Kannustus ja yhdessä oppiminen</c:v>
                </c:pt>
              </c:strCache>
            </c:strRef>
          </c:tx>
          <c:spPr>
            <a:solidFill>
              <a:srgbClr val="234C5A"/>
            </a:solidFill>
            <a:effectLst/>
          </c:spPr>
          <c:invertIfNegative val="0"/>
          <c:cat>
            <c:strRef>
              <c:f>Sheet1!$A$2:$A$5</c:f>
              <c:strCache>
                <c:ptCount val="4"/>
                <c:pt idx="0">
                  <c:v>Työyhteisöni on yleisesti ottaen kannustava ja edistää myös omaa innostustani ottaa osaa digineuvontaan</c:v>
                </c:pt>
                <c:pt idx="1">
                  <c:v>Toisen usko kykyihini tuo minulle rohkeutta, vaikka itse digiopastustilannetta arkailenkin</c:v>
                </c:pt>
                <c:pt idx="2">
                  <c:v>Joskus tuntuu, että digiohjaamistilanteessa minulta vaaditaan enemmän kuin mihin koen oikeasti pystyväni</c:v>
                </c:pt>
                <c:pt idx="3">
                  <c:v>Kannustava palaute saa minut silti yrittämään kovemmin ja oppimaan lisää</c:v>
                </c:pt>
              </c:strCache>
            </c:strRef>
          </c:cat>
          <c:val>
            <c:numRef>
              <c:f>Sheet1!$B$2:$B$5</c:f>
              <c:numCache>
                <c:formatCode>General</c:formatCode>
                <c:ptCount val="4"/>
                <c:pt idx="0">
                  <c:v>3.46401985111663</c:v>
                </c:pt>
                <c:pt idx="1">
                  <c:v>3.24378109452736</c:v>
                </c:pt>
                <c:pt idx="2">
                  <c:v>3.26865671641791</c:v>
                </c:pt>
                <c:pt idx="3">
                  <c:v>3.66253101736973</c:v>
                </c:pt>
              </c:numCache>
            </c:numRef>
          </c:val>
        </c:ser>
        <c:dLbls>
          <c:showLegendKey val="0"/>
          <c:showVal val="0"/>
          <c:showCatName val="0"/>
          <c:showSerName val="0"/>
          <c:showPercent val="0"/>
          <c:showBubbleSize val="0"/>
        </c:dLbls>
        <c:gapWidth val="150"/>
        <c:axId val="2027993384"/>
        <c:axId val="2027990360"/>
      </c:barChart>
      <c:scatterChart>
        <c:scatterStyle val="lineMarker"/>
        <c:varyColors val="0"/>
        <c:ser>
          <c:idx val="1"/>
          <c:order val="1"/>
          <c:tx>
            <c:strRef>
              <c:f>Sheet1!$C$1</c:f>
              <c:strCache>
                <c:ptCount val="1"/>
                <c:pt idx="0">
                  <c:v>Keskiarvo</c:v>
                </c:pt>
              </c:strCache>
            </c:strRef>
          </c:tx>
          <c:spPr>
            <a:effectLst/>
          </c:spPr>
          <c:marker>
            <c:symbol val="none"/>
          </c:marker>
          <c:xVal>
            <c:numRef>
              <c:f>Sheet1!$C$2:$C$5</c:f>
              <c:numCache>
                <c:formatCode>General</c:formatCode>
                <c:ptCount val="4"/>
                <c:pt idx="0">
                  <c:v>3.40993788819876</c:v>
                </c:pt>
                <c:pt idx="1">
                  <c:v>3.40993788819876</c:v>
                </c:pt>
                <c:pt idx="2">
                  <c:v>3.40993788819876</c:v>
                </c:pt>
                <c:pt idx="3">
                  <c:v>3.40993788819876</c:v>
                </c:pt>
              </c:numCache>
            </c:numRef>
          </c:xVal>
          <c:yVal>
            <c:numRef>
              <c:f>Sheet1!$D$2:$D$5</c:f>
              <c:numCache>
                <c:formatCode>General</c:formatCode>
                <c:ptCount val="4"/>
                <c:pt idx="0">
                  <c:v>0.5</c:v>
                </c:pt>
                <c:pt idx="1">
                  <c:v>1.5</c:v>
                </c:pt>
                <c:pt idx="2">
                  <c:v>2.5</c:v>
                </c:pt>
                <c:pt idx="3">
                  <c:v>3.5</c:v>
                </c:pt>
              </c:numCache>
            </c:numRef>
          </c:yVal>
          <c:smooth val="0"/>
        </c:ser>
        <c:dLbls>
          <c:showLegendKey val="0"/>
          <c:showVal val="0"/>
          <c:showCatName val="0"/>
          <c:showSerName val="0"/>
          <c:showPercent val="0"/>
          <c:showBubbleSize val="0"/>
        </c:dLbls>
        <c:axId val="2027987320"/>
        <c:axId val="2027983864"/>
      </c:scatterChart>
      <c:catAx>
        <c:axId val="2027993384"/>
        <c:scaling>
          <c:orientation val="maxMin"/>
        </c:scaling>
        <c:delete val="0"/>
        <c:axPos val="l"/>
        <c:numFmt formatCode="General" sourceLinked="1"/>
        <c:majorTickMark val="out"/>
        <c:minorTickMark val="none"/>
        <c:tickLblPos val="nextTo"/>
        <c:txPr>
          <a:bodyPr/>
          <a:lstStyle/>
          <a:p>
            <a:pPr>
              <a:defRPr sz="1200"/>
            </a:pPr>
            <a:endParaRPr lang="fi-FI"/>
          </a:p>
        </c:txPr>
        <c:crossAx val="2027990360"/>
        <c:crosses val="autoZero"/>
        <c:auto val="0"/>
        <c:lblAlgn val="ctr"/>
        <c:lblOffset val="100"/>
        <c:noMultiLvlLbl val="0"/>
      </c:catAx>
      <c:valAx>
        <c:axId val="2027990360"/>
        <c:scaling>
          <c:orientation val="minMax"/>
          <c:max val="5.0"/>
          <c:min val="0.0"/>
        </c:scaling>
        <c:delete val="0"/>
        <c:axPos val="t"/>
        <c:majorGridlines/>
        <c:numFmt formatCode="General" sourceLinked="0"/>
        <c:majorTickMark val="out"/>
        <c:minorTickMark val="none"/>
        <c:tickLblPos val="high"/>
        <c:crossAx val="2027993384"/>
        <c:crosses val="autoZero"/>
        <c:crossBetween val="between"/>
        <c:majorUnit val="1.0"/>
        <c:minorUnit val="1.0"/>
      </c:valAx>
      <c:valAx>
        <c:axId val="2027987320"/>
        <c:scaling>
          <c:orientation val="minMax"/>
          <c:max val="5.0"/>
          <c:min val="0.0"/>
        </c:scaling>
        <c:delete val="1"/>
        <c:axPos val="t"/>
        <c:majorGridlines>
          <c:spPr>
            <a:ln w="0"/>
          </c:spPr>
        </c:majorGridlines>
        <c:minorGridlines>
          <c:spPr>
            <a:ln w="0"/>
          </c:spPr>
        </c:minorGridlines>
        <c:numFmt formatCode="General" sourceLinked="1"/>
        <c:majorTickMark val="out"/>
        <c:minorTickMark val="none"/>
        <c:tickLblPos val="nextTo"/>
        <c:crossAx val="2027983864"/>
        <c:crosses val="max"/>
        <c:crossBetween val="midCat"/>
        <c:majorUnit val="1.0"/>
        <c:minorUnit val="1.0"/>
      </c:valAx>
      <c:valAx>
        <c:axId val="2027983864"/>
        <c:scaling>
          <c:orientation val="minMax"/>
          <c:max val="4.0"/>
          <c:min val="0.0"/>
        </c:scaling>
        <c:delete val="1"/>
        <c:axPos val="r"/>
        <c:majorGridlines/>
        <c:minorGridlines/>
        <c:numFmt formatCode="General" sourceLinked="1"/>
        <c:majorTickMark val="out"/>
        <c:minorTickMark val="none"/>
        <c:tickLblPos val="nextTo"/>
        <c:crossAx val="2027987320"/>
        <c:crosses val="max"/>
        <c:crossBetween val="midCat"/>
        <c:majorUnit val="0.0"/>
        <c:minorUnit val="0.0"/>
      </c:valAx>
    </c:plotArea>
    <c:plotVisOnly val="1"/>
    <c:dispBlanksAs val="zero"/>
    <c:showDLblsOverMax val="1"/>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fi-FI"/>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Avustajat</c:v>
                </c:pt>
              </c:strCache>
            </c:strRef>
          </c:tx>
          <c:spPr>
            <a:solidFill>
              <a:schemeClr val="accent1">
                <a:alpha val="85000"/>
              </a:schemeClr>
            </a:solidFill>
            <a:ln w="9525" cap="flat" cmpd="sng" algn="ctr">
              <a:solidFill>
                <a:schemeClr val="lt1">
                  <a:alpha val="50000"/>
                </a:schemeClr>
              </a:solidFill>
              <a:round/>
            </a:ln>
            <a:effectLst/>
          </c:spPr>
          <c:invertIfNegative val="0"/>
          <c:dLbls>
            <c:dLbl>
              <c:idx val="0"/>
              <c:layout/>
              <c:tx>
                <c:rich>
                  <a:bodyPr/>
                  <a:lstStyle/>
                  <a:p>
                    <a:r>
                      <a:rPr lang="en-US"/>
                      <a:t>Avg. = 3,2</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3,0</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3,1</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3,1</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Työyhteisöni on yleisesti ottaen kannustava ja edistää myös omaa innostustani ottaa osaa digineuvontaan</c:v>
                </c:pt>
                <c:pt idx="1">
                  <c:v>Toisen usko kykyihini tuo minulle rohkeutta, vaikka itse digiopastustilannetta arkailenkin</c:v>
                </c:pt>
                <c:pt idx="2">
                  <c:v>Joskus tuntuu, että digiohjaamistilanteessa minulta vaaditaan enemmän kuin mihin koen oikeasti pystyväni</c:v>
                </c:pt>
                <c:pt idx="3">
                  <c:v>Kannustava palaute saa minut silti yrittämään kovemmin ja oppimaan lisää</c:v>
                </c:pt>
              </c:strCache>
            </c:strRef>
          </c:cat>
          <c:val>
            <c:numRef>
              <c:f>Sheet1!$B$2:$B$5</c:f>
              <c:numCache>
                <c:formatCode>General</c:formatCode>
                <c:ptCount val="4"/>
                <c:pt idx="0">
                  <c:v>3.23809523809524</c:v>
                </c:pt>
                <c:pt idx="1">
                  <c:v>2.95238095238095</c:v>
                </c:pt>
                <c:pt idx="2">
                  <c:v>3.095238095238098</c:v>
                </c:pt>
                <c:pt idx="3">
                  <c:v>3.14285714285714</c:v>
                </c:pt>
              </c:numCache>
            </c:numRef>
          </c:val>
        </c:ser>
        <c:ser>
          <c:idx val="1"/>
          <c:order val="1"/>
          <c:tx>
            <c:strRef>
              <c:f>Sheet1!$C$1</c:f>
              <c:strCache>
                <c:ptCount val="1"/>
                <c:pt idx="0">
                  <c:v>Virkailijat</c:v>
                </c:pt>
              </c:strCache>
            </c:strRef>
          </c:tx>
          <c:spPr>
            <a:solidFill>
              <a:schemeClr val="accent2">
                <a:alpha val="85000"/>
              </a:schemeClr>
            </a:solidFill>
            <a:ln w="9525" cap="flat" cmpd="sng" algn="ctr">
              <a:solidFill>
                <a:schemeClr val="lt1">
                  <a:alpha val="50000"/>
                </a:schemeClr>
              </a:solidFill>
              <a:round/>
            </a:ln>
            <a:effectLst/>
          </c:spPr>
          <c:invertIfNegative val="0"/>
          <c:dLbls>
            <c:dLbl>
              <c:idx val="0"/>
              <c:layout/>
              <c:tx>
                <c:rich>
                  <a:bodyPr/>
                  <a:lstStyle/>
                  <a:p>
                    <a:r>
                      <a:rPr lang="en-US"/>
                      <a:t>Avg. = 3,4</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3,3</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3,2</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3,7</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Työyhteisöni on yleisesti ottaen kannustava ja edistää myös omaa innostustani ottaa osaa digineuvontaan</c:v>
                </c:pt>
                <c:pt idx="1">
                  <c:v>Toisen usko kykyihini tuo minulle rohkeutta, vaikka itse digiopastustilannetta arkailenkin</c:v>
                </c:pt>
                <c:pt idx="2">
                  <c:v>Joskus tuntuu, että digiohjaamistilanteessa minulta vaaditaan enemmän kuin mihin koen oikeasti pystyväni</c:v>
                </c:pt>
                <c:pt idx="3">
                  <c:v>Kannustava palaute saa minut silti yrittämään kovemmin ja oppimaan lisää</c:v>
                </c:pt>
              </c:strCache>
            </c:strRef>
          </c:cat>
          <c:val>
            <c:numRef>
              <c:f>Sheet1!$C$2:$C$5</c:f>
              <c:numCache>
                <c:formatCode>General</c:formatCode>
                <c:ptCount val="4"/>
                <c:pt idx="0">
                  <c:v>3.40322580645161</c:v>
                </c:pt>
                <c:pt idx="1">
                  <c:v>3.33870967741936</c:v>
                </c:pt>
                <c:pt idx="2">
                  <c:v>3.24864864864865</c:v>
                </c:pt>
                <c:pt idx="3">
                  <c:v>3.7258064516129</c:v>
                </c:pt>
              </c:numCache>
            </c:numRef>
          </c:val>
        </c:ser>
        <c:ser>
          <c:idx val="2"/>
          <c:order val="2"/>
          <c:tx>
            <c:strRef>
              <c:f>Sheet1!$D$1</c:f>
              <c:strCache>
                <c:ptCount val="1"/>
                <c:pt idx="0">
                  <c:v>Kirjastonhoitajat</c:v>
                </c:pt>
              </c:strCache>
            </c:strRef>
          </c:tx>
          <c:spPr>
            <a:solidFill>
              <a:schemeClr val="accent3">
                <a:alpha val="85000"/>
              </a:schemeClr>
            </a:solidFill>
            <a:ln w="9525" cap="flat" cmpd="sng" algn="ctr">
              <a:solidFill>
                <a:schemeClr val="lt1">
                  <a:alpha val="50000"/>
                </a:schemeClr>
              </a:solidFill>
              <a:round/>
            </a:ln>
            <a:effectLst/>
          </c:spPr>
          <c:invertIfNegative val="0"/>
          <c:dLbls>
            <c:dLbl>
              <c:idx val="0"/>
              <c:layout/>
              <c:tx>
                <c:rich>
                  <a:bodyPr/>
                  <a:lstStyle/>
                  <a:p>
                    <a:r>
                      <a:rPr lang="en-US"/>
                      <a:t>Avg. = 3,5</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3,3</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3,4</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3,8</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Työyhteisöni on yleisesti ottaen kannustava ja edistää myös omaa innostustani ottaa osaa digineuvontaan</c:v>
                </c:pt>
                <c:pt idx="1">
                  <c:v>Toisen usko kykyihini tuo minulle rohkeutta, vaikka itse digiopastustilannetta arkailenkin</c:v>
                </c:pt>
                <c:pt idx="2">
                  <c:v>Joskus tuntuu, että digiohjaamistilanteessa minulta vaaditaan enemmän kuin mihin koen oikeasti pystyväni</c:v>
                </c:pt>
                <c:pt idx="3">
                  <c:v>Kannustava palaute saa minut silti yrittämään kovemmin ja oppimaan lisää</c:v>
                </c:pt>
              </c:strCache>
            </c:strRef>
          </c:cat>
          <c:val>
            <c:numRef>
              <c:f>Sheet1!$D$2:$D$5</c:f>
              <c:numCache>
                <c:formatCode>General</c:formatCode>
                <c:ptCount val="4"/>
                <c:pt idx="0">
                  <c:v>3.511450381679388</c:v>
                </c:pt>
                <c:pt idx="1">
                  <c:v>3.25954198473282</c:v>
                </c:pt>
                <c:pt idx="2">
                  <c:v>3.366412213740459</c:v>
                </c:pt>
                <c:pt idx="3">
                  <c:v>3.77099236641221</c:v>
                </c:pt>
              </c:numCache>
            </c:numRef>
          </c:val>
        </c:ser>
        <c:ser>
          <c:idx val="3"/>
          <c:order val="3"/>
          <c:tx>
            <c:strRef>
              <c:f>Sheet1!$E$1</c:f>
              <c:strCache>
                <c:ptCount val="1"/>
                <c:pt idx="0">
                  <c:v>Tiiminvetäjä</c:v>
                </c:pt>
              </c:strCache>
            </c:strRef>
          </c:tx>
          <c:spPr>
            <a:solidFill>
              <a:schemeClr val="accent4">
                <a:alpha val="85000"/>
              </a:schemeClr>
            </a:solidFill>
            <a:ln w="9525" cap="flat" cmpd="sng" algn="ctr">
              <a:solidFill>
                <a:schemeClr val="lt1">
                  <a:alpha val="50000"/>
                </a:schemeClr>
              </a:solidFill>
              <a:round/>
            </a:ln>
            <a:effectLst/>
          </c:spPr>
          <c:invertIfNegative val="0"/>
          <c:dLbls>
            <c:dLbl>
              <c:idx val="0"/>
              <c:layout/>
              <c:tx>
                <c:rich>
                  <a:bodyPr/>
                  <a:lstStyle/>
                  <a:p>
                    <a:r>
                      <a:rPr lang="en-US"/>
                      <a:t>Avg. = 3,6</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3,1</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3,2</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3,2</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Työyhteisöni on yleisesti ottaen kannustava ja edistää myös omaa innostustani ottaa osaa digineuvontaan</c:v>
                </c:pt>
                <c:pt idx="1">
                  <c:v>Toisen usko kykyihini tuo minulle rohkeutta, vaikka itse digiopastustilannetta arkailenkin</c:v>
                </c:pt>
                <c:pt idx="2">
                  <c:v>Joskus tuntuu, että digiohjaamistilanteessa minulta vaaditaan enemmän kuin mihin koen oikeasti pystyväni</c:v>
                </c:pt>
                <c:pt idx="3">
                  <c:v>Kannustava palaute saa minut silti yrittämään kovemmin ja oppimaan lisää</c:v>
                </c:pt>
              </c:strCache>
            </c:strRef>
          </c:cat>
          <c:val>
            <c:numRef>
              <c:f>Sheet1!$E$2:$E$5</c:f>
              <c:numCache>
                <c:formatCode>General</c:formatCode>
                <c:ptCount val="4"/>
                <c:pt idx="0">
                  <c:v>3.62962962962963</c:v>
                </c:pt>
                <c:pt idx="1">
                  <c:v>3.07407407407407</c:v>
                </c:pt>
                <c:pt idx="2">
                  <c:v>3.22222222222222</c:v>
                </c:pt>
                <c:pt idx="3">
                  <c:v>3.22222222222222</c:v>
                </c:pt>
              </c:numCache>
            </c:numRef>
          </c:val>
        </c:ser>
        <c:ser>
          <c:idx val="4"/>
          <c:order val="4"/>
          <c:tx>
            <c:strRef>
              <c:f>Sheet1!$F$1</c:f>
              <c:strCache>
                <c:ptCount val="1"/>
                <c:pt idx="0">
                  <c:v>Palvelupäällikkö</c:v>
                </c:pt>
              </c:strCache>
            </c:strRef>
          </c:tx>
          <c:spPr>
            <a:solidFill>
              <a:schemeClr val="accent5">
                <a:alpha val="85000"/>
              </a:schemeClr>
            </a:solidFill>
            <a:ln w="9525" cap="flat" cmpd="sng" algn="ctr">
              <a:solidFill>
                <a:schemeClr val="lt1">
                  <a:alpha val="50000"/>
                </a:schemeClr>
              </a:solidFill>
              <a:round/>
            </a:ln>
            <a:effectLst/>
          </c:spPr>
          <c:invertIfNegative val="0"/>
          <c:dLbls>
            <c:dLbl>
              <c:idx val="0"/>
              <c:layout/>
              <c:tx>
                <c:rich>
                  <a:bodyPr/>
                  <a:lstStyle/>
                  <a:p>
                    <a:r>
                      <a:rPr lang="en-US"/>
                      <a:t>Avg. = 3,2</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3,1</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3,2</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3,4</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Työyhteisöni on yleisesti ottaen kannustava ja edistää myös omaa innostustani ottaa osaa digineuvontaan</c:v>
                </c:pt>
                <c:pt idx="1">
                  <c:v>Toisen usko kykyihini tuo minulle rohkeutta, vaikka itse digiopastustilannetta arkailenkin</c:v>
                </c:pt>
                <c:pt idx="2">
                  <c:v>Joskus tuntuu, että digiohjaamistilanteessa minulta vaaditaan enemmän kuin mihin koen oikeasti pystyväni</c:v>
                </c:pt>
                <c:pt idx="3">
                  <c:v>Kannustava palaute saa minut silti yrittämään kovemmin ja oppimaan lisää</c:v>
                </c:pt>
              </c:strCache>
            </c:strRef>
          </c:cat>
          <c:val>
            <c:numRef>
              <c:f>Sheet1!$F$2:$F$5</c:f>
              <c:numCache>
                <c:formatCode>General</c:formatCode>
                <c:ptCount val="4"/>
                <c:pt idx="0">
                  <c:v>3.2</c:v>
                </c:pt>
                <c:pt idx="1">
                  <c:v>3.1</c:v>
                </c:pt>
                <c:pt idx="2">
                  <c:v>3.2</c:v>
                </c:pt>
                <c:pt idx="3">
                  <c:v>3.4</c:v>
                </c:pt>
              </c:numCache>
            </c:numRef>
          </c:val>
        </c:ser>
        <c:ser>
          <c:idx val="5"/>
          <c:order val="5"/>
          <c:tx>
            <c:strRef>
              <c:f>Sheet1!$G$1</c:f>
              <c:strCache>
                <c:ptCount val="1"/>
                <c:pt idx="0">
                  <c:v>Kirjastonjohtaja</c:v>
                </c:pt>
              </c:strCache>
            </c:strRef>
          </c:tx>
          <c:spPr>
            <a:solidFill>
              <a:schemeClr val="accent6">
                <a:alpha val="85000"/>
              </a:schemeClr>
            </a:solidFill>
            <a:ln w="9525" cap="flat" cmpd="sng" algn="ctr">
              <a:solidFill>
                <a:schemeClr val="lt1">
                  <a:alpha val="50000"/>
                </a:schemeClr>
              </a:solidFill>
              <a:round/>
            </a:ln>
            <a:effectLst/>
          </c:spPr>
          <c:invertIfNegative val="0"/>
          <c:dLbls>
            <c:dLbl>
              <c:idx val="0"/>
              <c:layout/>
              <c:tx>
                <c:rich>
                  <a:bodyPr/>
                  <a:lstStyle/>
                  <a:p>
                    <a:r>
                      <a:rPr lang="en-US"/>
                      <a:t>Avg. = 3,8</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t>Avg. = 3,0</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t>Avg. = 3,1</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t>Avg. = 3,6</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Työyhteisöni on yleisesti ottaen kannustava ja edistää myös omaa innostustani ottaa osaa digineuvontaan</c:v>
                </c:pt>
                <c:pt idx="1">
                  <c:v>Toisen usko kykyihini tuo minulle rohkeutta, vaikka itse digiopastustilannetta arkailenkin</c:v>
                </c:pt>
                <c:pt idx="2">
                  <c:v>Joskus tuntuu, että digiohjaamistilanteessa minulta vaaditaan enemmän kuin mihin koen oikeasti pystyväni</c:v>
                </c:pt>
                <c:pt idx="3">
                  <c:v>Kannustava palaute saa minut silti yrittämään kovemmin ja oppimaan lisää</c:v>
                </c:pt>
              </c:strCache>
            </c:strRef>
          </c:cat>
          <c:val>
            <c:numRef>
              <c:f>Sheet1!$G$2:$G$5</c:f>
              <c:numCache>
                <c:formatCode>General</c:formatCode>
                <c:ptCount val="4"/>
                <c:pt idx="0">
                  <c:v>3.75</c:v>
                </c:pt>
                <c:pt idx="1">
                  <c:v>2.96296296296296</c:v>
                </c:pt>
                <c:pt idx="2">
                  <c:v>3.14285714285714</c:v>
                </c:pt>
                <c:pt idx="3">
                  <c:v>3.64285714285714</c:v>
                </c:pt>
              </c:numCache>
            </c:numRef>
          </c:val>
        </c:ser>
        <c:dLbls>
          <c:dLblPos val="inEnd"/>
          <c:showLegendKey val="0"/>
          <c:showVal val="1"/>
          <c:showCatName val="0"/>
          <c:showSerName val="0"/>
          <c:showPercent val="0"/>
          <c:showBubbleSize val="0"/>
        </c:dLbls>
        <c:gapWidth val="65"/>
        <c:axId val="2105795464"/>
        <c:axId val="2105791688"/>
      </c:barChart>
      <c:catAx>
        <c:axId val="2105795464"/>
        <c:scaling>
          <c:orientation val="maxMin"/>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fi-FI"/>
          </a:p>
        </c:txPr>
        <c:crossAx val="2105791688"/>
        <c:crosses val="autoZero"/>
        <c:auto val="0"/>
        <c:lblAlgn val="ctr"/>
        <c:lblOffset val="100"/>
        <c:noMultiLvlLbl val="0"/>
      </c:catAx>
      <c:valAx>
        <c:axId val="2105791688"/>
        <c:scaling>
          <c:orientation val="minMax"/>
          <c:max val="5.0"/>
          <c:min val="0.0"/>
        </c:scaling>
        <c:delete val="0"/>
        <c:axPos val="t"/>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i-FI"/>
          </a:p>
        </c:txPr>
        <c:crossAx val="2105795464"/>
        <c:crosses val="autoZero"/>
        <c:crossBetween val="between"/>
        <c:majorUnit val="1.0"/>
        <c:minorUnit val="1.0"/>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i-FI"/>
        </a:p>
      </c:txPr>
    </c:legend>
    <c:plotVisOnly val="1"/>
    <c:dispBlanksAs val="zero"/>
    <c:showDLblsOverMax val="1"/>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i-FI"/>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v>Vahtimestarit</c:v>
          </c:tx>
          <c:spPr>
            <a:solidFill>
              <a:srgbClr val="234C5A"/>
            </a:solidFill>
          </c:spPr>
          <c:invertIfNegative val="0"/>
          <c:dPt>
            <c:idx val="0"/>
            <c:invertIfNegative val="0"/>
            <c:bubble3D val="0"/>
            <c:spPr>
              <a:solidFill>
                <a:srgbClr val="234C5A"/>
              </a:solidFill>
              <a:ln w="12700"/>
            </c:spPr>
          </c:dPt>
          <c:dPt>
            <c:idx val="1"/>
            <c:invertIfNegative val="0"/>
            <c:bubble3D val="0"/>
            <c:spPr>
              <a:solidFill>
                <a:srgbClr val="234C5A"/>
              </a:solidFill>
              <a:ln w="12700"/>
            </c:spPr>
          </c:dPt>
          <c:dPt>
            <c:idx val="2"/>
            <c:invertIfNegative val="0"/>
            <c:bubble3D val="0"/>
            <c:spPr>
              <a:solidFill>
                <a:srgbClr val="234C5A"/>
              </a:solidFill>
              <a:ln w="12700"/>
            </c:spPr>
          </c:dPt>
          <c:dPt>
            <c:idx val="3"/>
            <c:invertIfNegative val="0"/>
            <c:bubble3D val="0"/>
            <c:spPr>
              <a:solidFill>
                <a:srgbClr val="234C5A"/>
              </a:solidFill>
              <a:ln w="12700"/>
            </c:spPr>
          </c:dPt>
          <c:dLbls>
            <c:spPr>
              <a:noFill/>
              <a:ln>
                <a:noFill/>
              </a:ln>
              <a:effectLst/>
            </c:spPr>
            <c:txPr>
              <a:bodyPr/>
              <a:lstStyle/>
              <a:p>
                <a:pPr>
                  <a:defRPr b="1">
                    <a:solidFill>
                      <a:schemeClr val="bg1"/>
                    </a:solidFill>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'Kannustus ja yhdessä oppim (35)'!$L$1:$L$4</c:f>
              <c:strCache>
                <c:ptCount val="4"/>
                <c:pt idx="0">
                  <c:v>Työyhteisöni on yleisesti ottaen kannustava ja edistää myös omaa innostustani ottaa osaa digineuvontaan</c:v>
                </c:pt>
                <c:pt idx="1">
                  <c:v>Toisen usko kykyihini tuo minulle rohkeutta, vaikka itse digiopastustilannetta arkailenkin</c:v>
                </c:pt>
                <c:pt idx="2">
                  <c:v>Joskus tuntuu, että digiohjaamistilanteessa minulta vaaditaan enemmän kuin mihin koen oikeasti pystyväni</c:v>
                </c:pt>
                <c:pt idx="3">
                  <c:v>Kannustava palaute saa minut silti yrittämään kovemmin ja oppimaan lisää</c:v>
                </c:pt>
              </c:strCache>
            </c:strRef>
          </c:cat>
          <c:val>
            <c:numRef>
              <c:f>'Kannustus ja yhdessä oppim (35)'!$N$1:$N$4</c:f>
              <c:numCache>
                <c:formatCode>0.00</c:formatCode>
                <c:ptCount val="4"/>
                <c:pt idx="0">
                  <c:v>3.238095283508301</c:v>
                </c:pt>
                <c:pt idx="1">
                  <c:v>2.952380895614624</c:v>
                </c:pt>
                <c:pt idx="2">
                  <c:v>3.095238208770752</c:v>
                </c:pt>
                <c:pt idx="3">
                  <c:v>3.142857074737549</c:v>
                </c:pt>
              </c:numCache>
            </c:numRef>
          </c:val>
        </c:ser>
        <c:ser>
          <c:idx val="1"/>
          <c:order val="1"/>
          <c:tx>
            <c:v>Kirjastovirkailijat</c:v>
          </c:tx>
          <c:spPr>
            <a:solidFill>
              <a:srgbClr val="F26923"/>
            </a:solidFill>
          </c:spPr>
          <c:invertIfNegative val="0"/>
          <c:dPt>
            <c:idx val="0"/>
            <c:invertIfNegative val="0"/>
            <c:bubble3D val="0"/>
            <c:spPr>
              <a:solidFill>
                <a:srgbClr val="F26923"/>
              </a:solidFill>
              <a:ln w="12700"/>
            </c:spPr>
          </c:dPt>
          <c:dPt>
            <c:idx val="1"/>
            <c:invertIfNegative val="0"/>
            <c:bubble3D val="0"/>
            <c:spPr>
              <a:solidFill>
                <a:srgbClr val="F26923"/>
              </a:solidFill>
              <a:ln w="12700"/>
            </c:spPr>
          </c:dPt>
          <c:dPt>
            <c:idx val="2"/>
            <c:invertIfNegative val="0"/>
            <c:bubble3D val="0"/>
            <c:spPr>
              <a:solidFill>
                <a:srgbClr val="F26923"/>
              </a:solidFill>
              <a:ln w="12700"/>
            </c:spPr>
          </c:dPt>
          <c:dPt>
            <c:idx val="3"/>
            <c:invertIfNegative val="0"/>
            <c:bubble3D val="0"/>
            <c:spPr>
              <a:solidFill>
                <a:srgbClr val="F26923"/>
              </a:solidFill>
              <a:ln w="12700"/>
            </c:spPr>
          </c:dPt>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'Kannustus ja yhdessä oppim (35)'!$L$1:$L$4</c:f>
              <c:strCache>
                <c:ptCount val="4"/>
                <c:pt idx="0">
                  <c:v>Työyhteisöni on yleisesti ottaen kannustava ja edistää myös omaa innostustani ottaa osaa digineuvontaan</c:v>
                </c:pt>
                <c:pt idx="1">
                  <c:v>Toisen usko kykyihini tuo minulle rohkeutta, vaikka itse digiopastustilannetta arkailenkin</c:v>
                </c:pt>
                <c:pt idx="2">
                  <c:v>Joskus tuntuu, että digiohjaamistilanteessa minulta vaaditaan enemmän kuin mihin koen oikeasti pystyväni</c:v>
                </c:pt>
                <c:pt idx="3">
                  <c:v>Kannustava palaute saa minut silti yrittämään kovemmin ja oppimaan lisää</c:v>
                </c:pt>
              </c:strCache>
            </c:strRef>
          </c:cat>
          <c:val>
            <c:numRef>
              <c:f>'Kannustus ja yhdessä oppim (35)'!$O$1:$O$4</c:f>
              <c:numCache>
                <c:formatCode>0.00</c:formatCode>
                <c:ptCount val="4"/>
                <c:pt idx="0">
                  <c:v>3.403225898742676</c:v>
                </c:pt>
                <c:pt idx="1">
                  <c:v>3.338709592819214</c:v>
                </c:pt>
                <c:pt idx="2">
                  <c:v>3.248648643493652</c:v>
                </c:pt>
                <c:pt idx="3">
                  <c:v>3.725806474685668</c:v>
                </c:pt>
              </c:numCache>
            </c:numRef>
          </c:val>
        </c:ser>
        <c:ser>
          <c:idx val="2"/>
          <c:order val="2"/>
          <c:tx>
            <c:v>Kirjastonhoitajat</c:v>
          </c:tx>
          <c:spPr>
            <a:solidFill>
              <a:srgbClr val="5ABC68"/>
            </a:solidFill>
          </c:spPr>
          <c:invertIfNegative val="0"/>
          <c:dPt>
            <c:idx val="0"/>
            <c:invertIfNegative val="0"/>
            <c:bubble3D val="0"/>
            <c:spPr>
              <a:solidFill>
                <a:srgbClr val="5ABC68"/>
              </a:solidFill>
              <a:ln w="12700"/>
            </c:spPr>
          </c:dPt>
          <c:dPt>
            <c:idx val="1"/>
            <c:invertIfNegative val="0"/>
            <c:bubble3D val="0"/>
            <c:spPr>
              <a:solidFill>
                <a:srgbClr val="5ABC68"/>
              </a:solidFill>
              <a:ln w="12700"/>
            </c:spPr>
          </c:dPt>
          <c:dPt>
            <c:idx val="2"/>
            <c:invertIfNegative val="0"/>
            <c:bubble3D val="0"/>
            <c:spPr>
              <a:solidFill>
                <a:srgbClr val="5ABC68"/>
              </a:solidFill>
              <a:ln w="12700"/>
            </c:spPr>
          </c:dPt>
          <c:dPt>
            <c:idx val="3"/>
            <c:invertIfNegative val="0"/>
            <c:bubble3D val="0"/>
            <c:spPr>
              <a:solidFill>
                <a:srgbClr val="5ABC68"/>
              </a:solidFill>
              <a:ln w="12700"/>
            </c:spPr>
          </c:dPt>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'Kannustus ja yhdessä oppim (35)'!$L$1:$L$4</c:f>
              <c:strCache>
                <c:ptCount val="4"/>
                <c:pt idx="0">
                  <c:v>Työyhteisöni on yleisesti ottaen kannustava ja edistää myös omaa innostustani ottaa osaa digineuvontaan</c:v>
                </c:pt>
                <c:pt idx="1">
                  <c:v>Toisen usko kykyihini tuo minulle rohkeutta, vaikka itse digiopastustilannetta arkailenkin</c:v>
                </c:pt>
                <c:pt idx="2">
                  <c:v>Joskus tuntuu, että digiohjaamistilanteessa minulta vaaditaan enemmän kuin mihin koen oikeasti pystyväni</c:v>
                </c:pt>
                <c:pt idx="3">
                  <c:v>Kannustava palaute saa minut silti yrittämään kovemmin ja oppimaan lisää</c:v>
                </c:pt>
              </c:strCache>
            </c:strRef>
          </c:cat>
          <c:val>
            <c:numRef>
              <c:f>'Kannustus ja yhdessä oppim (35)'!$P$1:$P$4</c:f>
              <c:numCache>
                <c:formatCode>0.00</c:formatCode>
                <c:ptCount val="4"/>
                <c:pt idx="0">
                  <c:v>3.511450290679931</c:v>
                </c:pt>
                <c:pt idx="1">
                  <c:v>3.259541988372803</c:v>
                </c:pt>
                <c:pt idx="2">
                  <c:v>3.366412162780759</c:v>
                </c:pt>
                <c:pt idx="3">
                  <c:v>3.770992279052735</c:v>
                </c:pt>
              </c:numCache>
            </c:numRef>
          </c:val>
        </c:ser>
        <c:ser>
          <c:idx val="3"/>
          <c:order val="3"/>
          <c:tx>
            <c:v>Tiiminvetäjä</c:v>
          </c:tx>
          <c:spPr>
            <a:solidFill>
              <a:srgbClr val="FDC12E"/>
            </a:solidFill>
          </c:spPr>
          <c:invertIfNegative val="0"/>
          <c:dPt>
            <c:idx val="0"/>
            <c:invertIfNegative val="0"/>
            <c:bubble3D val="0"/>
            <c:spPr>
              <a:solidFill>
                <a:srgbClr val="FDC12E"/>
              </a:solidFill>
              <a:ln w="12700"/>
            </c:spPr>
          </c:dPt>
          <c:dPt>
            <c:idx val="1"/>
            <c:invertIfNegative val="0"/>
            <c:bubble3D val="0"/>
            <c:spPr>
              <a:solidFill>
                <a:srgbClr val="FDC12E"/>
              </a:solidFill>
              <a:ln w="12700"/>
            </c:spPr>
          </c:dPt>
          <c:dPt>
            <c:idx val="2"/>
            <c:invertIfNegative val="0"/>
            <c:bubble3D val="0"/>
            <c:spPr>
              <a:solidFill>
                <a:srgbClr val="FDC12E"/>
              </a:solidFill>
              <a:ln w="12700"/>
            </c:spPr>
          </c:dPt>
          <c:dPt>
            <c:idx val="3"/>
            <c:invertIfNegative val="0"/>
            <c:bubble3D val="0"/>
            <c:spPr>
              <a:solidFill>
                <a:srgbClr val="FDC12E"/>
              </a:solidFill>
              <a:ln w="12700"/>
            </c:spPr>
          </c:dPt>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'Kannustus ja yhdessä oppim (35)'!$L$1:$L$4</c:f>
              <c:strCache>
                <c:ptCount val="4"/>
                <c:pt idx="0">
                  <c:v>Työyhteisöni on yleisesti ottaen kannustava ja edistää myös omaa innostustani ottaa osaa digineuvontaan</c:v>
                </c:pt>
                <c:pt idx="1">
                  <c:v>Toisen usko kykyihini tuo minulle rohkeutta, vaikka itse digiopastustilannetta arkailenkin</c:v>
                </c:pt>
                <c:pt idx="2">
                  <c:v>Joskus tuntuu, että digiohjaamistilanteessa minulta vaaditaan enemmän kuin mihin koen oikeasti pystyväni</c:v>
                </c:pt>
                <c:pt idx="3">
                  <c:v>Kannustava palaute saa minut silti yrittämään kovemmin ja oppimaan lisää</c:v>
                </c:pt>
              </c:strCache>
            </c:strRef>
          </c:cat>
          <c:val>
            <c:numRef>
              <c:f>'Kannustus ja yhdessä oppim (35)'!$Q$1:$Q$4</c:f>
              <c:numCache>
                <c:formatCode>0.00</c:formatCode>
                <c:ptCount val="4"/>
                <c:pt idx="0">
                  <c:v>3.629629611968994</c:v>
                </c:pt>
                <c:pt idx="1">
                  <c:v>3.074074029922485</c:v>
                </c:pt>
                <c:pt idx="2">
                  <c:v>3.222222328186035</c:v>
                </c:pt>
                <c:pt idx="3">
                  <c:v>3.222222328186035</c:v>
                </c:pt>
              </c:numCache>
            </c:numRef>
          </c:val>
        </c:ser>
        <c:ser>
          <c:idx val="4"/>
          <c:order val="4"/>
          <c:tx>
            <c:v>Palvelupäällikkö</c:v>
          </c:tx>
          <c:spPr>
            <a:solidFill>
              <a:srgbClr val="34C2D8"/>
            </a:solidFill>
          </c:spPr>
          <c:invertIfNegative val="0"/>
          <c:dPt>
            <c:idx val="0"/>
            <c:invertIfNegative val="0"/>
            <c:bubble3D val="0"/>
            <c:spPr>
              <a:solidFill>
                <a:srgbClr val="34C2D8"/>
              </a:solidFill>
              <a:ln w="12700"/>
            </c:spPr>
          </c:dPt>
          <c:dPt>
            <c:idx val="1"/>
            <c:invertIfNegative val="0"/>
            <c:bubble3D val="0"/>
            <c:spPr>
              <a:solidFill>
                <a:srgbClr val="34C2D8"/>
              </a:solidFill>
              <a:ln w="12700"/>
            </c:spPr>
          </c:dPt>
          <c:dPt>
            <c:idx val="2"/>
            <c:invertIfNegative val="0"/>
            <c:bubble3D val="0"/>
            <c:spPr>
              <a:solidFill>
                <a:srgbClr val="34C2D8"/>
              </a:solidFill>
              <a:ln w="12700"/>
            </c:spPr>
          </c:dPt>
          <c:dPt>
            <c:idx val="3"/>
            <c:invertIfNegative val="0"/>
            <c:bubble3D val="0"/>
            <c:spPr>
              <a:solidFill>
                <a:srgbClr val="34C2D8"/>
              </a:solidFill>
              <a:ln w="12700"/>
            </c:spPr>
          </c:dPt>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'Kannustus ja yhdessä oppim (35)'!$L$1:$L$4</c:f>
              <c:strCache>
                <c:ptCount val="4"/>
                <c:pt idx="0">
                  <c:v>Työyhteisöni on yleisesti ottaen kannustava ja edistää myös omaa innostustani ottaa osaa digineuvontaan</c:v>
                </c:pt>
                <c:pt idx="1">
                  <c:v>Toisen usko kykyihini tuo minulle rohkeutta, vaikka itse digiopastustilannetta arkailenkin</c:v>
                </c:pt>
                <c:pt idx="2">
                  <c:v>Joskus tuntuu, että digiohjaamistilanteessa minulta vaaditaan enemmän kuin mihin koen oikeasti pystyväni</c:v>
                </c:pt>
                <c:pt idx="3">
                  <c:v>Kannustava palaute saa minut silti yrittämään kovemmin ja oppimaan lisää</c:v>
                </c:pt>
              </c:strCache>
            </c:strRef>
          </c:cat>
          <c:val>
            <c:numRef>
              <c:f>'Kannustus ja yhdessä oppim (35)'!$R$1:$R$4</c:f>
              <c:numCache>
                <c:formatCode>0.00</c:formatCode>
                <c:ptCount val="4"/>
                <c:pt idx="0">
                  <c:v>3.200000047683716</c:v>
                </c:pt>
                <c:pt idx="1">
                  <c:v>3.099999904632568</c:v>
                </c:pt>
                <c:pt idx="2">
                  <c:v>3.200000047683716</c:v>
                </c:pt>
                <c:pt idx="3">
                  <c:v>3.400000095367432</c:v>
                </c:pt>
              </c:numCache>
            </c:numRef>
          </c:val>
        </c:ser>
        <c:ser>
          <c:idx val="5"/>
          <c:order val="5"/>
          <c:tx>
            <c:v>Kirjastonjohtaja</c:v>
          </c:tx>
          <c:spPr>
            <a:solidFill>
              <a:srgbClr val="7670B4"/>
            </a:solidFill>
          </c:spPr>
          <c:invertIfNegative val="0"/>
          <c:dPt>
            <c:idx val="0"/>
            <c:invertIfNegative val="0"/>
            <c:bubble3D val="0"/>
            <c:spPr>
              <a:solidFill>
                <a:srgbClr val="7670B4"/>
              </a:solidFill>
              <a:ln w="12700"/>
            </c:spPr>
          </c:dPt>
          <c:dPt>
            <c:idx val="1"/>
            <c:invertIfNegative val="0"/>
            <c:bubble3D val="0"/>
            <c:spPr>
              <a:solidFill>
                <a:srgbClr val="7670B4"/>
              </a:solidFill>
              <a:ln w="12700"/>
            </c:spPr>
          </c:dPt>
          <c:dPt>
            <c:idx val="2"/>
            <c:invertIfNegative val="0"/>
            <c:bubble3D val="0"/>
            <c:spPr>
              <a:solidFill>
                <a:srgbClr val="7670B4"/>
              </a:solidFill>
              <a:ln w="12700"/>
            </c:spPr>
          </c:dPt>
          <c:dPt>
            <c:idx val="3"/>
            <c:invertIfNegative val="0"/>
            <c:bubble3D val="0"/>
            <c:spPr>
              <a:solidFill>
                <a:srgbClr val="7670B4"/>
              </a:solidFill>
              <a:ln w="12700"/>
            </c:spPr>
          </c:dPt>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'Kannustus ja yhdessä oppim (35)'!$L$1:$L$4</c:f>
              <c:strCache>
                <c:ptCount val="4"/>
                <c:pt idx="0">
                  <c:v>Työyhteisöni on yleisesti ottaen kannustava ja edistää myös omaa innostustani ottaa osaa digineuvontaan</c:v>
                </c:pt>
                <c:pt idx="1">
                  <c:v>Toisen usko kykyihini tuo minulle rohkeutta, vaikka itse digiopastustilannetta arkailenkin</c:v>
                </c:pt>
                <c:pt idx="2">
                  <c:v>Joskus tuntuu, että digiohjaamistilanteessa minulta vaaditaan enemmän kuin mihin koen oikeasti pystyväni</c:v>
                </c:pt>
                <c:pt idx="3">
                  <c:v>Kannustava palaute saa minut silti yrittämään kovemmin ja oppimaan lisää</c:v>
                </c:pt>
              </c:strCache>
            </c:strRef>
          </c:cat>
          <c:val>
            <c:numRef>
              <c:f>'Kannustus ja yhdessä oppim (35)'!$S$1:$S$4</c:f>
              <c:numCache>
                <c:formatCode>0.00</c:formatCode>
                <c:ptCount val="4"/>
                <c:pt idx="0">
                  <c:v>3.75</c:v>
                </c:pt>
                <c:pt idx="1">
                  <c:v>2.962962865829468</c:v>
                </c:pt>
                <c:pt idx="2">
                  <c:v>3.142857074737549</c:v>
                </c:pt>
                <c:pt idx="3">
                  <c:v>3.642857074737549</c:v>
                </c:pt>
              </c:numCache>
            </c:numRef>
          </c:val>
        </c:ser>
        <c:dLbls>
          <c:showLegendKey val="0"/>
          <c:showVal val="0"/>
          <c:showCatName val="0"/>
          <c:showSerName val="0"/>
          <c:showPercent val="0"/>
          <c:showBubbleSize val="0"/>
        </c:dLbls>
        <c:gapWidth val="150"/>
        <c:overlap val="-30"/>
        <c:axId val="2110123432"/>
        <c:axId val="2110126472"/>
      </c:barChart>
      <c:catAx>
        <c:axId val="2110123432"/>
        <c:scaling>
          <c:orientation val="maxMin"/>
        </c:scaling>
        <c:delete val="0"/>
        <c:axPos val="l"/>
        <c:numFmt formatCode="General" sourceLinked="1"/>
        <c:majorTickMark val="out"/>
        <c:minorTickMark val="none"/>
        <c:tickLblPos val="nextTo"/>
        <c:crossAx val="2110126472"/>
        <c:crosses val="autoZero"/>
        <c:auto val="0"/>
        <c:lblAlgn val="ctr"/>
        <c:lblOffset val="100"/>
        <c:noMultiLvlLbl val="0"/>
      </c:catAx>
      <c:valAx>
        <c:axId val="2110126472"/>
        <c:scaling>
          <c:orientation val="minMax"/>
          <c:max val="5.0"/>
        </c:scaling>
        <c:delete val="0"/>
        <c:axPos val="t"/>
        <c:majorGridlines>
          <c:spPr>
            <a:ln/>
          </c:spPr>
        </c:majorGridlines>
        <c:numFmt formatCode="0.00" sourceLinked="1"/>
        <c:majorTickMark val="out"/>
        <c:minorTickMark val="none"/>
        <c:tickLblPos val="high"/>
        <c:crossAx val="2110123432"/>
        <c:crosses val="autoZero"/>
        <c:crossBetween val="between"/>
        <c:majorUnit val="1.0"/>
      </c:valAx>
      <c:spPr>
        <a:solidFill>
          <a:srgbClr val="FFFFFF"/>
        </a:solidFill>
        <a:ln w="12700">
          <a:solidFill>
            <a:srgbClr val="808080"/>
          </a:solidFill>
        </a:ln>
      </c:spPr>
    </c:plotArea>
    <c:legend>
      <c:legendPos val="b"/>
      <c:layout/>
      <c:overlay val="0"/>
      <c:txPr>
        <a:bodyPr/>
        <a:lstStyle/>
        <a:p>
          <a:pPr>
            <a:defRPr sz="900"/>
          </a:pPr>
          <a:endParaRPr lang="fi-FI"/>
        </a:p>
      </c:txPr>
    </c:legend>
    <c:plotVisOnly val="0"/>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fi-FI"/>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v>1950-luku</c:v>
          </c:tx>
          <c:spPr>
            <a:solidFill>
              <a:srgbClr val="234C5A"/>
            </a:solidFill>
          </c:spPr>
          <c:invertIfNegative val="0"/>
          <c:dPt>
            <c:idx val="0"/>
            <c:invertIfNegative val="0"/>
            <c:bubble3D val="0"/>
            <c:spPr>
              <a:solidFill>
                <a:srgbClr val="234C5A"/>
              </a:solidFill>
              <a:ln w="12700"/>
            </c:spPr>
          </c:dPt>
          <c:dPt>
            <c:idx val="1"/>
            <c:invertIfNegative val="0"/>
            <c:bubble3D val="0"/>
            <c:spPr>
              <a:solidFill>
                <a:srgbClr val="234C5A"/>
              </a:solidFill>
              <a:ln w="12700"/>
            </c:spPr>
          </c:dPt>
          <c:dPt>
            <c:idx val="2"/>
            <c:invertIfNegative val="0"/>
            <c:bubble3D val="0"/>
            <c:spPr>
              <a:solidFill>
                <a:srgbClr val="234C5A"/>
              </a:solidFill>
              <a:ln w="12700"/>
            </c:spPr>
          </c:dPt>
          <c:dPt>
            <c:idx val="3"/>
            <c:invertIfNegative val="0"/>
            <c:bubble3D val="0"/>
            <c:spPr>
              <a:solidFill>
                <a:srgbClr val="234C5A"/>
              </a:solidFill>
              <a:ln w="12700"/>
            </c:spPr>
          </c:dPt>
          <c:dLbls>
            <c:spPr>
              <a:noFill/>
              <a:ln>
                <a:noFill/>
              </a:ln>
              <a:effectLst/>
            </c:spPr>
            <c:txPr>
              <a:bodyPr/>
              <a:lstStyle/>
              <a:p>
                <a:pPr>
                  <a:defRPr b="1">
                    <a:solidFill>
                      <a:schemeClr val="bg1"/>
                    </a:solidFill>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'Kannustus ja yhdessä oppim (35)'!$L$1:$L$4</c:f>
              <c:strCache>
                <c:ptCount val="4"/>
                <c:pt idx="0">
                  <c:v>Työyhteisöni on yleisesti ottaen kannustava ja edistää myös omaa innostustani ottaa osaa digineuvontaan</c:v>
                </c:pt>
                <c:pt idx="1">
                  <c:v>Toisen usko kykyihini tuo minulle rohkeutta, vaikka itse digiopastustilannetta arkailenkin</c:v>
                </c:pt>
                <c:pt idx="2">
                  <c:v>Joskus tuntuu, että digiohjaamistilanteessa minulta vaaditaan enemmän kuin mihin koen oikeasti pystyväni</c:v>
                </c:pt>
                <c:pt idx="3">
                  <c:v>Kannustava palaute saa minut silti yrittämään kovemmin ja oppimaan lisää</c:v>
                </c:pt>
              </c:strCache>
            </c:strRef>
          </c:cat>
          <c:val>
            <c:numRef>
              <c:f>'Kannustus ja yhdessä oppim (35)'!$N$1:$N$4</c:f>
              <c:numCache>
                <c:formatCode>0.00</c:formatCode>
                <c:ptCount val="4"/>
                <c:pt idx="0">
                  <c:v>3.318840503692626</c:v>
                </c:pt>
                <c:pt idx="1">
                  <c:v>3.0</c:v>
                </c:pt>
                <c:pt idx="2">
                  <c:v>3.4347825050354</c:v>
                </c:pt>
                <c:pt idx="3">
                  <c:v>3.666666746139527</c:v>
                </c:pt>
              </c:numCache>
            </c:numRef>
          </c:val>
        </c:ser>
        <c:ser>
          <c:idx val="1"/>
          <c:order val="1"/>
          <c:tx>
            <c:v>1960-luku</c:v>
          </c:tx>
          <c:spPr>
            <a:solidFill>
              <a:srgbClr val="F26923"/>
            </a:solidFill>
          </c:spPr>
          <c:invertIfNegative val="0"/>
          <c:dPt>
            <c:idx val="0"/>
            <c:invertIfNegative val="0"/>
            <c:bubble3D val="0"/>
            <c:spPr>
              <a:solidFill>
                <a:srgbClr val="F26923"/>
              </a:solidFill>
              <a:ln w="12700"/>
            </c:spPr>
          </c:dPt>
          <c:dPt>
            <c:idx val="1"/>
            <c:invertIfNegative val="0"/>
            <c:bubble3D val="0"/>
            <c:spPr>
              <a:solidFill>
                <a:srgbClr val="F26923"/>
              </a:solidFill>
              <a:ln w="12700"/>
            </c:spPr>
          </c:dPt>
          <c:dPt>
            <c:idx val="2"/>
            <c:invertIfNegative val="0"/>
            <c:bubble3D val="0"/>
            <c:spPr>
              <a:solidFill>
                <a:srgbClr val="F26923"/>
              </a:solidFill>
              <a:ln w="12700"/>
            </c:spPr>
          </c:dPt>
          <c:dPt>
            <c:idx val="3"/>
            <c:invertIfNegative val="0"/>
            <c:bubble3D val="0"/>
            <c:spPr>
              <a:solidFill>
                <a:srgbClr val="F26923"/>
              </a:solidFill>
              <a:ln w="12700"/>
            </c:spPr>
          </c:dPt>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'Kannustus ja yhdessä oppim (35)'!$L$1:$L$4</c:f>
              <c:strCache>
                <c:ptCount val="4"/>
                <c:pt idx="0">
                  <c:v>Työyhteisöni on yleisesti ottaen kannustava ja edistää myös omaa innostustani ottaa osaa digineuvontaan</c:v>
                </c:pt>
                <c:pt idx="1">
                  <c:v>Toisen usko kykyihini tuo minulle rohkeutta, vaikka itse digiopastustilannetta arkailenkin</c:v>
                </c:pt>
                <c:pt idx="2">
                  <c:v>Joskus tuntuu, että digiohjaamistilanteessa minulta vaaditaan enemmän kuin mihin koen oikeasti pystyväni</c:v>
                </c:pt>
                <c:pt idx="3">
                  <c:v>Kannustava palaute saa minut silti yrittämään kovemmin ja oppimaan lisää</c:v>
                </c:pt>
              </c:strCache>
            </c:strRef>
          </c:cat>
          <c:val>
            <c:numRef>
              <c:f>'Kannustus ja yhdessä oppim (35)'!$O$1:$O$4</c:f>
              <c:numCache>
                <c:formatCode>0.00</c:formatCode>
                <c:ptCount val="4"/>
                <c:pt idx="0">
                  <c:v>3.139130353927613</c:v>
                </c:pt>
                <c:pt idx="1">
                  <c:v>3.04347825050354</c:v>
                </c:pt>
                <c:pt idx="2">
                  <c:v>3.394736766815185</c:v>
                </c:pt>
                <c:pt idx="3">
                  <c:v>3.426086902618408</c:v>
                </c:pt>
              </c:numCache>
            </c:numRef>
          </c:val>
        </c:ser>
        <c:ser>
          <c:idx val="2"/>
          <c:order val="2"/>
          <c:tx>
            <c:v>1970-luku</c:v>
          </c:tx>
          <c:spPr>
            <a:solidFill>
              <a:srgbClr val="5ABC68"/>
            </a:solidFill>
          </c:spPr>
          <c:invertIfNegative val="0"/>
          <c:dPt>
            <c:idx val="0"/>
            <c:invertIfNegative val="0"/>
            <c:bubble3D val="0"/>
            <c:spPr>
              <a:solidFill>
                <a:srgbClr val="5ABC68"/>
              </a:solidFill>
              <a:ln w="12700"/>
            </c:spPr>
          </c:dPt>
          <c:dPt>
            <c:idx val="1"/>
            <c:invertIfNegative val="0"/>
            <c:bubble3D val="0"/>
            <c:spPr>
              <a:solidFill>
                <a:srgbClr val="5ABC68"/>
              </a:solidFill>
              <a:ln w="12700"/>
            </c:spPr>
          </c:dPt>
          <c:dPt>
            <c:idx val="2"/>
            <c:invertIfNegative val="0"/>
            <c:bubble3D val="0"/>
            <c:spPr>
              <a:solidFill>
                <a:srgbClr val="5ABC68"/>
              </a:solidFill>
              <a:ln w="12700"/>
            </c:spPr>
          </c:dPt>
          <c:dPt>
            <c:idx val="3"/>
            <c:invertIfNegative val="0"/>
            <c:bubble3D val="0"/>
            <c:spPr>
              <a:solidFill>
                <a:srgbClr val="5ABC68"/>
              </a:solidFill>
              <a:ln w="12700"/>
            </c:spPr>
          </c:dPt>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'Kannustus ja yhdessä oppim (35)'!$L$1:$L$4</c:f>
              <c:strCache>
                <c:ptCount val="4"/>
                <c:pt idx="0">
                  <c:v>Työyhteisöni on yleisesti ottaen kannustava ja edistää myös omaa innostustani ottaa osaa digineuvontaan</c:v>
                </c:pt>
                <c:pt idx="1">
                  <c:v>Toisen usko kykyihini tuo minulle rohkeutta, vaikka itse digiopastustilannetta arkailenkin</c:v>
                </c:pt>
                <c:pt idx="2">
                  <c:v>Joskus tuntuu, että digiohjaamistilanteessa minulta vaaditaan enemmän kuin mihin koen oikeasti pystyväni</c:v>
                </c:pt>
                <c:pt idx="3">
                  <c:v>Kannustava palaute saa minut silti yrittämään kovemmin ja oppimaan lisää</c:v>
                </c:pt>
              </c:strCache>
            </c:strRef>
          </c:cat>
          <c:val>
            <c:numRef>
              <c:f>'Kannustus ja yhdessä oppim (35)'!$P$1:$P$4</c:f>
              <c:numCache>
                <c:formatCode>0.00</c:formatCode>
                <c:ptCount val="4"/>
                <c:pt idx="0">
                  <c:v>3.563636302947998</c:v>
                </c:pt>
                <c:pt idx="1">
                  <c:v>3.381818294525146</c:v>
                </c:pt>
                <c:pt idx="2">
                  <c:v>3.336363554000854</c:v>
                </c:pt>
                <c:pt idx="3">
                  <c:v>3.763636350631714</c:v>
                </c:pt>
              </c:numCache>
            </c:numRef>
          </c:val>
        </c:ser>
        <c:ser>
          <c:idx val="3"/>
          <c:order val="3"/>
          <c:tx>
            <c:v>1980-luku</c:v>
          </c:tx>
          <c:spPr>
            <a:solidFill>
              <a:srgbClr val="FDC12E"/>
            </a:solidFill>
          </c:spPr>
          <c:invertIfNegative val="0"/>
          <c:dPt>
            <c:idx val="0"/>
            <c:invertIfNegative val="0"/>
            <c:bubble3D val="0"/>
            <c:spPr>
              <a:solidFill>
                <a:srgbClr val="FDC12E"/>
              </a:solidFill>
              <a:ln w="12700"/>
            </c:spPr>
          </c:dPt>
          <c:dPt>
            <c:idx val="1"/>
            <c:invertIfNegative val="0"/>
            <c:bubble3D val="0"/>
            <c:spPr>
              <a:solidFill>
                <a:srgbClr val="FDC12E"/>
              </a:solidFill>
              <a:ln w="12700"/>
            </c:spPr>
          </c:dPt>
          <c:dPt>
            <c:idx val="2"/>
            <c:invertIfNegative val="0"/>
            <c:bubble3D val="0"/>
            <c:spPr>
              <a:solidFill>
                <a:srgbClr val="FDC12E"/>
              </a:solidFill>
              <a:ln w="12700"/>
            </c:spPr>
          </c:dPt>
          <c:dPt>
            <c:idx val="3"/>
            <c:invertIfNegative val="0"/>
            <c:bubble3D val="0"/>
            <c:spPr>
              <a:solidFill>
                <a:srgbClr val="FDC12E"/>
              </a:solidFill>
              <a:ln w="12700"/>
            </c:spPr>
          </c:dPt>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'Kannustus ja yhdessä oppim (35)'!$L$1:$L$4</c:f>
              <c:strCache>
                <c:ptCount val="4"/>
                <c:pt idx="0">
                  <c:v>Työyhteisöni on yleisesti ottaen kannustava ja edistää myös omaa innostustani ottaa osaa digineuvontaan</c:v>
                </c:pt>
                <c:pt idx="1">
                  <c:v>Toisen usko kykyihini tuo minulle rohkeutta, vaikka itse digiopastustilannetta arkailenkin</c:v>
                </c:pt>
                <c:pt idx="2">
                  <c:v>Joskus tuntuu, että digiohjaamistilanteessa minulta vaaditaan enemmän kuin mihin koen oikeasti pystyväni</c:v>
                </c:pt>
                <c:pt idx="3">
                  <c:v>Kannustava palaute saa minut silti yrittämään kovemmin ja oppimaan lisää</c:v>
                </c:pt>
              </c:strCache>
            </c:strRef>
          </c:cat>
          <c:val>
            <c:numRef>
              <c:f>'Kannustus ja yhdessä oppim (35)'!$Q$1:$Q$4</c:f>
              <c:numCache>
                <c:formatCode>0.00</c:formatCode>
                <c:ptCount val="4"/>
                <c:pt idx="0">
                  <c:v>3.752941131591797</c:v>
                </c:pt>
                <c:pt idx="1">
                  <c:v>3.411764621734619</c:v>
                </c:pt>
                <c:pt idx="2">
                  <c:v>2.976470470428463</c:v>
                </c:pt>
                <c:pt idx="3">
                  <c:v>3.823529481887818</c:v>
                </c:pt>
              </c:numCache>
            </c:numRef>
          </c:val>
        </c:ser>
        <c:ser>
          <c:idx val="4"/>
          <c:order val="4"/>
          <c:tx>
            <c:v>1990-luku</c:v>
          </c:tx>
          <c:spPr>
            <a:solidFill>
              <a:srgbClr val="34C2D8"/>
            </a:solidFill>
          </c:spPr>
          <c:invertIfNegative val="0"/>
          <c:dPt>
            <c:idx val="0"/>
            <c:invertIfNegative val="0"/>
            <c:bubble3D val="0"/>
            <c:spPr>
              <a:solidFill>
                <a:srgbClr val="34C2D8"/>
              </a:solidFill>
              <a:ln w="12700"/>
            </c:spPr>
          </c:dPt>
          <c:dPt>
            <c:idx val="1"/>
            <c:invertIfNegative val="0"/>
            <c:bubble3D val="0"/>
            <c:spPr>
              <a:solidFill>
                <a:srgbClr val="34C2D8"/>
              </a:solidFill>
              <a:ln w="12700"/>
            </c:spPr>
          </c:dPt>
          <c:dPt>
            <c:idx val="2"/>
            <c:invertIfNegative val="0"/>
            <c:bubble3D val="0"/>
            <c:spPr>
              <a:solidFill>
                <a:srgbClr val="34C2D8"/>
              </a:solidFill>
              <a:ln w="12700"/>
            </c:spPr>
          </c:dPt>
          <c:dPt>
            <c:idx val="3"/>
            <c:invertIfNegative val="0"/>
            <c:bubble3D val="0"/>
            <c:spPr>
              <a:solidFill>
                <a:srgbClr val="34C2D8"/>
              </a:solidFill>
              <a:ln w="12700"/>
            </c:spPr>
          </c:dPt>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'Kannustus ja yhdessä oppim (35)'!$L$1:$L$4</c:f>
              <c:strCache>
                <c:ptCount val="4"/>
                <c:pt idx="0">
                  <c:v>Työyhteisöni on yleisesti ottaen kannustava ja edistää myös omaa innostustani ottaa osaa digineuvontaan</c:v>
                </c:pt>
                <c:pt idx="1">
                  <c:v>Toisen usko kykyihini tuo minulle rohkeutta, vaikka itse digiopastustilannetta arkailenkin</c:v>
                </c:pt>
                <c:pt idx="2">
                  <c:v>Joskus tuntuu, että digiohjaamistilanteessa minulta vaaditaan enemmän kuin mihin koen oikeasti pystyväni</c:v>
                </c:pt>
                <c:pt idx="3">
                  <c:v>Kannustava palaute saa minut silti yrittämään kovemmin ja oppimaan lisää</c:v>
                </c:pt>
              </c:strCache>
            </c:strRef>
          </c:cat>
          <c:val>
            <c:numRef>
              <c:f>'Kannustus ja yhdessä oppim (35)'!$R$1:$R$4</c:f>
              <c:numCache>
                <c:formatCode>0.00</c:formatCode>
                <c:ptCount val="4"/>
                <c:pt idx="0">
                  <c:v>4.0</c:v>
                </c:pt>
                <c:pt idx="1">
                  <c:v>3.69565224647522</c:v>
                </c:pt>
                <c:pt idx="2">
                  <c:v>2.91304349899292</c:v>
                </c:pt>
                <c:pt idx="3">
                  <c:v>3.73913049697876</c:v>
                </c:pt>
              </c:numCache>
            </c:numRef>
          </c:val>
        </c:ser>
        <c:dLbls>
          <c:showLegendKey val="0"/>
          <c:showVal val="0"/>
          <c:showCatName val="0"/>
          <c:showSerName val="0"/>
          <c:showPercent val="0"/>
          <c:showBubbleSize val="0"/>
        </c:dLbls>
        <c:gapWidth val="150"/>
        <c:overlap val="-30"/>
        <c:axId val="2110198856"/>
        <c:axId val="2110201896"/>
      </c:barChart>
      <c:catAx>
        <c:axId val="2110198856"/>
        <c:scaling>
          <c:orientation val="maxMin"/>
        </c:scaling>
        <c:delete val="0"/>
        <c:axPos val="l"/>
        <c:numFmt formatCode="General" sourceLinked="1"/>
        <c:majorTickMark val="out"/>
        <c:minorTickMark val="none"/>
        <c:tickLblPos val="nextTo"/>
        <c:crossAx val="2110201896"/>
        <c:crosses val="autoZero"/>
        <c:auto val="0"/>
        <c:lblAlgn val="ctr"/>
        <c:lblOffset val="100"/>
        <c:noMultiLvlLbl val="0"/>
      </c:catAx>
      <c:valAx>
        <c:axId val="2110201896"/>
        <c:scaling>
          <c:orientation val="minMax"/>
          <c:max val="5.0"/>
        </c:scaling>
        <c:delete val="0"/>
        <c:axPos val="t"/>
        <c:majorGridlines>
          <c:spPr>
            <a:ln/>
          </c:spPr>
        </c:majorGridlines>
        <c:numFmt formatCode="0.00" sourceLinked="1"/>
        <c:majorTickMark val="out"/>
        <c:minorTickMark val="none"/>
        <c:tickLblPos val="high"/>
        <c:crossAx val="2110198856"/>
        <c:crosses val="autoZero"/>
        <c:crossBetween val="between"/>
        <c:majorUnit val="1.0"/>
      </c:valAx>
      <c:spPr>
        <a:solidFill>
          <a:srgbClr val="FFFFFF"/>
        </a:solidFill>
        <a:ln w="12700">
          <a:solidFill>
            <a:srgbClr val="808080"/>
          </a:solidFill>
        </a:ln>
      </c:spPr>
    </c:plotArea>
    <c:legend>
      <c:legendPos val="b"/>
      <c:layout/>
      <c:overlay val="0"/>
      <c:txPr>
        <a:bodyPr/>
        <a:lstStyle/>
        <a:p>
          <a:pPr>
            <a:defRPr sz="900"/>
          </a:pPr>
          <a:endParaRPr lang="fi-FI"/>
        </a:p>
      </c:txPr>
    </c:legend>
    <c:plotVisOnly val="0"/>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fi-FI"/>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Tilannesidonnaisuus</c:v>
                </c:pt>
              </c:strCache>
            </c:strRef>
          </c:tx>
          <c:spPr>
            <a:solidFill>
              <a:srgbClr val="234C5A"/>
            </a:solidFill>
            <a:effectLst/>
          </c:spPr>
          <c:invertIfNegative val="0"/>
          <c:cat>
            <c:strRef>
              <c:f>Sheet1!$A$2:$A$5</c:f>
              <c:strCache>
                <c:ptCount val="4"/>
                <c:pt idx="0">
                  <c:v>Koen omaavani tarpeeksi hyvät digitaidot, enkä sen vuoksi tunnen lainkaan epävarmuutta</c:v>
                </c:pt>
                <c:pt idx="1">
                  <c:v>Stressaantuneenakaan en alan epäillä pystymistäni esimerkiksi digitaalisten ratkaisujen setvimiseen</c:v>
                </c:pt>
                <c:pt idx="2">
                  <c:v>Itsevarmuuteni ei horju lainkaan, vaikka digiopastustilanteet ovat usein arvaamattomia ja suunnittelemattomia</c:v>
                </c:pt>
                <c:pt idx="3">
                  <c:v>Jos koen takaiskun jonkun uuden laitteen tai taidon opettelussa, en anna sen masentaa minua</c:v>
                </c:pt>
              </c:strCache>
            </c:strRef>
          </c:cat>
          <c:val>
            <c:numRef>
              <c:f>Sheet1!$B$2:$B$5</c:f>
              <c:numCache>
                <c:formatCode>General</c:formatCode>
                <c:ptCount val="4"/>
                <c:pt idx="0">
                  <c:v>2.40796019900498</c:v>
                </c:pt>
                <c:pt idx="1">
                  <c:v>2.64676616915423</c:v>
                </c:pt>
                <c:pt idx="2">
                  <c:v>2.5211970074813</c:v>
                </c:pt>
                <c:pt idx="3">
                  <c:v>3.591478696741846</c:v>
                </c:pt>
              </c:numCache>
            </c:numRef>
          </c:val>
        </c:ser>
        <c:dLbls>
          <c:showLegendKey val="0"/>
          <c:showVal val="0"/>
          <c:showCatName val="0"/>
          <c:showSerName val="0"/>
          <c:showPercent val="0"/>
          <c:showBubbleSize val="0"/>
        </c:dLbls>
        <c:gapWidth val="150"/>
        <c:axId val="2108336728"/>
        <c:axId val="2108324856"/>
      </c:barChart>
      <c:scatterChart>
        <c:scatterStyle val="lineMarker"/>
        <c:varyColors val="0"/>
        <c:ser>
          <c:idx val="1"/>
          <c:order val="1"/>
          <c:tx>
            <c:strRef>
              <c:f>Sheet1!$C$1</c:f>
              <c:strCache>
                <c:ptCount val="1"/>
                <c:pt idx="0">
                  <c:v>Keskiarvo</c:v>
                </c:pt>
              </c:strCache>
            </c:strRef>
          </c:tx>
          <c:spPr>
            <a:effectLst/>
          </c:spPr>
          <c:marker>
            <c:symbol val="none"/>
          </c:marker>
          <c:xVal>
            <c:numRef>
              <c:f>Sheet1!$C$2:$C$5</c:f>
              <c:numCache>
                <c:formatCode>General</c:formatCode>
                <c:ptCount val="4"/>
                <c:pt idx="0">
                  <c:v>2.79052369077307</c:v>
                </c:pt>
                <c:pt idx="1">
                  <c:v>2.79052369077307</c:v>
                </c:pt>
                <c:pt idx="2">
                  <c:v>2.79052369077307</c:v>
                </c:pt>
                <c:pt idx="3">
                  <c:v>2.79052369077307</c:v>
                </c:pt>
              </c:numCache>
            </c:numRef>
          </c:xVal>
          <c:yVal>
            <c:numRef>
              <c:f>Sheet1!$D$2:$D$5</c:f>
              <c:numCache>
                <c:formatCode>General</c:formatCode>
                <c:ptCount val="4"/>
                <c:pt idx="0">
                  <c:v>0.5</c:v>
                </c:pt>
                <c:pt idx="1">
                  <c:v>1.5</c:v>
                </c:pt>
                <c:pt idx="2">
                  <c:v>2.5</c:v>
                </c:pt>
                <c:pt idx="3">
                  <c:v>3.5</c:v>
                </c:pt>
              </c:numCache>
            </c:numRef>
          </c:yVal>
          <c:smooth val="0"/>
        </c:ser>
        <c:dLbls>
          <c:showLegendKey val="0"/>
          <c:showVal val="0"/>
          <c:showCatName val="0"/>
          <c:showSerName val="0"/>
          <c:showPercent val="0"/>
          <c:showBubbleSize val="0"/>
        </c:dLbls>
        <c:axId val="2108327720"/>
        <c:axId val="2108331176"/>
      </c:scatterChart>
      <c:catAx>
        <c:axId val="2108336728"/>
        <c:scaling>
          <c:orientation val="maxMin"/>
        </c:scaling>
        <c:delete val="0"/>
        <c:axPos val="l"/>
        <c:numFmt formatCode="General" sourceLinked="1"/>
        <c:majorTickMark val="out"/>
        <c:minorTickMark val="none"/>
        <c:tickLblPos val="nextTo"/>
        <c:crossAx val="2108324856"/>
        <c:crosses val="autoZero"/>
        <c:auto val="0"/>
        <c:lblAlgn val="ctr"/>
        <c:lblOffset val="100"/>
        <c:noMultiLvlLbl val="0"/>
      </c:catAx>
      <c:valAx>
        <c:axId val="2108324856"/>
        <c:scaling>
          <c:orientation val="minMax"/>
          <c:max val="5.0"/>
          <c:min val="0.0"/>
        </c:scaling>
        <c:delete val="0"/>
        <c:axPos val="t"/>
        <c:majorGridlines/>
        <c:numFmt formatCode="General" sourceLinked="0"/>
        <c:majorTickMark val="out"/>
        <c:minorTickMark val="none"/>
        <c:tickLblPos val="high"/>
        <c:crossAx val="2108336728"/>
        <c:crosses val="autoZero"/>
        <c:crossBetween val="between"/>
        <c:majorUnit val="1.0"/>
        <c:minorUnit val="1.0"/>
      </c:valAx>
      <c:valAx>
        <c:axId val="2108327720"/>
        <c:scaling>
          <c:orientation val="minMax"/>
          <c:max val="5.0"/>
          <c:min val="0.0"/>
        </c:scaling>
        <c:delete val="1"/>
        <c:axPos val="t"/>
        <c:majorGridlines>
          <c:spPr>
            <a:ln w="0"/>
          </c:spPr>
        </c:majorGridlines>
        <c:minorGridlines>
          <c:spPr>
            <a:ln w="0"/>
          </c:spPr>
        </c:minorGridlines>
        <c:numFmt formatCode="General" sourceLinked="1"/>
        <c:majorTickMark val="out"/>
        <c:minorTickMark val="none"/>
        <c:tickLblPos val="nextTo"/>
        <c:crossAx val="2108331176"/>
        <c:crosses val="max"/>
        <c:crossBetween val="midCat"/>
        <c:majorUnit val="1.0"/>
        <c:minorUnit val="1.0"/>
      </c:valAx>
      <c:valAx>
        <c:axId val="2108331176"/>
        <c:scaling>
          <c:orientation val="minMax"/>
          <c:max val="4.0"/>
          <c:min val="0.0"/>
        </c:scaling>
        <c:delete val="1"/>
        <c:axPos val="r"/>
        <c:majorGridlines/>
        <c:minorGridlines/>
        <c:numFmt formatCode="General" sourceLinked="1"/>
        <c:majorTickMark val="out"/>
        <c:minorTickMark val="none"/>
        <c:tickLblPos val="nextTo"/>
        <c:crossAx val="2108327720"/>
        <c:crosses val="max"/>
        <c:crossBetween val="midCat"/>
        <c:majorUnit val="0.0"/>
        <c:minorUnit val="0.0"/>
      </c:valAx>
    </c:plotArea>
    <c:plotVisOnly val="1"/>
    <c:dispBlanksAs val="zero"/>
    <c:showDLblsOverMax val="1"/>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fi-FI"/>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2BF823-52F7-794D-9305-9E7C23D588E5}" type="datetimeFigureOut">
              <a:rPr lang="fi-FI" smtClean="0"/>
              <a:t>29.10.2018</a:t>
            </a:fld>
            <a:endParaRPr lang="fi-FI"/>
          </a:p>
        </p:txBody>
      </p:sp>
      <p:sp>
        <p:nvSpPr>
          <p:cNvPr id="4" name="Alatunnisteen paikkamerk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21B3BC-2796-B24F-9B6B-E23A7735B016}" type="slidenum">
              <a:rPr lang="fi-FI" smtClean="0"/>
              <a:t>‹#›</a:t>
            </a:fld>
            <a:endParaRPr lang="fi-FI"/>
          </a:p>
        </p:txBody>
      </p:sp>
    </p:spTree>
    <p:extLst>
      <p:ext uri="{BB962C8B-B14F-4D97-AF65-F5344CB8AC3E}">
        <p14:creationId xmlns:p14="http://schemas.microsoft.com/office/powerpoint/2010/main" val="827377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A1551E-561F-324B-8A97-81B4CCD7AF20}" type="datetimeFigureOut">
              <a:rPr lang="fi-FI" smtClean="0"/>
              <a:t>29.10.2018</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1C368F-1D03-4947-A1D4-FB06E075A365}" type="slidenum">
              <a:rPr lang="fi-FI" smtClean="0"/>
              <a:t>‹#›</a:t>
            </a:fld>
            <a:endParaRPr lang="fi-FI"/>
          </a:p>
        </p:txBody>
      </p:sp>
    </p:spTree>
    <p:extLst>
      <p:ext uri="{BB962C8B-B14F-4D97-AF65-F5344CB8AC3E}">
        <p14:creationId xmlns:p14="http://schemas.microsoft.com/office/powerpoint/2010/main" val="144931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tsikkodia">
    <p:spTree>
      <p:nvGrpSpPr>
        <p:cNvPr id="1" name=""/>
        <p:cNvGrpSpPr/>
        <p:nvPr/>
      </p:nvGrpSpPr>
      <p:grpSpPr>
        <a:xfrm>
          <a:off x="0" y="0"/>
          <a:ext cx="0" cy="0"/>
          <a:chOff x="0" y="0"/>
          <a:chExt cx="0" cy="0"/>
        </a:xfrm>
      </p:grpSpPr>
      <p:sp>
        <p:nvSpPr>
          <p:cNvPr id="7" name="Rectangle 6"/>
          <p:cNvSpPr/>
          <p:nvPr/>
        </p:nvSpPr>
        <p:spPr>
          <a:xfrm>
            <a:off x="-146315" y="0"/>
            <a:ext cx="12192000" cy="4572001"/>
          </a:xfrm>
          <a:prstGeom prst="rect">
            <a:avLst/>
          </a:prstGeom>
          <a:solidFill>
            <a:srgbClr val="00D4D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3600" spc="200" baseline="0"/>
            </a:lvl1pPr>
          </a:lstStyle>
          <a:p>
            <a:r>
              <a:rPr lang="fi-FI" dirty="0" smtClean="0"/>
              <a:t>Muokkaa perustyylejä naps.</a:t>
            </a:r>
            <a:endParaRPr lang="en-US" dirty="0"/>
          </a:p>
        </p:txBody>
      </p:sp>
      <p:sp>
        <p:nvSpPr>
          <p:cNvPr id="4" name="Date Placeholder 3"/>
          <p:cNvSpPr>
            <a:spLocks noGrp="1"/>
          </p:cNvSpPr>
          <p:nvPr>
            <p:ph type="dt" sz="half" idx="10"/>
          </p:nvPr>
        </p:nvSpPr>
        <p:spPr>
          <a:xfrm>
            <a:off x="1561170" y="6470704"/>
            <a:ext cx="2154142" cy="274320"/>
          </a:xfrm>
        </p:spPr>
        <p:txBody>
          <a:bodyPr/>
          <a:lstStyle>
            <a:lvl1pPr algn="l">
              <a:defRPr/>
            </a:lvl1pPr>
          </a:lstStyle>
          <a:p>
            <a:fld id="{4132808E-B7CF-5143-BB2F-5705B58F55B1}" type="datetime1">
              <a:rPr lang="fi-FI" smtClean="0"/>
              <a:t>29.10.2018</a:t>
            </a:fld>
            <a:endParaRPr lang="en-US" dirty="0"/>
          </a:p>
        </p:txBody>
      </p:sp>
      <p:sp>
        <p:nvSpPr>
          <p:cNvPr id="5" name="Footer Placeholder 4"/>
          <p:cNvSpPr>
            <a:spLocks noGrp="1"/>
          </p:cNvSpPr>
          <p:nvPr>
            <p:ph type="ftr" sz="quarter" idx="11"/>
          </p:nvPr>
        </p:nvSpPr>
        <p:spPr>
          <a:xfrm>
            <a:off x="5678117" y="6423177"/>
            <a:ext cx="5901458" cy="274320"/>
          </a:xfrm>
        </p:spPr>
        <p:txBody>
          <a:bodyPr/>
          <a:lstStyle/>
          <a:p>
            <a:endParaRPr lang="en-US" dirty="0"/>
          </a:p>
        </p:txBody>
      </p:sp>
      <p:sp>
        <p:nvSpPr>
          <p:cNvPr id="6" name="Slide Number Placeholder 5"/>
          <p:cNvSpPr>
            <a:spLocks noGrp="1"/>
          </p:cNvSpPr>
          <p:nvPr>
            <p:ph type="sldNum" sz="quarter" idx="12"/>
          </p:nvPr>
        </p:nvSpPr>
        <p:spPr>
          <a:xfrm>
            <a:off x="457200" y="6470704"/>
            <a:ext cx="973666" cy="274320"/>
          </a:xfrm>
        </p:spPr>
        <p:txBody>
          <a:bodyPr/>
          <a:lstStyle>
            <a:lvl1pPr>
              <a:defRPr/>
            </a:lvl1pPr>
          </a:lstStyle>
          <a:p>
            <a:fld id="{A3BADF8E-5D09-AC4A-80B8-9A189066AC6F}" type="slidenum">
              <a:rPr lang="en-US" smtClean="0"/>
              <a:pPr/>
              <a:t>‹#›</a:t>
            </a:fld>
            <a:endParaRPr lang="en-US" dirty="0"/>
          </a:p>
        </p:txBody>
      </p:sp>
      <p:cxnSp>
        <p:nvCxnSpPr>
          <p:cNvPr id="8" name="Straight Connector 7"/>
          <p:cNvCxnSpPr/>
          <p:nvPr/>
        </p:nvCxnSpPr>
        <p:spPr>
          <a:xfrm flipV="1">
            <a:off x="8386842" y="5264106"/>
            <a:ext cx="0" cy="9144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86089" y="5035603"/>
            <a:ext cx="3024911" cy="1387574"/>
          </a:xfrm>
          <a:prstGeom prst="rect">
            <a:avLst/>
          </a:prstGeom>
        </p:spPr>
      </p:pic>
      <p:sp>
        <p:nvSpPr>
          <p:cNvPr id="17" name="Tekstin paikkamerkki 15"/>
          <p:cNvSpPr>
            <a:spLocks noGrp="1"/>
          </p:cNvSpPr>
          <p:nvPr>
            <p:ph type="body" sz="quarter" idx="13"/>
          </p:nvPr>
        </p:nvSpPr>
        <p:spPr>
          <a:xfrm>
            <a:off x="721518" y="1249361"/>
            <a:ext cx="10748963" cy="2073275"/>
          </a:xfrm>
        </p:spPr>
        <p:txBody>
          <a:bodyPr/>
          <a:lstStyle>
            <a:lvl1pPr marL="0" indent="0" algn="ctr">
              <a:buFontTx/>
              <a:buNone/>
              <a:defRPr sz="3600" i="1">
                <a:solidFill>
                  <a:schemeClr val="bg1"/>
                </a:solidFill>
                <a:latin typeface="+mj-lt"/>
              </a:defRPr>
            </a:lvl1pPr>
            <a:lvl2pPr marL="128016" indent="0" algn="ctr">
              <a:buFontTx/>
              <a:buNone/>
              <a:defRPr>
                <a:solidFill>
                  <a:schemeClr val="bg1"/>
                </a:solidFill>
                <a:latin typeface="+mj-lt"/>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smtClean="0"/>
              <a:t>Muokkaa tekstin perustyylejä napsauttamalla</a:t>
            </a:r>
          </a:p>
          <a:p>
            <a:pPr lvl="1"/>
            <a:endParaRPr lang="fi-FI" dirty="0" smtClean="0"/>
          </a:p>
          <a:p>
            <a:pPr lvl="1"/>
            <a:r>
              <a:rPr lang="fi-FI" dirty="0" smtClean="0"/>
              <a:t>toinen taso</a:t>
            </a:r>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Väliotsikko+teksti_sininen">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2084919" y="1835151"/>
            <a:ext cx="9472081" cy="4057915"/>
          </a:xfrm>
          <a:prstGeom prst="rect">
            <a:avLst/>
          </a:prstGeom>
        </p:spPr>
        <p:txBody>
          <a:bodyPr vert="horz" lIns="121917" tIns="60958" rIns="121917" bIns="60958" rtlCol="0">
            <a:noAutofit/>
          </a:bodyPr>
          <a:lstStyle/>
          <a:p>
            <a:pPr lvl="0"/>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text</a:t>
            </a:r>
            <a:r>
              <a:rPr lang="fi-FI" dirty="0" smtClean="0"/>
              <a:t> </a:t>
            </a:r>
            <a:r>
              <a:rPr lang="fi-FI" dirty="0" err="1" smtClean="0"/>
              <a:t>styles</a:t>
            </a:r>
            <a:endParaRPr lang="fi-FI" dirty="0" smtClean="0"/>
          </a:p>
          <a:p>
            <a:pPr lvl="1"/>
            <a:r>
              <a:rPr lang="fi-FI" dirty="0" smtClean="0"/>
              <a:t>Second </a:t>
            </a:r>
            <a:r>
              <a:rPr lang="fi-FI" dirty="0" err="1" smtClean="0"/>
              <a:t>level</a:t>
            </a:r>
            <a:endParaRPr lang="fi-FI" dirty="0" smtClean="0"/>
          </a:p>
          <a:p>
            <a:pPr lvl="2"/>
            <a:r>
              <a:rPr lang="fi-FI" dirty="0" smtClean="0"/>
              <a:t>Third </a:t>
            </a:r>
            <a:r>
              <a:rPr lang="fi-FI" dirty="0" err="1" smtClean="0"/>
              <a:t>level</a:t>
            </a:r>
            <a:endParaRPr lang="fi-FI" dirty="0" smtClean="0"/>
          </a:p>
          <a:p>
            <a:pPr lvl="3"/>
            <a:r>
              <a:rPr lang="fi-FI" dirty="0" err="1" smtClean="0"/>
              <a:t>Fourth</a:t>
            </a:r>
            <a:r>
              <a:rPr lang="fi-FI" dirty="0" smtClean="0"/>
              <a:t> </a:t>
            </a:r>
            <a:r>
              <a:rPr lang="fi-FI" dirty="0" err="1" smtClean="0"/>
              <a:t>level</a:t>
            </a:r>
            <a:endParaRPr lang="fi-FI" dirty="0" smtClean="0"/>
          </a:p>
          <a:p>
            <a:pPr lvl="4"/>
            <a:r>
              <a:rPr lang="fi-FI" dirty="0" err="1" smtClean="0"/>
              <a:t>Fifth</a:t>
            </a:r>
            <a:r>
              <a:rPr lang="fi-FI" dirty="0" smtClean="0"/>
              <a:t> </a:t>
            </a:r>
            <a:r>
              <a:rPr lang="fi-FI" dirty="0" err="1" smtClean="0"/>
              <a:t>level</a:t>
            </a:r>
            <a:endParaRPr lang="en-US" dirty="0"/>
          </a:p>
        </p:txBody>
      </p:sp>
      <p:sp>
        <p:nvSpPr>
          <p:cNvPr id="5" name="Title Placeholder 1"/>
          <p:cNvSpPr>
            <a:spLocks noGrp="1"/>
          </p:cNvSpPr>
          <p:nvPr>
            <p:ph type="title"/>
          </p:nvPr>
        </p:nvSpPr>
        <p:spPr>
          <a:xfrm>
            <a:off x="1179882" y="506413"/>
            <a:ext cx="10377119" cy="998539"/>
          </a:xfrm>
          <a:prstGeom prst="rect">
            <a:avLst/>
          </a:prstGeom>
        </p:spPr>
        <p:txBody>
          <a:bodyPr vert="horz" lIns="0" tIns="0" rIns="0" bIns="0" rtlCol="0" anchor="b">
            <a:noAutofit/>
          </a:body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spTree>
    <p:extLst>
      <p:ext uri="{BB962C8B-B14F-4D97-AF65-F5344CB8AC3E}">
        <p14:creationId xmlns:p14="http://schemas.microsoft.com/office/powerpoint/2010/main" val="1557117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agrammi valkoinen">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6093884" y="506415"/>
            <a:ext cx="5105400" cy="1567919"/>
          </a:xfrm>
          <a:prstGeom prst="rect">
            <a:avLst/>
          </a:prstGeom>
        </p:spPr>
        <p:txBody>
          <a:bodyPr vert="horz" lIns="121917" tIns="60958" rIns="121917" bIns="60958" rtlCol="0">
            <a:noAutofit/>
          </a:bodyPr>
          <a:lstStyle>
            <a:lvl1pPr marL="0" indent="0">
              <a:buFontTx/>
              <a:buNone/>
              <a:defRPr/>
            </a:lvl1pPr>
            <a:lvl2pPr marL="479988" indent="-239994">
              <a:buFont typeface="Arial"/>
              <a:buChar char="•"/>
              <a:defRPr/>
            </a:lvl2pPr>
            <a:lvl3pPr marL="767981" indent="-239994">
              <a:buSzPct val="100000"/>
              <a:buFont typeface="Lucida Grande"/>
              <a:buChar char="-"/>
              <a:defRPr/>
            </a:lvl3pPr>
          </a:lstStyle>
          <a:p>
            <a:pPr lvl="0"/>
            <a:r>
              <a:rPr lang="fi-FI" smtClean="0"/>
              <a:t>Muokkaa tekstin perustyylejä napsauttamalla</a:t>
            </a:r>
          </a:p>
          <a:p>
            <a:pPr lvl="1"/>
            <a:r>
              <a:rPr lang="fi-FI" smtClean="0"/>
              <a:t>toinen taso</a:t>
            </a:r>
          </a:p>
        </p:txBody>
      </p:sp>
      <p:sp>
        <p:nvSpPr>
          <p:cNvPr id="5" name="Title Placeholder 1"/>
          <p:cNvSpPr>
            <a:spLocks noGrp="1"/>
          </p:cNvSpPr>
          <p:nvPr>
            <p:ph type="title"/>
          </p:nvPr>
        </p:nvSpPr>
        <p:spPr>
          <a:xfrm>
            <a:off x="1179882" y="506413"/>
            <a:ext cx="4617769" cy="998539"/>
          </a:xfrm>
          <a:prstGeom prst="rect">
            <a:avLst/>
          </a:prstGeom>
        </p:spPr>
        <p:txBody>
          <a:bodyPr vert="horz" lIns="0" tIns="0" rIns="0" bIns="0" rtlCol="0" anchor="b">
            <a:noAutofit/>
          </a:bodyPr>
          <a:lstStyle/>
          <a:p>
            <a:r>
              <a:rPr lang="fi-FI" smtClean="0"/>
              <a:t>Muokkaa perustyyl. napsautt.</a:t>
            </a:r>
            <a:endParaRPr lang="en-US" dirty="0"/>
          </a:p>
        </p:txBody>
      </p:sp>
    </p:spTree>
    <p:extLst>
      <p:ext uri="{BB962C8B-B14F-4D97-AF65-F5344CB8AC3E}">
        <p14:creationId xmlns:p14="http://schemas.microsoft.com/office/powerpoint/2010/main" val="2577629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7" name="Suorakulmio 6"/>
          <p:cNvSpPr/>
          <p:nvPr userDrawn="1"/>
        </p:nvSpPr>
        <p:spPr>
          <a:xfrm>
            <a:off x="0" y="6241335"/>
            <a:ext cx="12192000" cy="652864"/>
          </a:xfrm>
          <a:prstGeom prst="rect">
            <a:avLst/>
          </a:prstGeom>
          <a:solidFill>
            <a:srgbClr val="32A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fi-FI" smtClean="0"/>
              <a:t>Muokkaa perustyylejä naps.</a:t>
            </a:r>
            <a:endParaRPr lang="en-US" dirty="0"/>
          </a:p>
        </p:txBody>
      </p:sp>
      <p:sp>
        <p:nvSpPr>
          <p:cNvPr id="3" name="Content Placeholder 2"/>
          <p:cNvSpPr>
            <a:spLocks noGrp="1"/>
          </p:cNvSpPr>
          <p:nvPr>
            <p:ph idx="1"/>
          </p:nvPr>
        </p:nvSpPr>
        <p:spPr>
          <a:xfrm>
            <a:off x="1024128" y="2273842"/>
            <a:ext cx="9720071" cy="3755639"/>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Footer Placeholder 4"/>
          <p:cNvSpPr>
            <a:spLocks noGrp="1"/>
          </p:cNvSpPr>
          <p:nvPr>
            <p:ph type="ftr" sz="quarter" idx="11"/>
          </p:nvPr>
        </p:nvSpPr>
        <p:spPr>
          <a:xfrm>
            <a:off x="4901547" y="6333544"/>
            <a:ext cx="5074791" cy="274320"/>
          </a:xfrm>
        </p:spPr>
        <p:txBody>
          <a:bodyPr/>
          <a:lstStyle>
            <a:lvl1pPr>
              <a:defRPr>
                <a:solidFill>
                  <a:schemeClr val="bg1"/>
                </a:solidFill>
              </a:defRPr>
            </a:lvl1pPr>
          </a:lstStyle>
          <a:p>
            <a:endParaRPr lang="en-US" dirty="0"/>
          </a:p>
        </p:txBody>
      </p:sp>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6950" y="6282352"/>
            <a:ext cx="1434437" cy="570830"/>
          </a:xfrm>
          <a:prstGeom prst="rect">
            <a:avLst/>
          </a:prstGeom>
        </p:spPr>
      </p:pic>
      <p:sp>
        <p:nvSpPr>
          <p:cNvPr id="10" name="Date Placeholder 3"/>
          <p:cNvSpPr>
            <a:spLocks noGrp="1"/>
          </p:cNvSpPr>
          <p:nvPr>
            <p:ph type="dt" sz="half" idx="10"/>
          </p:nvPr>
        </p:nvSpPr>
        <p:spPr>
          <a:xfrm>
            <a:off x="1373703" y="6333544"/>
            <a:ext cx="1079565" cy="274320"/>
          </a:xfrm>
        </p:spPr>
        <p:txBody>
          <a:bodyPr/>
          <a:lstStyle>
            <a:lvl1pPr>
              <a:defRPr>
                <a:solidFill>
                  <a:schemeClr val="bg1"/>
                </a:solidFill>
              </a:defRPr>
            </a:lvl1pPr>
          </a:lstStyle>
          <a:p>
            <a:fld id="{8FA7A9BE-01FD-074E-BEB7-23CD68F17A85}" type="datetime1">
              <a:rPr lang="fi-FI" smtClean="0"/>
              <a:t>29.10.2018</a:t>
            </a:fld>
            <a:endParaRPr lang="en-US" dirty="0"/>
          </a:p>
        </p:txBody>
      </p:sp>
      <p:sp>
        <p:nvSpPr>
          <p:cNvPr id="11" name="Slide Number Placeholder 5"/>
          <p:cNvSpPr>
            <a:spLocks noGrp="1"/>
          </p:cNvSpPr>
          <p:nvPr>
            <p:ph type="sldNum" sz="quarter" idx="12"/>
          </p:nvPr>
        </p:nvSpPr>
        <p:spPr>
          <a:xfrm>
            <a:off x="726741" y="6336541"/>
            <a:ext cx="410683" cy="274320"/>
          </a:xfrm>
        </p:spPr>
        <p:txBody>
          <a:bodyPr/>
          <a:lstStyle>
            <a:lvl1pPr>
              <a:defRPr>
                <a:solidFill>
                  <a:schemeClr val="bg1"/>
                </a:solidFill>
              </a:defRPr>
            </a:lvl1pPr>
          </a:lstStyle>
          <a:p>
            <a:fld id="{4FAB73BC-B049-4115-A692-8D63A059BFB8}"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san ylätunniste">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3600" b="0" spc="200" baseline="0"/>
            </a:lvl1pPr>
          </a:lstStyle>
          <a:p>
            <a:r>
              <a:rPr lang="fi-FI" dirty="0" smtClean="0"/>
              <a:t>Muokkaa perustyylejä naps.</a:t>
            </a:r>
            <a:endParaRPr lang="en-US" dirty="0"/>
          </a:p>
        </p:txBody>
      </p:sp>
      <p:sp>
        <p:nvSpPr>
          <p:cNvPr id="4" name="Date Placeholder 3"/>
          <p:cNvSpPr>
            <a:spLocks noGrp="1"/>
          </p:cNvSpPr>
          <p:nvPr>
            <p:ph type="dt" sz="half" idx="10"/>
          </p:nvPr>
        </p:nvSpPr>
        <p:spPr>
          <a:xfrm>
            <a:off x="923767" y="6470704"/>
            <a:ext cx="2154142" cy="274320"/>
          </a:xfrm>
        </p:spPr>
        <p:txBody>
          <a:bodyPr/>
          <a:lstStyle/>
          <a:p>
            <a:fld id="{89D1F5B2-F83E-E848-8F4E-47F75884D021}" type="datetime1">
              <a:rPr lang="fi-FI" smtClean="0"/>
              <a:t>29.10.2018</a:t>
            </a:fld>
            <a:endParaRPr lang="en-US" dirty="0"/>
          </a:p>
        </p:txBody>
      </p:sp>
      <p:sp>
        <p:nvSpPr>
          <p:cNvPr id="5" name="Footer Placeholder 4"/>
          <p:cNvSpPr>
            <a:spLocks noGrp="1"/>
          </p:cNvSpPr>
          <p:nvPr>
            <p:ph type="ftr" sz="quarter" idx="11"/>
          </p:nvPr>
        </p:nvSpPr>
        <p:spPr>
          <a:xfrm>
            <a:off x="5909542" y="6470704"/>
            <a:ext cx="5901458" cy="274320"/>
          </a:xfrm>
        </p:spPr>
        <p:txBody>
          <a:bodyPr/>
          <a:lstStyle/>
          <a:p>
            <a:endParaRPr lang="en-US" dirty="0"/>
          </a:p>
        </p:txBody>
      </p:sp>
      <p:sp>
        <p:nvSpPr>
          <p:cNvPr id="6" name="Slide Number Placeholder 5"/>
          <p:cNvSpPr>
            <a:spLocks noGrp="1"/>
          </p:cNvSpPr>
          <p:nvPr>
            <p:ph type="sldNum" sz="quarter" idx="12"/>
          </p:nvPr>
        </p:nvSpPr>
        <p:spPr>
          <a:xfrm>
            <a:off x="430773" y="6470704"/>
            <a:ext cx="405567" cy="274320"/>
          </a:xfrm>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2" y="5264106"/>
            <a:ext cx="0" cy="9144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86089" y="5035603"/>
            <a:ext cx="3024911" cy="1387574"/>
          </a:xfrm>
          <a:prstGeom prst="rect">
            <a:avLst/>
          </a:prstGeom>
        </p:spPr>
      </p:pic>
      <p:sp>
        <p:nvSpPr>
          <p:cNvPr id="12" name="Tekstin paikkamerkki 15"/>
          <p:cNvSpPr>
            <a:spLocks noGrp="1"/>
          </p:cNvSpPr>
          <p:nvPr>
            <p:ph type="body" sz="quarter" idx="13"/>
          </p:nvPr>
        </p:nvSpPr>
        <p:spPr>
          <a:xfrm>
            <a:off x="721518" y="1249361"/>
            <a:ext cx="10748963" cy="2073275"/>
          </a:xfrm>
        </p:spPr>
        <p:txBody>
          <a:bodyPr/>
          <a:lstStyle>
            <a:lvl1pPr marL="0" indent="0" algn="ctr">
              <a:buFontTx/>
              <a:buNone/>
              <a:defRPr sz="3600" i="1">
                <a:solidFill>
                  <a:schemeClr val="bg1"/>
                </a:solidFill>
                <a:latin typeface="+mj-lt"/>
              </a:defRPr>
            </a:lvl1pPr>
            <a:lvl2pPr marL="128016" indent="0" algn="ctr">
              <a:buFontTx/>
              <a:buNone/>
              <a:defRPr>
                <a:solidFill>
                  <a:schemeClr val="bg1"/>
                </a:solidFill>
                <a:latin typeface="+mj-lt"/>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smtClean="0"/>
              <a:t>Muokkaa tekstin perustyylejä napsauttamalla</a:t>
            </a:r>
          </a:p>
          <a:p>
            <a:pPr lvl="1"/>
            <a:endParaRPr lang="fi-FI" dirty="0" smtClean="0"/>
          </a:p>
          <a:p>
            <a:pPr lvl="1"/>
            <a:r>
              <a:rPr lang="fi-FI" dirty="0" smtClean="0"/>
              <a:t>toinen taso</a:t>
            </a:r>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891892"/>
          </a:xfrm>
        </p:spPr>
        <p:txBody>
          <a:bodyPr/>
          <a:lstStyle/>
          <a:p>
            <a:r>
              <a:rPr lang="fi-FI" smtClean="0"/>
              <a:t>Muokkaa perustyylejä naps.</a:t>
            </a:r>
            <a:endParaRPr lang="en-US" dirty="0"/>
          </a:p>
        </p:txBody>
      </p:sp>
      <p:sp>
        <p:nvSpPr>
          <p:cNvPr id="3" name="Content Placeholder 2"/>
          <p:cNvSpPr>
            <a:spLocks noGrp="1"/>
          </p:cNvSpPr>
          <p:nvPr>
            <p:ph sz="half" idx="1"/>
          </p:nvPr>
        </p:nvSpPr>
        <p:spPr>
          <a:xfrm>
            <a:off x="1024128" y="1805354"/>
            <a:ext cx="4754880" cy="4225143"/>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8" name="Suorakulmio 7"/>
          <p:cNvSpPr/>
          <p:nvPr userDrawn="1"/>
        </p:nvSpPr>
        <p:spPr>
          <a:xfrm>
            <a:off x="0" y="6231664"/>
            <a:ext cx="12192000" cy="652864"/>
          </a:xfrm>
          <a:prstGeom prst="rect">
            <a:avLst/>
          </a:prstGeom>
          <a:solidFill>
            <a:srgbClr val="32A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Footer Placeholder 4"/>
          <p:cNvSpPr>
            <a:spLocks noGrp="1"/>
          </p:cNvSpPr>
          <p:nvPr>
            <p:ph type="ftr" sz="quarter" idx="11"/>
          </p:nvPr>
        </p:nvSpPr>
        <p:spPr>
          <a:xfrm>
            <a:off x="4901547" y="6333544"/>
            <a:ext cx="5074791" cy="274320"/>
          </a:xfrm>
        </p:spPr>
        <p:txBody>
          <a:bodyPr/>
          <a:lstStyle>
            <a:lvl1pPr>
              <a:defRPr>
                <a:solidFill>
                  <a:schemeClr val="bg1"/>
                </a:solidFill>
              </a:defRPr>
            </a:lvl1pPr>
          </a:lstStyle>
          <a:p>
            <a:endParaRPr lang="en-US" dirty="0"/>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6950" y="6272681"/>
            <a:ext cx="1434437" cy="570830"/>
          </a:xfrm>
          <a:prstGeom prst="rect">
            <a:avLst/>
          </a:prstGeom>
        </p:spPr>
      </p:pic>
      <p:sp>
        <p:nvSpPr>
          <p:cNvPr id="16" name="Kuvan paikkamerkki 15"/>
          <p:cNvSpPr>
            <a:spLocks noGrp="1"/>
          </p:cNvSpPr>
          <p:nvPr>
            <p:ph type="pic" sz="quarter" idx="13"/>
          </p:nvPr>
        </p:nvSpPr>
        <p:spPr>
          <a:xfrm>
            <a:off x="5991225" y="1805354"/>
            <a:ext cx="4752975" cy="4225559"/>
          </a:xfrm>
        </p:spPr>
        <p:txBody>
          <a:bodyPr/>
          <a:lstStyle/>
          <a:p>
            <a:endParaRPr lang="fi-FI"/>
          </a:p>
        </p:txBody>
      </p:sp>
      <p:sp>
        <p:nvSpPr>
          <p:cNvPr id="17" name="Date Placeholder 3"/>
          <p:cNvSpPr>
            <a:spLocks noGrp="1"/>
          </p:cNvSpPr>
          <p:nvPr>
            <p:ph type="dt" sz="half" idx="10"/>
          </p:nvPr>
        </p:nvSpPr>
        <p:spPr>
          <a:xfrm>
            <a:off x="1373703" y="6333544"/>
            <a:ext cx="1079565" cy="274320"/>
          </a:xfrm>
        </p:spPr>
        <p:txBody>
          <a:bodyPr/>
          <a:lstStyle>
            <a:lvl1pPr>
              <a:defRPr>
                <a:solidFill>
                  <a:schemeClr val="bg1"/>
                </a:solidFill>
              </a:defRPr>
            </a:lvl1pPr>
          </a:lstStyle>
          <a:p>
            <a:fld id="{8FA7A9BE-01FD-074E-BEB7-23CD68F17A85}" type="datetime1">
              <a:rPr lang="fi-FI" smtClean="0"/>
              <a:t>29.10.2018</a:t>
            </a:fld>
            <a:endParaRPr lang="en-US" dirty="0"/>
          </a:p>
        </p:txBody>
      </p:sp>
      <p:sp>
        <p:nvSpPr>
          <p:cNvPr id="18" name="Slide Number Placeholder 5"/>
          <p:cNvSpPr>
            <a:spLocks noGrp="1"/>
          </p:cNvSpPr>
          <p:nvPr>
            <p:ph type="sldNum" sz="quarter" idx="12"/>
          </p:nvPr>
        </p:nvSpPr>
        <p:spPr>
          <a:xfrm>
            <a:off x="726741" y="6336541"/>
            <a:ext cx="410683" cy="274320"/>
          </a:xfrm>
        </p:spPr>
        <p:txBody>
          <a:bodyPr/>
          <a:lstStyle>
            <a:lvl1pPr>
              <a:defRPr>
                <a:solidFill>
                  <a:schemeClr val="bg1"/>
                </a:solidFill>
              </a:defRPr>
            </a:lvl1pPr>
          </a:lstStyle>
          <a:p>
            <a:fld id="{4FAB73BC-B049-4115-A692-8D63A059BFB8}"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fi-FI" smtClean="0"/>
              <a:t>Muokkaa perustyylejä naps.</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rgbClr val="32A0BA"/>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smtClean="0"/>
              <a:t>Muokkaa tekstin perustyylejä napsauttamalla</a:t>
            </a:r>
          </a:p>
        </p:txBody>
      </p:sp>
      <p:sp>
        <p:nvSpPr>
          <p:cNvPr id="4" name="Content Placeholder 3"/>
          <p:cNvSpPr>
            <a:spLocks noGrp="1"/>
          </p:cNvSpPr>
          <p:nvPr>
            <p:ph sz="half" idx="2"/>
          </p:nvPr>
        </p:nvSpPr>
        <p:spPr>
          <a:xfrm>
            <a:off x="1024128" y="2967788"/>
            <a:ext cx="4754880" cy="3089091"/>
          </a:xfrm>
        </p:spPr>
        <p:txBody>
          <a:bodyPr lIns="45720" rIns="45720"/>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rgbClr val="32A0BA"/>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fi-FI" dirty="0" smtClean="0"/>
              <a:t>Muokkaa tekstin perustyylejä napsauttamalla</a:t>
            </a:r>
          </a:p>
        </p:txBody>
      </p:sp>
      <p:sp>
        <p:nvSpPr>
          <p:cNvPr id="6" name="Content Placeholder 5"/>
          <p:cNvSpPr>
            <a:spLocks noGrp="1"/>
          </p:cNvSpPr>
          <p:nvPr>
            <p:ph sz="quarter" idx="4"/>
          </p:nvPr>
        </p:nvSpPr>
        <p:spPr>
          <a:xfrm>
            <a:off x="5989320" y="2967788"/>
            <a:ext cx="4754880" cy="3089091"/>
          </a:xfrm>
        </p:spPr>
        <p:txBody>
          <a:bodyPr lIns="45720" rIns="4572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11" name="Suorakulmio 10"/>
          <p:cNvSpPr/>
          <p:nvPr userDrawn="1"/>
        </p:nvSpPr>
        <p:spPr>
          <a:xfrm>
            <a:off x="0" y="6244923"/>
            <a:ext cx="12192000" cy="652864"/>
          </a:xfrm>
          <a:prstGeom prst="rect">
            <a:avLst/>
          </a:prstGeom>
          <a:solidFill>
            <a:srgbClr val="32A0BA">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6950" y="6272681"/>
            <a:ext cx="1434437" cy="570830"/>
          </a:xfrm>
          <a:prstGeom prst="rect">
            <a:avLst/>
          </a:prstGeom>
        </p:spPr>
      </p:pic>
      <p:sp>
        <p:nvSpPr>
          <p:cNvPr id="14" name="Footer Placeholder 4"/>
          <p:cNvSpPr>
            <a:spLocks noGrp="1"/>
          </p:cNvSpPr>
          <p:nvPr>
            <p:ph type="ftr" sz="quarter" idx="11"/>
          </p:nvPr>
        </p:nvSpPr>
        <p:spPr>
          <a:xfrm>
            <a:off x="4901547" y="6333544"/>
            <a:ext cx="5074791" cy="274320"/>
          </a:xfrm>
        </p:spPr>
        <p:txBody>
          <a:bodyPr/>
          <a:lstStyle>
            <a:lvl1pPr>
              <a:defRPr>
                <a:solidFill>
                  <a:schemeClr val="bg1"/>
                </a:solidFill>
              </a:defRPr>
            </a:lvl1pPr>
          </a:lstStyle>
          <a:p>
            <a:endParaRPr lang="en-US" dirty="0"/>
          </a:p>
        </p:txBody>
      </p:sp>
      <p:sp>
        <p:nvSpPr>
          <p:cNvPr id="16" name="Date Placeholder 3"/>
          <p:cNvSpPr>
            <a:spLocks noGrp="1"/>
          </p:cNvSpPr>
          <p:nvPr>
            <p:ph type="dt" sz="half" idx="10"/>
          </p:nvPr>
        </p:nvSpPr>
        <p:spPr>
          <a:xfrm>
            <a:off x="1373703" y="6333544"/>
            <a:ext cx="1079565" cy="274320"/>
          </a:xfrm>
        </p:spPr>
        <p:txBody>
          <a:bodyPr/>
          <a:lstStyle>
            <a:lvl1pPr>
              <a:defRPr>
                <a:solidFill>
                  <a:schemeClr val="bg1"/>
                </a:solidFill>
              </a:defRPr>
            </a:lvl1pPr>
          </a:lstStyle>
          <a:p>
            <a:fld id="{8FA7A9BE-01FD-074E-BEB7-23CD68F17A85}" type="datetime1">
              <a:rPr lang="fi-FI" smtClean="0"/>
              <a:t>29.10.2018</a:t>
            </a:fld>
            <a:endParaRPr lang="en-US" dirty="0"/>
          </a:p>
        </p:txBody>
      </p:sp>
      <p:sp>
        <p:nvSpPr>
          <p:cNvPr id="17" name="Slide Number Placeholder 5"/>
          <p:cNvSpPr>
            <a:spLocks noGrp="1"/>
          </p:cNvSpPr>
          <p:nvPr>
            <p:ph type="sldNum" sz="quarter" idx="12"/>
          </p:nvPr>
        </p:nvSpPr>
        <p:spPr>
          <a:xfrm>
            <a:off x="726741" y="6336541"/>
            <a:ext cx="410683" cy="274320"/>
          </a:xfrm>
        </p:spPr>
        <p:txBody>
          <a:bodyPr/>
          <a:lstStyle>
            <a:lvl1pPr>
              <a:defRPr>
                <a:solidFill>
                  <a:schemeClr val="bg1"/>
                </a:solidFill>
              </a:defRPr>
            </a:lvl1pPr>
          </a:lstStyle>
          <a:p>
            <a:fld id="{4FAB73BC-B049-4115-A692-8D63A059BFB8}"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perustyylejä naps.</a:t>
            </a:r>
            <a:endParaRPr lang="en-US" dirty="0"/>
          </a:p>
        </p:txBody>
      </p:sp>
      <p:sp>
        <p:nvSpPr>
          <p:cNvPr id="6" name="Suorakulmio 5"/>
          <p:cNvSpPr/>
          <p:nvPr userDrawn="1"/>
        </p:nvSpPr>
        <p:spPr>
          <a:xfrm>
            <a:off x="0" y="6241335"/>
            <a:ext cx="12192000" cy="652864"/>
          </a:xfrm>
          <a:prstGeom prst="rect">
            <a:avLst/>
          </a:prstGeom>
          <a:solidFill>
            <a:srgbClr val="32A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Footer Placeholder 4"/>
          <p:cNvSpPr>
            <a:spLocks noGrp="1"/>
          </p:cNvSpPr>
          <p:nvPr>
            <p:ph type="ftr" sz="quarter" idx="11"/>
          </p:nvPr>
        </p:nvSpPr>
        <p:spPr>
          <a:xfrm>
            <a:off x="4901547" y="6333544"/>
            <a:ext cx="5074791" cy="274320"/>
          </a:xfrm>
        </p:spPr>
        <p:txBody>
          <a:bodyPr/>
          <a:lstStyle>
            <a:lvl1pPr>
              <a:defRPr>
                <a:solidFill>
                  <a:schemeClr val="bg1"/>
                </a:solidFill>
              </a:defRPr>
            </a:lvl1pPr>
          </a:lstStyle>
          <a:p>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6950" y="6282352"/>
            <a:ext cx="1434437" cy="570830"/>
          </a:xfrm>
          <a:prstGeom prst="rect">
            <a:avLst/>
          </a:prstGeom>
        </p:spPr>
      </p:pic>
      <p:sp>
        <p:nvSpPr>
          <p:cNvPr id="11" name="Date Placeholder 3"/>
          <p:cNvSpPr>
            <a:spLocks noGrp="1"/>
          </p:cNvSpPr>
          <p:nvPr>
            <p:ph type="dt" sz="half" idx="10"/>
          </p:nvPr>
        </p:nvSpPr>
        <p:spPr>
          <a:xfrm>
            <a:off x="1373703" y="6333544"/>
            <a:ext cx="1079565" cy="274320"/>
          </a:xfrm>
        </p:spPr>
        <p:txBody>
          <a:bodyPr/>
          <a:lstStyle>
            <a:lvl1pPr>
              <a:defRPr>
                <a:solidFill>
                  <a:schemeClr val="bg1"/>
                </a:solidFill>
              </a:defRPr>
            </a:lvl1pPr>
          </a:lstStyle>
          <a:p>
            <a:fld id="{8FA7A9BE-01FD-074E-BEB7-23CD68F17A85}" type="datetime1">
              <a:rPr lang="fi-FI" smtClean="0"/>
              <a:t>29.10.2018</a:t>
            </a:fld>
            <a:endParaRPr lang="en-US" dirty="0"/>
          </a:p>
        </p:txBody>
      </p:sp>
      <p:sp>
        <p:nvSpPr>
          <p:cNvPr id="12" name="Slide Number Placeholder 5"/>
          <p:cNvSpPr>
            <a:spLocks noGrp="1"/>
          </p:cNvSpPr>
          <p:nvPr>
            <p:ph type="sldNum" sz="quarter" idx="12"/>
          </p:nvPr>
        </p:nvSpPr>
        <p:spPr>
          <a:xfrm>
            <a:off x="726741" y="6336541"/>
            <a:ext cx="410683" cy="274320"/>
          </a:xfrm>
        </p:spPr>
        <p:txBody>
          <a:bodyPr/>
          <a:lstStyle>
            <a:lvl1pPr>
              <a:defRPr>
                <a:solidFill>
                  <a:schemeClr val="bg1"/>
                </a:solidFill>
              </a:defRPr>
            </a:lvl1pPr>
          </a:lstStyle>
          <a:p>
            <a:fld id="{4FAB73BC-B049-4115-A692-8D63A059BFB8}"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Suorakulmio 4"/>
          <p:cNvSpPr/>
          <p:nvPr userDrawn="1"/>
        </p:nvSpPr>
        <p:spPr>
          <a:xfrm>
            <a:off x="0" y="6233297"/>
            <a:ext cx="12192000" cy="652864"/>
          </a:xfrm>
          <a:prstGeom prst="rect">
            <a:avLst/>
          </a:prstGeom>
          <a:solidFill>
            <a:srgbClr val="32A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Footer Placeholder 4"/>
          <p:cNvSpPr>
            <a:spLocks noGrp="1"/>
          </p:cNvSpPr>
          <p:nvPr>
            <p:ph type="ftr" sz="quarter" idx="11"/>
          </p:nvPr>
        </p:nvSpPr>
        <p:spPr>
          <a:xfrm>
            <a:off x="4901547" y="6333544"/>
            <a:ext cx="5074791" cy="274320"/>
          </a:xfrm>
        </p:spPr>
        <p:txBody>
          <a:bodyPr/>
          <a:lstStyle>
            <a:lvl1pPr>
              <a:defRPr>
                <a:solidFill>
                  <a:schemeClr val="bg1"/>
                </a:solidFill>
              </a:defRPr>
            </a:lvl1pPr>
          </a:lstStyle>
          <a:p>
            <a:endParaRPr lang="en-US" dirty="0"/>
          </a:p>
        </p:txBody>
      </p:sp>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6950" y="6282352"/>
            <a:ext cx="1434437" cy="570830"/>
          </a:xfrm>
          <a:prstGeom prst="rect">
            <a:avLst/>
          </a:prstGeom>
        </p:spPr>
      </p:pic>
      <p:sp>
        <p:nvSpPr>
          <p:cNvPr id="10" name="Date Placeholder 3"/>
          <p:cNvSpPr>
            <a:spLocks noGrp="1"/>
          </p:cNvSpPr>
          <p:nvPr>
            <p:ph type="dt" sz="half" idx="10"/>
          </p:nvPr>
        </p:nvSpPr>
        <p:spPr>
          <a:xfrm>
            <a:off x="1373703" y="6333544"/>
            <a:ext cx="1079565" cy="274320"/>
          </a:xfrm>
        </p:spPr>
        <p:txBody>
          <a:bodyPr/>
          <a:lstStyle>
            <a:lvl1pPr>
              <a:defRPr>
                <a:solidFill>
                  <a:schemeClr val="bg1"/>
                </a:solidFill>
              </a:defRPr>
            </a:lvl1pPr>
          </a:lstStyle>
          <a:p>
            <a:fld id="{8FA7A9BE-01FD-074E-BEB7-23CD68F17A85}" type="datetime1">
              <a:rPr lang="fi-FI" smtClean="0"/>
              <a:t>29.10.2018</a:t>
            </a:fld>
            <a:endParaRPr lang="en-US" dirty="0"/>
          </a:p>
        </p:txBody>
      </p:sp>
      <p:sp>
        <p:nvSpPr>
          <p:cNvPr id="11" name="Slide Number Placeholder 5"/>
          <p:cNvSpPr>
            <a:spLocks noGrp="1"/>
          </p:cNvSpPr>
          <p:nvPr>
            <p:ph type="sldNum" sz="quarter" idx="12"/>
          </p:nvPr>
        </p:nvSpPr>
        <p:spPr>
          <a:xfrm>
            <a:off x="726741" y="6336541"/>
            <a:ext cx="410683" cy="274320"/>
          </a:xfrm>
        </p:spPr>
        <p:txBody>
          <a:bodyPr/>
          <a:lstStyle>
            <a:lvl1pPr>
              <a:defRPr>
                <a:solidFill>
                  <a:schemeClr val="bg1"/>
                </a:solidFill>
              </a:defRPr>
            </a:lvl1pPr>
          </a:lstStyle>
          <a:p>
            <a:fld id="{4FAB73BC-B049-4115-A692-8D63A059BFB8}"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i-FI" smtClean="0"/>
              <a:t>Muokkaa perustyylejä naps.</a:t>
            </a:r>
            <a:endParaRPr lang="en-US" dirty="0"/>
          </a:p>
        </p:txBody>
      </p:sp>
      <p:sp>
        <p:nvSpPr>
          <p:cNvPr id="3" name="Content Placeholder 2"/>
          <p:cNvSpPr>
            <a:spLocks noGrp="1"/>
          </p:cNvSpPr>
          <p:nvPr>
            <p:ph idx="1"/>
          </p:nvPr>
        </p:nvSpPr>
        <p:spPr>
          <a:xfrm>
            <a:off x="5715000" y="471509"/>
            <a:ext cx="5678424" cy="5536099"/>
          </a:xfrm>
          <a:solidFill>
            <a:schemeClr val="accent1">
              <a:lumMod val="40000"/>
              <a:lumOff val="60000"/>
            </a:schemeClr>
          </a:solidFill>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9" name="Suorakulmio 8"/>
          <p:cNvSpPr/>
          <p:nvPr userDrawn="1"/>
        </p:nvSpPr>
        <p:spPr>
          <a:xfrm>
            <a:off x="0" y="6241335"/>
            <a:ext cx="12192000" cy="652864"/>
          </a:xfrm>
          <a:prstGeom prst="rect">
            <a:avLst/>
          </a:prstGeom>
          <a:solidFill>
            <a:srgbClr val="32A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Footer Placeholder 4"/>
          <p:cNvSpPr>
            <a:spLocks noGrp="1"/>
          </p:cNvSpPr>
          <p:nvPr>
            <p:ph type="ftr" sz="quarter" idx="11"/>
          </p:nvPr>
        </p:nvSpPr>
        <p:spPr>
          <a:xfrm>
            <a:off x="4901547" y="6333544"/>
            <a:ext cx="5074791" cy="274320"/>
          </a:xfrm>
        </p:spPr>
        <p:txBody>
          <a:bodyPr/>
          <a:lstStyle>
            <a:lvl1pPr>
              <a:defRPr>
                <a:solidFill>
                  <a:schemeClr val="bg1"/>
                </a:solidFill>
              </a:defRPr>
            </a:lvl1pPr>
          </a:lstStyle>
          <a:p>
            <a:endParaRPr lang="en-US" dirty="0"/>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6950" y="6282352"/>
            <a:ext cx="1434437" cy="570830"/>
          </a:xfrm>
          <a:prstGeom prst="rect">
            <a:avLst/>
          </a:prstGeom>
        </p:spPr>
      </p:pic>
      <p:sp>
        <p:nvSpPr>
          <p:cNvPr id="14" name="Date Placeholder 3"/>
          <p:cNvSpPr>
            <a:spLocks noGrp="1"/>
          </p:cNvSpPr>
          <p:nvPr>
            <p:ph type="dt" sz="half" idx="10"/>
          </p:nvPr>
        </p:nvSpPr>
        <p:spPr>
          <a:xfrm>
            <a:off x="1373703" y="6333544"/>
            <a:ext cx="1079565" cy="274320"/>
          </a:xfrm>
        </p:spPr>
        <p:txBody>
          <a:bodyPr/>
          <a:lstStyle>
            <a:lvl1pPr>
              <a:defRPr>
                <a:solidFill>
                  <a:schemeClr val="bg1"/>
                </a:solidFill>
              </a:defRPr>
            </a:lvl1pPr>
          </a:lstStyle>
          <a:p>
            <a:fld id="{8FA7A9BE-01FD-074E-BEB7-23CD68F17A85}" type="datetime1">
              <a:rPr lang="fi-FI" smtClean="0"/>
              <a:t>29.10.2018</a:t>
            </a:fld>
            <a:endParaRPr lang="en-US" dirty="0"/>
          </a:p>
        </p:txBody>
      </p:sp>
      <p:sp>
        <p:nvSpPr>
          <p:cNvPr id="15" name="Slide Number Placeholder 5"/>
          <p:cNvSpPr>
            <a:spLocks noGrp="1"/>
          </p:cNvSpPr>
          <p:nvPr>
            <p:ph type="sldNum" sz="quarter" idx="12"/>
          </p:nvPr>
        </p:nvSpPr>
        <p:spPr>
          <a:xfrm>
            <a:off x="726741" y="6336541"/>
            <a:ext cx="410683" cy="274320"/>
          </a:xfrm>
        </p:spPr>
        <p:txBody>
          <a:bodyPr/>
          <a:lstStyle>
            <a:lvl1pPr>
              <a:defRPr>
                <a:solidFill>
                  <a:schemeClr val="bg1"/>
                </a:solidFill>
              </a:defRPr>
            </a:lvl1pPr>
          </a:lstStyle>
          <a:p>
            <a:fld id="{4FAB73BC-B049-4115-A692-8D63A059BFB8}"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i-FI" smtClean="0"/>
              <a:t>Muokkaa perustyylejä naps.</a:t>
            </a:r>
            <a:endParaRPr lang="en-US" dirty="0"/>
          </a:p>
        </p:txBody>
      </p:sp>
      <p:sp>
        <p:nvSpPr>
          <p:cNvPr id="3" name="Picture Placeholder 2"/>
          <p:cNvSpPr>
            <a:spLocks noGrp="1" noChangeAspect="1"/>
          </p:cNvSpPr>
          <p:nvPr>
            <p:ph type="pic" idx="1"/>
          </p:nvPr>
        </p:nvSpPr>
        <p:spPr>
          <a:xfrm>
            <a:off x="0" y="0"/>
            <a:ext cx="12188952" cy="4572000"/>
          </a:xfrm>
          <a:solidFill>
            <a:srgbClr val="32A0BA"/>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smtClean="0"/>
              <a:t>Vedä kuva paikkamerkkiin tai lisää napsauttamalla kuvaketta</a:t>
            </a:r>
            <a:endParaRPr lang="en-US" dirty="0"/>
          </a:p>
        </p:txBody>
      </p:sp>
      <p:cxnSp>
        <p:nvCxnSpPr>
          <p:cNvPr id="9" name="Straight Connector 8"/>
          <p:cNvCxnSpPr/>
          <p:nvPr/>
        </p:nvCxnSpPr>
        <p:spPr>
          <a:xfrm flipV="1">
            <a:off x="8386842" y="5264106"/>
            <a:ext cx="0" cy="9144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86089" y="5035603"/>
            <a:ext cx="3024911" cy="1387574"/>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i-FI" dirty="0" smtClean="0"/>
              <a:t>Muokkaa perustyylejä naps.</a:t>
            </a:r>
            <a:endParaRPr lang="en-US" dirty="0"/>
          </a:p>
        </p:txBody>
      </p:sp>
      <p:sp>
        <p:nvSpPr>
          <p:cNvPr id="3" name="Text Placeholder 2"/>
          <p:cNvSpPr>
            <a:spLocks noGrp="1"/>
          </p:cNvSpPr>
          <p:nvPr>
            <p:ph type="body" idx="1"/>
          </p:nvPr>
        </p:nvSpPr>
        <p:spPr>
          <a:xfrm>
            <a:off x="1024128" y="2286000"/>
            <a:ext cx="9720071" cy="3798277"/>
          </a:xfrm>
          <a:prstGeom prst="rect">
            <a:avLst/>
          </a:prstGeom>
        </p:spPr>
        <p:txBody>
          <a:bodyPr vert="horz" lIns="45720" tIns="45720" rIns="45720" bIns="45720" rtlCol="0">
            <a:normAutofit/>
          </a:bodyPr>
          <a:lstStyle/>
          <a:p>
            <a:pPr lvl="0"/>
            <a:r>
              <a:rPr lang="fi-FI" dirty="0" smtClean="0"/>
              <a:t>Muokkaa tekstin perustyylejä </a:t>
            </a:r>
            <a:r>
              <a:rPr lang="fi-FI" dirty="0" err="1" smtClean="0"/>
              <a:t>napsaualla</a:t>
            </a:r>
            <a:endParaRPr lang="fi-FI" dirty="0" smtClean="0"/>
          </a:p>
          <a:p>
            <a:pPr lvl="1"/>
            <a:r>
              <a:rPr lang="fi-FI" dirty="0" smtClean="0"/>
              <a:t>toinen </a:t>
            </a:r>
            <a:r>
              <a:rPr lang="fi-FI" dirty="0" err="1" smtClean="0"/>
              <a:t>tasottam</a:t>
            </a:r>
            <a:endParaRPr lang="fi-FI" dirty="0" smtClean="0"/>
          </a:p>
          <a:p>
            <a:pPr lvl="2"/>
            <a:r>
              <a:rPr lang="fi-FI" dirty="0" smtClean="0"/>
              <a:t>kolmas taso</a:t>
            </a:r>
          </a:p>
          <a:p>
            <a:pPr lvl="3"/>
            <a:r>
              <a:rPr lang="fi-FI" dirty="0" smtClean="0"/>
              <a:t>neljäs taso</a:t>
            </a:r>
          </a:p>
          <a:p>
            <a:pPr lvl="4"/>
            <a:r>
              <a:rPr lang="fi-FI" dirty="0" smtClean="0"/>
              <a:t>viides taso</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DED28AA1-F773-C043-95AC-900769802AAC}" type="datetime1">
              <a:rPr lang="fi-FI" smtClean="0"/>
              <a:t>29.10.2018</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FAB73BC-B049-4115-A692-8D63A059BFB8}" type="slidenum">
              <a:rPr lang="en-US" smtClean="0"/>
              <a:pPr/>
              <a:t>‹#›</a:t>
            </a:fld>
            <a:endParaRPr lang="en-US" dirty="0"/>
          </a:p>
        </p:txBody>
      </p:sp>
      <p:cxnSp>
        <p:nvCxnSpPr>
          <p:cNvPr id="7" name="Straight Connector 6"/>
          <p:cNvCxnSpPr/>
          <p:nvPr/>
        </p:nvCxnSpPr>
        <p:spPr>
          <a:xfrm flipH="1" flipV="1">
            <a:off x="762001" y="585216"/>
            <a:ext cx="23445" cy="5499061"/>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15077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2" r:id="rId10"/>
    <p:sldLayoutId id="2147483673" r:id="rId11"/>
  </p:sldLayoutIdLst>
  <p:timing>
    <p:tnLst>
      <p:par>
        <p:cTn xmlns:p14="http://schemas.microsoft.com/office/powerpoint/2010/main" id="1" dur="indefinite" restart="never" nodeType="tmRoot"/>
      </p:par>
    </p:tnLst>
  </p:timing>
  <p:hf hdr="0" ftr="0"/>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chart" Target="../charts/chart7.xml"/><Relationship Id="rId3" Type="http://schemas.openxmlformats.org/officeDocument/2006/relationships/chart" Target="../charts/char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err="1" smtClean="0"/>
              <a:t>Minäpystyvyys</a:t>
            </a:r>
            <a:r>
              <a:rPr lang="fi-FI" dirty="0"/>
              <a:t> </a:t>
            </a:r>
            <a:r>
              <a:rPr lang="fi-FI" dirty="0" smtClean="0"/>
              <a:t>ja oppiminen </a:t>
            </a:r>
            <a:endParaRPr lang="fi-FI" dirty="0"/>
          </a:p>
        </p:txBody>
      </p:sp>
      <p:pic>
        <p:nvPicPr>
          <p:cNvPr id="4" name="Kuvan paikkamerkki 3"/>
          <p:cNvPicPr>
            <a:picLocks noGrp="1" noChangeAspect="1"/>
          </p:cNvPicPr>
          <p:nvPr>
            <p:ph type="pic" idx="1"/>
          </p:nvPr>
        </p:nvPicPr>
        <p:blipFill>
          <a:blip r:embed="rId2">
            <a:extLst>
              <a:ext uri="{28A0092B-C50C-407E-A947-70E740481C1C}">
                <a14:useLocalDpi xmlns:a14="http://schemas.microsoft.com/office/drawing/2010/main" val="0"/>
              </a:ext>
            </a:extLst>
          </a:blip>
          <a:srcRect t="16822" b="16822"/>
          <a:stretch>
            <a:fillRect/>
          </a:stretch>
        </p:blipFill>
        <p:spPr/>
      </p:pic>
    </p:spTree>
    <p:extLst>
      <p:ext uri="{BB962C8B-B14F-4D97-AF65-F5344CB8AC3E}">
        <p14:creationId xmlns:p14="http://schemas.microsoft.com/office/powerpoint/2010/main" val="4564053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Resilienssi</a:t>
            </a:r>
            <a:endParaRPr lang="fi-FI" dirty="0"/>
          </a:p>
        </p:txBody>
      </p:sp>
      <p:pic>
        <p:nvPicPr>
          <p:cNvPr id="4" name="Kuvan paikkamerkki 3" descr="dontgiveup.jpg"/>
          <p:cNvPicPr>
            <a:picLocks noGrp="1" noChangeAspect="1"/>
          </p:cNvPicPr>
          <p:nvPr>
            <p:ph type="pic" idx="1"/>
          </p:nvPr>
        </p:nvPicPr>
        <p:blipFill>
          <a:blip r:embed="rId2">
            <a:extLst>
              <a:ext uri="{28A0092B-C50C-407E-A947-70E740481C1C}">
                <a14:useLocalDpi xmlns:a14="http://schemas.microsoft.com/office/drawing/2010/main" val="0"/>
              </a:ext>
            </a:extLst>
          </a:blip>
          <a:srcRect t="23287" b="23287"/>
          <a:stretch>
            <a:fillRect/>
          </a:stretch>
        </p:blipFill>
        <p:spPr/>
      </p:pic>
    </p:spTree>
    <p:extLst>
      <p:ext uri="{BB962C8B-B14F-4D97-AF65-F5344CB8AC3E}">
        <p14:creationId xmlns:p14="http://schemas.microsoft.com/office/powerpoint/2010/main" val="4029188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a:xfrm>
            <a:off x="1024128" y="585216"/>
            <a:ext cx="9720072" cy="1052349"/>
          </a:xfrm>
        </p:spPr>
        <p:txBody>
          <a:bodyPr/>
          <a:lstStyle/>
          <a:p>
            <a:r>
              <a:rPr lang="fi-FI" dirty="0" smtClean="0"/>
              <a:t>Mitä on </a:t>
            </a:r>
            <a:r>
              <a:rPr lang="fi-FI" dirty="0" err="1" smtClean="0"/>
              <a:t>resilienssi</a:t>
            </a:r>
            <a:r>
              <a:rPr lang="fi-FI" dirty="0" smtClean="0"/>
              <a:t>?</a:t>
            </a:r>
            <a:endParaRPr lang="fi-FI" dirty="0"/>
          </a:p>
        </p:txBody>
      </p:sp>
      <p:sp>
        <p:nvSpPr>
          <p:cNvPr id="8" name="Sisällön paikkamerkki 7"/>
          <p:cNvSpPr>
            <a:spLocks noGrp="1"/>
          </p:cNvSpPr>
          <p:nvPr>
            <p:ph idx="1"/>
          </p:nvPr>
        </p:nvSpPr>
        <p:spPr>
          <a:xfrm>
            <a:off x="1024128" y="1804664"/>
            <a:ext cx="9720071" cy="4224817"/>
          </a:xfrm>
        </p:spPr>
        <p:txBody>
          <a:bodyPr/>
          <a:lstStyle/>
          <a:p>
            <a:r>
              <a:rPr lang="fi-FI" dirty="0" smtClean="0"/>
              <a:t>Latinan sanasta </a:t>
            </a:r>
            <a:r>
              <a:rPr lang="fi-FI" dirty="0" err="1" smtClean="0"/>
              <a:t>resalire</a:t>
            </a:r>
            <a:r>
              <a:rPr lang="fi-FI" dirty="0" smtClean="0"/>
              <a:t>: ponnahtaa uudelleen ylös - </a:t>
            </a:r>
            <a:r>
              <a:rPr lang="fi-FI" dirty="0"/>
              <a:t>s</a:t>
            </a:r>
            <a:r>
              <a:rPr lang="fi-FI" dirty="0" smtClean="0"/>
              <a:t>innikkyys, sisu?</a:t>
            </a:r>
          </a:p>
          <a:p>
            <a:r>
              <a:rPr lang="fi-FI" dirty="0" smtClean="0"/>
              <a:t>Työterveyslaitos:</a:t>
            </a:r>
          </a:p>
          <a:p>
            <a:r>
              <a:rPr lang="fi-FI" dirty="0" smtClean="0"/>
              <a:t>”Työ </a:t>
            </a:r>
            <a:r>
              <a:rPr lang="fi-FI" dirty="0"/>
              <a:t>vaatii tekijältään ja työyhteisöltä joustavuutta, soveltamista ja ennakointia eli resilienssiä. Nämä ominaisuudet ovat tärkeitä, sillä käytännössä asiat harvoin menevät juuri niin kuin suunniteltiin. On tavallista, että työssä ratkotaan päivittäin useita yllättäviä pulmatilanteita</a:t>
            </a:r>
            <a:r>
              <a:rPr lang="fi-FI" dirty="0" smtClean="0"/>
              <a:t>.”</a:t>
            </a:r>
            <a:endParaRPr lang="fi-FI" dirty="0"/>
          </a:p>
          <a:p>
            <a:r>
              <a:rPr lang="fi-FI" dirty="0" smtClean="0"/>
              <a:t>1. sujuvaa ja joustavaa toimintaa yllättävissä tilanteissa</a:t>
            </a:r>
          </a:p>
          <a:p>
            <a:r>
              <a:rPr lang="fi-FI" dirty="0" smtClean="0"/>
              <a:t>2. ennakointia ja yhdessä oppimista </a:t>
            </a:r>
          </a:p>
          <a:p>
            <a:pPr marL="128016" lvl="1" indent="0">
              <a:buNone/>
            </a:pPr>
            <a:endParaRPr lang="fi-FI" dirty="0"/>
          </a:p>
        </p:txBody>
      </p:sp>
      <p:sp>
        <p:nvSpPr>
          <p:cNvPr id="5" name="Päivämäärän paikkamerkki 4"/>
          <p:cNvSpPr>
            <a:spLocks noGrp="1"/>
          </p:cNvSpPr>
          <p:nvPr>
            <p:ph type="dt" sz="half" idx="10"/>
          </p:nvPr>
        </p:nvSpPr>
        <p:spPr/>
        <p:txBody>
          <a:bodyPr/>
          <a:lstStyle/>
          <a:p>
            <a:fld id="{8FA7A9BE-01FD-074E-BEB7-23CD68F17A85}" type="datetime1">
              <a:rPr lang="fi-FI" smtClean="0"/>
              <a:t>29.10.2018</a:t>
            </a:fld>
            <a:endParaRPr lang="en-US" dirty="0"/>
          </a:p>
        </p:txBody>
      </p:sp>
      <p:sp>
        <p:nvSpPr>
          <p:cNvPr id="6" name="Dian numeron paikkamerkki 5"/>
          <p:cNvSpPr>
            <a:spLocks noGrp="1"/>
          </p:cNvSpPr>
          <p:nvPr>
            <p:ph type="sldNum" sz="quarter" idx="12"/>
          </p:nvPr>
        </p:nvSpPr>
        <p:spPr/>
        <p:txBody>
          <a:bodyPr/>
          <a:lstStyle/>
          <a:p>
            <a:fld id="{4FAB73BC-B049-4115-A692-8D63A059BFB8}" type="slidenum">
              <a:rPr lang="en-US" smtClean="0"/>
              <a:pPr/>
              <a:t>11</a:t>
            </a:fld>
            <a:endParaRPr lang="en-US" dirty="0"/>
          </a:p>
        </p:txBody>
      </p:sp>
      <p:sp>
        <p:nvSpPr>
          <p:cNvPr id="9" name="Pilvi 8"/>
          <p:cNvSpPr/>
          <p:nvPr/>
        </p:nvSpPr>
        <p:spPr>
          <a:xfrm>
            <a:off x="7787282" y="3882766"/>
            <a:ext cx="3442447" cy="2328239"/>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marL="128016" lvl="1" indent="0" algn="ctr">
              <a:buNone/>
            </a:pPr>
            <a:r>
              <a:rPr lang="fi-FI" sz="2000" dirty="0">
                <a:solidFill>
                  <a:srgbClr val="2E2B21"/>
                </a:solidFill>
              </a:rPr>
              <a:t>tähän pyrittävä myös nyt digiosaamisen tilanteessa, ennakoimalla ja yhdessä oppimalla</a:t>
            </a:r>
          </a:p>
        </p:txBody>
      </p:sp>
    </p:spTree>
    <p:extLst>
      <p:ext uri="{BB962C8B-B14F-4D97-AF65-F5344CB8AC3E}">
        <p14:creationId xmlns:p14="http://schemas.microsoft.com/office/powerpoint/2010/main" val="3258755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24128" y="471509"/>
            <a:ext cx="4389120" cy="1433414"/>
          </a:xfrm>
        </p:spPr>
        <p:txBody>
          <a:bodyPr/>
          <a:lstStyle/>
          <a:p>
            <a:r>
              <a:rPr lang="fi-FI" dirty="0" smtClean="0"/>
              <a:t>organisaation </a:t>
            </a:r>
            <a:r>
              <a:rPr lang="fi-FI" dirty="0" err="1" smtClean="0"/>
              <a:t>resilienssi</a:t>
            </a:r>
            <a:endParaRPr lang="fi-FI" dirty="0"/>
          </a:p>
        </p:txBody>
      </p:sp>
      <p:pic>
        <p:nvPicPr>
          <p:cNvPr id="7" name="Sisällön paikkamerkki 6" descr="kuhankuono.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210" t="4763" r="1124"/>
          <a:stretch/>
        </p:blipFill>
        <p:spPr>
          <a:xfrm flipH="1">
            <a:off x="6806911" y="747425"/>
            <a:ext cx="4055180" cy="5272375"/>
          </a:xfrm>
        </p:spPr>
      </p:pic>
      <p:sp>
        <p:nvSpPr>
          <p:cNvPr id="4" name="Tekstin paikkamerkki 3"/>
          <p:cNvSpPr>
            <a:spLocks noGrp="1"/>
          </p:cNvSpPr>
          <p:nvPr>
            <p:ph type="body" sz="half" idx="2"/>
          </p:nvPr>
        </p:nvSpPr>
        <p:spPr>
          <a:xfrm>
            <a:off x="1024127" y="1904923"/>
            <a:ext cx="4991800" cy="4114877"/>
          </a:xfrm>
        </p:spPr>
        <p:txBody>
          <a:bodyPr>
            <a:noAutofit/>
          </a:bodyPr>
          <a:lstStyle/>
          <a:p>
            <a:r>
              <a:rPr lang="fi-FI" sz="1800" dirty="0" smtClean="0"/>
              <a:t>Kun organisaatio kohtaa muutoksen tai vastoinkäymisen, </a:t>
            </a:r>
            <a:r>
              <a:rPr lang="fi-FI" sz="1800" dirty="0" err="1" smtClean="0"/>
              <a:t>resilienssillä</a:t>
            </a:r>
            <a:r>
              <a:rPr lang="fi-FI" sz="1800" dirty="0" smtClean="0"/>
              <a:t> tarkoitetaan organisaation kykyä ponnahtaa ylös tilanteista ja jopa parantaa toimintaansa entisestään. </a:t>
            </a:r>
          </a:p>
          <a:p>
            <a:r>
              <a:rPr lang="fi-FI" sz="1800" dirty="0" smtClean="0"/>
              <a:t>Joustaa mutta ei taivu, ennakoi, muuttaa toimintaansa tarpeen mukaan. Dialogisuus, ratkaisukeskeisyys ja työn hallinta oleellisessa osassa (Uusi </a:t>
            </a:r>
            <a:r>
              <a:rPr lang="fi-FI" sz="1800" dirty="0" err="1" smtClean="0"/>
              <a:t>kaiku-blogi</a:t>
            </a:r>
            <a:r>
              <a:rPr lang="fi-FI" sz="1800" dirty="0" smtClean="0"/>
              <a:t>).</a:t>
            </a:r>
            <a:endParaRPr lang="fi-FI" sz="1800" dirty="0"/>
          </a:p>
          <a:p>
            <a:r>
              <a:rPr lang="fi-FI" sz="1800" dirty="0" smtClean="0"/>
              <a:t>Organisaation pitää luoda rakenteet, jotka auttavat yksilöitä toimimaan joustavasti muutostilanteissa.</a:t>
            </a:r>
          </a:p>
        </p:txBody>
      </p:sp>
      <p:sp>
        <p:nvSpPr>
          <p:cNvPr id="5" name="Päivämäärän paikkamerkki 4"/>
          <p:cNvSpPr>
            <a:spLocks noGrp="1"/>
          </p:cNvSpPr>
          <p:nvPr>
            <p:ph type="dt" sz="half" idx="10"/>
          </p:nvPr>
        </p:nvSpPr>
        <p:spPr>
          <a:xfrm>
            <a:off x="1373703" y="6333544"/>
            <a:ext cx="1079565" cy="274320"/>
          </a:xfrm>
        </p:spPr>
        <p:txBody>
          <a:bodyPr/>
          <a:lstStyle/>
          <a:p>
            <a:fld id="{8FA7A9BE-01FD-074E-BEB7-23CD68F17A85}" type="datetime1">
              <a:rPr lang="fi-FI" smtClean="0"/>
              <a:t>29.10.2018</a:t>
            </a:fld>
            <a:endParaRPr lang="en-US" dirty="0"/>
          </a:p>
        </p:txBody>
      </p:sp>
      <p:sp>
        <p:nvSpPr>
          <p:cNvPr id="6" name="Dian numeron paikkamerkki 5"/>
          <p:cNvSpPr>
            <a:spLocks noGrp="1"/>
          </p:cNvSpPr>
          <p:nvPr>
            <p:ph type="sldNum" sz="quarter" idx="12"/>
          </p:nvPr>
        </p:nvSpPr>
        <p:spPr>
          <a:xfrm>
            <a:off x="726741" y="6336541"/>
            <a:ext cx="410683" cy="274320"/>
          </a:xfrm>
        </p:spPr>
        <p:txBody>
          <a:bodyPr/>
          <a:lstStyle/>
          <a:p>
            <a:fld id="{4FAB73BC-B049-4115-A692-8D63A059BFB8}" type="slidenum">
              <a:rPr lang="en-US" smtClean="0"/>
              <a:pPr/>
              <a:t>12</a:t>
            </a:fld>
            <a:endParaRPr lang="en-US" dirty="0"/>
          </a:p>
        </p:txBody>
      </p:sp>
    </p:spTree>
    <p:extLst>
      <p:ext uri="{BB962C8B-B14F-4D97-AF65-F5344CB8AC3E}">
        <p14:creationId xmlns:p14="http://schemas.microsoft.com/office/powerpoint/2010/main" val="2019967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a:xfrm>
            <a:off x="1024128" y="585216"/>
            <a:ext cx="9720072" cy="1219448"/>
          </a:xfrm>
        </p:spPr>
        <p:txBody>
          <a:bodyPr/>
          <a:lstStyle/>
          <a:p>
            <a:r>
              <a:rPr lang="fi-FI" dirty="0"/>
              <a:t>yksilön </a:t>
            </a:r>
            <a:r>
              <a:rPr lang="fi-FI" dirty="0" err="1" smtClean="0"/>
              <a:t>resilienssi</a:t>
            </a:r>
            <a:endParaRPr lang="fi-FI" dirty="0"/>
          </a:p>
        </p:txBody>
      </p:sp>
      <p:sp>
        <p:nvSpPr>
          <p:cNvPr id="8" name="Sisällön paikkamerkki 7"/>
          <p:cNvSpPr>
            <a:spLocks noGrp="1"/>
          </p:cNvSpPr>
          <p:nvPr>
            <p:ph idx="1"/>
          </p:nvPr>
        </p:nvSpPr>
        <p:spPr>
          <a:xfrm>
            <a:off x="1024128" y="2094302"/>
            <a:ext cx="9720071" cy="3935180"/>
          </a:xfrm>
        </p:spPr>
        <p:txBody>
          <a:bodyPr>
            <a:normAutofit fontScale="92500"/>
          </a:bodyPr>
          <a:lstStyle/>
          <a:p>
            <a:pPr>
              <a:lnSpc>
                <a:spcPct val="110000"/>
              </a:lnSpc>
              <a:buFont typeface="Wingdings" charset="2"/>
              <a:buChar char="§"/>
            </a:pPr>
            <a:r>
              <a:rPr lang="fi-FI" dirty="0" smtClean="0"/>
              <a:t> ”…joustavuutta </a:t>
            </a:r>
            <a:r>
              <a:rPr lang="fi-FI" dirty="0"/>
              <a:t>sekä kykyä käyttää omia ja ympäristön voimavaroja vaikeuksia </a:t>
            </a:r>
            <a:r>
              <a:rPr lang="fi-FI" dirty="0" err="1" smtClean="0"/>
              <a:t>kohdattaessaan</a:t>
            </a:r>
            <a:r>
              <a:rPr lang="fi-FI" dirty="0" smtClean="0"/>
              <a:t>.” (</a:t>
            </a:r>
            <a:r>
              <a:rPr lang="fi-FI" dirty="0" err="1" smtClean="0"/>
              <a:t>Talentia</a:t>
            </a:r>
            <a:r>
              <a:rPr lang="fi-FI" dirty="0" smtClean="0"/>
              <a:t>, 2015)</a:t>
            </a:r>
          </a:p>
          <a:p>
            <a:pPr>
              <a:lnSpc>
                <a:spcPct val="110000"/>
              </a:lnSpc>
              <a:buFont typeface="Wingdings" charset="2"/>
              <a:buChar char="§"/>
            </a:pPr>
            <a:r>
              <a:rPr lang="fi-FI" dirty="0" smtClean="0"/>
              <a:t> Yksilöllinen </a:t>
            </a:r>
            <a:r>
              <a:rPr lang="fi-FI" dirty="0"/>
              <a:t>tapa suhtautua </a:t>
            </a:r>
            <a:r>
              <a:rPr lang="fi-FI" dirty="0" smtClean="0"/>
              <a:t>haasteisiin ja </a:t>
            </a:r>
            <a:r>
              <a:rPr lang="fi-FI" dirty="0"/>
              <a:t>ottaa ne </a:t>
            </a:r>
            <a:r>
              <a:rPr lang="fi-FI" dirty="0" smtClean="0"/>
              <a:t>vastaan.</a:t>
            </a:r>
          </a:p>
          <a:p>
            <a:pPr>
              <a:lnSpc>
                <a:spcPct val="110000"/>
              </a:lnSpc>
              <a:buFont typeface="Wingdings" charset="2"/>
              <a:buChar char="§"/>
            </a:pPr>
            <a:r>
              <a:rPr lang="fi-FI" dirty="0"/>
              <a:t> O</a:t>
            </a:r>
            <a:r>
              <a:rPr lang="fi-FI" dirty="0" smtClean="0"/>
              <a:t>ptimismista </a:t>
            </a:r>
            <a:r>
              <a:rPr lang="fi-FI" dirty="0"/>
              <a:t>ja </a:t>
            </a:r>
            <a:r>
              <a:rPr lang="fi-FI" dirty="0" smtClean="0"/>
              <a:t>uskoa omaan onnistumiseen </a:t>
            </a:r>
            <a:r>
              <a:rPr lang="fi-FI" dirty="0"/>
              <a:t>ja selviytymiseen. </a:t>
            </a:r>
            <a:endParaRPr lang="fi-FI" dirty="0" smtClean="0"/>
          </a:p>
          <a:p>
            <a:pPr>
              <a:lnSpc>
                <a:spcPct val="110000"/>
              </a:lnSpc>
              <a:buFont typeface="Wingdings" charset="2"/>
              <a:buChar char="§"/>
            </a:pPr>
            <a:r>
              <a:rPr lang="fi-FI" dirty="0" smtClean="0"/>
              <a:t> Yhdessä toimiminen organisaatiossa: työyhteisössä on tärkeä ymmärtää, mikä pitää yllä yhteistä resilienssiä</a:t>
            </a:r>
          </a:p>
          <a:p>
            <a:pPr lvl="1">
              <a:lnSpc>
                <a:spcPct val="110000"/>
              </a:lnSpc>
              <a:buFont typeface="Wingdings" charset="2"/>
              <a:buChar char="§"/>
            </a:pPr>
            <a:r>
              <a:rPr lang="fi-FI" dirty="0" smtClean="0"/>
              <a:t> Miten tuemme toinen toisiamme ja millä keinoin jaksamme muutostilanteessa eteenpäin?</a:t>
            </a:r>
          </a:p>
          <a:p>
            <a:pPr lvl="1">
              <a:lnSpc>
                <a:spcPct val="110000"/>
              </a:lnSpc>
              <a:buFont typeface="Wingdings" charset="2"/>
              <a:buChar char="§"/>
            </a:pPr>
            <a:r>
              <a:rPr lang="fi-FI" dirty="0"/>
              <a:t> K</a:t>
            </a:r>
            <a:r>
              <a:rPr lang="fi-FI" dirty="0" smtClean="0"/>
              <a:t>oulutus, työnohjaus, esimiesten tuki + kahvihetket ja muut yhteisöllisyyttä lisäävät tapahtumat arjessa</a:t>
            </a:r>
          </a:p>
          <a:p>
            <a:pPr>
              <a:lnSpc>
                <a:spcPct val="110000"/>
              </a:lnSpc>
              <a:buFont typeface="Wingdings" charset="2"/>
              <a:buChar char="§"/>
            </a:pPr>
            <a:r>
              <a:rPr lang="fi-FI" dirty="0"/>
              <a:t> </a:t>
            </a:r>
            <a:r>
              <a:rPr lang="fi-FI" dirty="0" smtClean="0"/>
              <a:t>Taito, jota meidän kaikkien pitää kasvattaa ja jalostaa elämässä selviämiseen.</a:t>
            </a:r>
            <a:endParaRPr lang="fi-FI" dirty="0"/>
          </a:p>
        </p:txBody>
      </p:sp>
      <p:sp>
        <p:nvSpPr>
          <p:cNvPr id="5" name="Päivämäärän paikkamerkki 4"/>
          <p:cNvSpPr>
            <a:spLocks noGrp="1"/>
          </p:cNvSpPr>
          <p:nvPr>
            <p:ph type="dt" sz="half" idx="10"/>
          </p:nvPr>
        </p:nvSpPr>
        <p:spPr/>
        <p:txBody>
          <a:bodyPr/>
          <a:lstStyle/>
          <a:p>
            <a:fld id="{8FA7A9BE-01FD-074E-BEB7-23CD68F17A85}" type="datetime1">
              <a:rPr lang="fi-FI" smtClean="0"/>
              <a:t>29.10.2018</a:t>
            </a:fld>
            <a:endParaRPr lang="en-US" dirty="0"/>
          </a:p>
        </p:txBody>
      </p:sp>
      <p:sp>
        <p:nvSpPr>
          <p:cNvPr id="6" name="Dian numeron paikkamerkki 5"/>
          <p:cNvSpPr>
            <a:spLocks noGrp="1"/>
          </p:cNvSpPr>
          <p:nvPr>
            <p:ph type="sldNum" sz="quarter" idx="12"/>
          </p:nvPr>
        </p:nvSpPr>
        <p:spPr/>
        <p:txBody>
          <a:bodyPr/>
          <a:lstStyle/>
          <a:p>
            <a:fld id="{4FAB73BC-B049-4115-A692-8D63A059BFB8}" type="slidenum">
              <a:rPr lang="en-US" smtClean="0"/>
              <a:pPr/>
              <a:t>13</a:t>
            </a:fld>
            <a:endParaRPr lang="en-US" dirty="0"/>
          </a:p>
        </p:txBody>
      </p:sp>
    </p:spTree>
    <p:extLst>
      <p:ext uri="{BB962C8B-B14F-4D97-AF65-F5344CB8AC3E}">
        <p14:creationId xmlns:p14="http://schemas.microsoft.com/office/powerpoint/2010/main" val="3176919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Minäpystyvyys</a:t>
            </a:r>
            <a:endParaRPr lang="fi-FI" dirty="0"/>
          </a:p>
        </p:txBody>
      </p:sp>
      <p:pic>
        <p:nvPicPr>
          <p:cNvPr id="4" name="Kuvan paikkamerkki 3" descr="self-confidence-2121159_1920.jpg"/>
          <p:cNvPicPr>
            <a:picLocks noGrp="1" noChangeAspect="1"/>
          </p:cNvPicPr>
          <p:nvPr>
            <p:ph type="pic" idx="1"/>
          </p:nvPr>
        </p:nvPicPr>
        <p:blipFill>
          <a:blip r:embed="rId2">
            <a:extLst>
              <a:ext uri="{28A0092B-C50C-407E-A947-70E740481C1C}">
                <a14:useLocalDpi xmlns:a14="http://schemas.microsoft.com/office/drawing/2010/main" val="0"/>
              </a:ext>
            </a:extLst>
          </a:blip>
          <a:srcRect t="17085" b="17085"/>
          <a:stretch>
            <a:fillRect/>
          </a:stretch>
        </p:blipFill>
        <p:spPr/>
      </p:pic>
    </p:spTree>
    <p:extLst>
      <p:ext uri="{BB962C8B-B14F-4D97-AF65-F5344CB8AC3E}">
        <p14:creationId xmlns:p14="http://schemas.microsoft.com/office/powerpoint/2010/main" val="3405493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xfrm>
            <a:off x="1024127" y="585216"/>
            <a:ext cx="10394993" cy="1208308"/>
          </a:xfrm>
        </p:spPr>
        <p:txBody>
          <a:bodyPr/>
          <a:lstStyle/>
          <a:p>
            <a:r>
              <a:rPr lang="fi-FI" dirty="0" smtClean="0"/>
              <a:t>Mihin </a:t>
            </a:r>
            <a:r>
              <a:rPr lang="fi-FI" dirty="0" err="1" smtClean="0"/>
              <a:t>minäpystyvyys</a:t>
            </a:r>
            <a:r>
              <a:rPr lang="fi-FI" dirty="0" smtClean="0"/>
              <a:t> pohjautuu?</a:t>
            </a:r>
            <a:endParaRPr lang="fi-FI" dirty="0"/>
          </a:p>
        </p:txBody>
      </p:sp>
      <p:sp>
        <p:nvSpPr>
          <p:cNvPr id="5" name="Sisällön paikkamerkki 4"/>
          <p:cNvSpPr>
            <a:spLocks noGrp="1"/>
          </p:cNvSpPr>
          <p:nvPr>
            <p:ph idx="1"/>
          </p:nvPr>
        </p:nvSpPr>
        <p:spPr/>
        <p:txBody>
          <a:bodyPr>
            <a:normAutofit fontScale="92500" lnSpcReduction="20000"/>
          </a:bodyPr>
          <a:lstStyle/>
          <a:p>
            <a:pPr>
              <a:lnSpc>
                <a:spcPct val="100000"/>
              </a:lnSpc>
            </a:pPr>
            <a:r>
              <a:rPr lang="fi-FI" b="1" dirty="0" smtClean="0">
                <a:solidFill>
                  <a:schemeClr val="accent2"/>
                </a:solidFill>
              </a:rPr>
              <a:t>Mihin minä uskon pystyväni?</a:t>
            </a:r>
          </a:p>
          <a:p>
            <a:pPr>
              <a:lnSpc>
                <a:spcPct val="100000"/>
              </a:lnSpc>
            </a:pPr>
            <a:r>
              <a:rPr lang="fi-FI" dirty="0" err="1" smtClean="0"/>
              <a:t>Minäpystyvyyden</a:t>
            </a:r>
            <a:r>
              <a:rPr lang="fi-FI" dirty="0" smtClean="0"/>
              <a:t> </a:t>
            </a:r>
            <a:r>
              <a:rPr lang="fi-FI" dirty="0"/>
              <a:t>termin lanseerasi </a:t>
            </a:r>
            <a:r>
              <a:rPr lang="fi-FI" dirty="0" err="1"/>
              <a:t>Bandura</a:t>
            </a:r>
            <a:r>
              <a:rPr lang="fi-FI" dirty="0"/>
              <a:t> (1977). </a:t>
            </a:r>
            <a:r>
              <a:rPr lang="fi-FI" dirty="0" err="1"/>
              <a:t>Banduran</a:t>
            </a:r>
            <a:r>
              <a:rPr lang="fi-FI" dirty="0"/>
              <a:t> tutkimus eteni </a:t>
            </a:r>
            <a:r>
              <a:rPr lang="fi-FI" dirty="0" err="1"/>
              <a:t>minäpystyvyyteen</a:t>
            </a:r>
            <a:r>
              <a:rPr lang="fi-FI" dirty="0"/>
              <a:t> alun perin hänen sosiokognitiivisesta sosiaalisen oppimisen teoriasta. Yksi </a:t>
            </a:r>
            <a:r>
              <a:rPr lang="fi-FI" dirty="0" err="1"/>
              <a:t>Banduran</a:t>
            </a:r>
            <a:r>
              <a:rPr lang="fi-FI" dirty="0"/>
              <a:t> väitteistä on, että ihminen oppii imitoimalla kuten muutkin eläimet.  </a:t>
            </a:r>
            <a:endParaRPr lang="fi-FI" dirty="0" smtClean="0"/>
          </a:p>
          <a:p>
            <a:pPr>
              <a:lnSpc>
                <a:spcPct val="100000"/>
              </a:lnSpc>
            </a:pPr>
            <a:r>
              <a:rPr lang="fi-FI" dirty="0" err="1" smtClean="0"/>
              <a:t>Banduran</a:t>
            </a:r>
            <a:r>
              <a:rPr lang="fi-FI" dirty="0" smtClean="0"/>
              <a:t> </a:t>
            </a:r>
            <a:r>
              <a:rPr lang="fi-FI" dirty="0"/>
              <a:t>(1997) mukaan yksilöiden </a:t>
            </a:r>
            <a:r>
              <a:rPr lang="fi-FI" dirty="0" err="1"/>
              <a:t>minäpystyvyys</a:t>
            </a:r>
            <a:r>
              <a:rPr lang="fi-FI" dirty="0"/>
              <a:t> on </a:t>
            </a:r>
            <a:r>
              <a:rPr lang="fi-FI" dirty="0" smtClean="0"/>
              <a:t>”</a:t>
            </a:r>
            <a:r>
              <a:rPr lang="fi-FI" i="1" dirty="0" smtClean="0"/>
              <a:t>kyky</a:t>
            </a:r>
            <a:r>
              <a:rPr lang="fi-FI" i="1" dirty="0"/>
              <a:t>, jossa kognitiivisia, sosiaalisia, emotionaalisia ja käyttäytymiseen liittyviä taitoja järjestetään tehokkaasti aina kulloiseenkin tarpeeseen</a:t>
            </a:r>
            <a:r>
              <a:rPr lang="fi-FI" dirty="0" smtClean="0"/>
              <a:t>”. </a:t>
            </a:r>
          </a:p>
          <a:p>
            <a:pPr>
              <a:lnSpc>
                <a:spcPct val="100000"/>
              </a:lnSpc>
            </a:pPr>
            <a:r>
              <a:rPr lang="fi-FI" dirty="0" err="1" smtClean="0"/>
              <a:t>Minäpystyvyys</a:t>
            </a:r>
            <a:r>
              <a:rPr lang="fi-FI" dirty="0" smtClean="0"/>
              <a:t> tarkoittaa yksilön omaa käsitystä omista kyvyistään suoriutua annetuista tehtävistä menestyksekkäästi. </a:t>
            </a:r>
          </a:p>
          <a:p>
            <a:pPr>
              <a:lnSpc>
                <a:spcPct val="100000"/>
              </a:lnSpc>
            </a:pPr>
            <a:r>
              <a:rPr lang="fi-FI" dirty="0" err="1"/>
              <a:t>Bandura</a:t>
            </a:r>
            <a:r>
              <a:rPr lang="fi-FI" dirty="0"/>
              <a:t> esittelee neljä erilaista </a:t>
            </a:r>
            <a:r>
              <a:rPr lang="fi-FI" dirty="0" err="1"/>
              <a:t>minäpystyvyyden</a:t>
            </a:r>
            <a:r>
              <a:rPr lang="fi-FI" dirty="0"/>
              <a:t> lähdettä, joita </a:t>
            </a:r>
            <a:r>
              <a:rPr lang="fi-FI" dirty="0" err="1" smtClean="0"/>
              <a:t>digitaitokyselyssäkin</a:t>
            </a:r>
            <a:r>
              <a:rPr lang="fi-FI" dirty="0" smtClean="0"/>
              <a:t> </a:t>
            </a:r>
            <a:r>
              <a:rPr lang="fi-FI" dirty="0"/>
              <a:t>tutkittiin</a:t>
            </a:r>
            <a:r>
              <a:rPr lang="fi-FI" dirty="0" smtClean="0"/>
              <a:t>.</a:t>
            </a:r>
            <a:endParaRPr lang="fi-FI" dirty="0"/>
          </a:p>
          <a:p>
            <a:endParaRPr lang="fi-FI" dirty="0"/>
          </a:p>
        </p:txBody>
      </p:sp>
    </p:spTree>
    <p:extLst>
      <p:ext uri="{BB962C8B-B14F-4D97-AF65-F5344CB8AC3E}">
        <p14:creationId xmlns:p14="http://schemas.microsoft.com/office/powerpoint/2010/main" val="3598695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24128" y="585216"/>
            <a:ext cx="9720072" cy="840691"/>
          </a:xfrm>
        </p:spPr>
        <p:txBody>
          <a:bodyPr/>
          <a:lstStyle/>
          <a:p>
            <a:r>
              <a:rPr lang="fi-FI" dirty="0" err="1" smtClean="0"/>
              <a:t>Minäpystyvyys</a:t>
            </a:r>
            <a:r>
              <a:rPr lang="fi-FI" dirty="0" smtClean="0"/>
              <a:t> tutkimuksessa</a:t>
            </a:r>
            <a:endParaRPr lang="fi-FI" dirty="0"/>
          </a:p>
        </p:txBody>
      </p:sp>
      <p:sp>
        <p:nvSpPr>
          <p:cNvPr id="3" name="Sisällön paikkamerkki 2"/>
          <p:cNvSpPr>
            <a:spLocks noGrp="1"/>
          </p:cNvSpPr>
          <p:nvPr>
            <p:ph idx="1"/>
          </p:nvPr>
        </p:nvSpPr>
        <p:spPr>
          <a:xfrm>
            <a:off x="1024128" y="1570726"/>
            <a:ext cx="9720071" cy="4458755"/>
          </a:xfrm>
        </p:spPr>
        <p:txBody>
          <a:bodyPr>
            <a:normAutofit fontScale="92500" lnSpcReduction="20000"/>
          </a:bodyPr>
          <a:lstStyle/>
          <a:p>
            <a:pPr>
              <a:lnSpc>
                <a:spcPct val="110000"/>
              </a:lnSpc>
            </a:pPr>
            <a:r>
              <a:rPr lang="fi-FI" dirty="0" smtClean="0"/>
              <a:t>Tutkimusta </a:t>
            </a:r>
            <a:r>
              <a:rPr lang="fi-FI" dirty="0"/>
              <a:t>on </a:t>
            </a:r>
            <a:r>
              <a:rPr lang="fi-FI" dirty="0" smtClean="0"/>
              <a:t>tehty mm. yliopisto-opiskelijoiden keskuudessa. Nämä tutkimukset </a:t>
            </a:r>
            <a:r>
              <a:rPr lang="fi-FI" dirty="0"/>
              <a:t>yhdistivät </a:t>
            </a:r>
            <a:r>
              <a:rPr lang="fi-FI" dirty="0" err="1"/>
              <a:t>minäpystyvyyden</a:t>
            </a:r>
            <a:r>
              <a:rPr lang="fi-FI" dirty="0"/>
              <a:t> tutkimisen digitaalisuuteen, tiedonhankintaan etäopinnoissa ja informaatio- ja digitaaliseen lukutaitoon. </a:t>
            </a:r>
            <a:endParaRPr lang="fi-FI" dirty="0" smtClean="0"/>
          </a:p>
          <a:p>
            <a:pPr>
              <a:lnSpc>
                <a:spcPct val="110000"/>
              </a:lnSpc>
            </a:pPr>
            <a:r>
              <a:rPr lang="fi-FI" dirty="0" smtClean="0"/>
              <a:t>Tutkimuksia </a:t>
            </a:r>
            <a:r>
              <a:rPr lang="fi-FI" dirty="0"/>
              <a:t>löytyy myös alakoululaisten parista </a:t>
            </a:r>
            <a:r>
              <a:rPr lang="fi-FI" dirty="0" smtClean="0"/>
              <a:t>sekä </a:t>
            </a:r>
            <a:r>
              <a:rPr lang="fi-FI" dirty="0"/>
              <a:t>organisaatiotyöntekijöiden </a:t>
            </a:r>
            <a:r>
              <a:rPr lang="fi-FI" dirty="0" smtClean="0"/>
              <a:t>keskuudesta. </a:t>
            </a:r>
          </a:p>
          <a:p>
            <a:pPr>
              <a:lnSpc>
                <a:spcPct val="110000"/>
              </a:lnSpc>
            </a:pPr>
            <a:r>
              <a:rPr lang="fi-FI" dirty="0" smtClean="0"/>
              <a:t>Suomessa </a:t>
            </a:r>
            <a:r>
              <a:rPr lang="fi-FI" dirty="0" err="1"/>
              <a:t>minäpystyvyyden</a:t>
            </a:r>
            <a:r>
              <a:rPr lang="fi-FI" dirty="0"/>
              <a:t> tutkiminen on voimakkaasti keskittynyt kasvatustieteiden alalle ja tällöin valtaosa aineistosta on pro gradu tutkielmia yliopistoista </a:t>
            </a:r>
            <a:r>
              <a:rPr lang="fi-FI" dirty="0" smtClean="0"/>
              <a:t>tai ammattikorkeakouluista. </a:t>
            </a:r>
            <a:r>
              <a:rPr lang="fi-FI" dirty="0"/>
              <a:t>Tutkimuksen kohteena on ollut eri-ikäisiä oppilaita ja opiskelijoita, mutta myös </a:t>
            </a:r>
            <a:r>
              <a:rPr lang="fi-FI" dirty="0" smtClean="0"/>
              <a:t>opettajia. </a:t>
            </a:r>
          </a:p>
          <a:p>
            <a:pPr>
              <a:lnSpc>
                <a:spcPct val="110000"/>
              </a:lnSpc>
            </a:pPr>
            <a:r>
              <a:rPr lang="fi-FI" dirty="0"/>
              <a:t>Kirjastojen ollessa kyseessä, tutkimuksen kohteena ovat lähes yksinomaan olleet </a:t>
            </a:r>
            <a:r>
              <a:rPr lang="fi-FI" dirty="0" smtClean="0"/>
              <a:t>yliopistokirjastojen </a:t>
            </a:r>
            <a:r>
              <a:rPr lang="fi-FI" dirty="0"/>
              <a:t>työntekijät. Yhdessä tutkimuksessa on tutkittu yliopistossa työskentelevien kirjastonhoitajien </a:t>
            </a:r>
            <a:r>
              <a:rPr lang="fi-FI" dirty="0" err="1" smtClean="0"/>
              <a:t>voimaannuttamista</a:t>
            </a:r>
            <a:r>
              <a:rPr lang="fi-FI" dirty="0" smtClean="0"/>
              <a:t> </a:t>
            </a:r>
            <a:r>
              <a:rPr lang="fi-FI" dirty="0"/>
              <a:t>kirjaston sähköisten palvelujen </a:t>
            </a:r>
            <a:r>
              <a:rPr lang="fi-FI" dirty="0" smtClean="0"/>
              <a:t>tehostamisessa.</a:t>
            </a:r>
            <a:endParaRPr lang="fi-FI" dirty="0"/>
          </a:p>
        </p:txBody>
      </p:sp>
      <p:sp>
        <p:nvSpPr>
          <p:cNvPr id="4" name="Päivämäärän paikkamerkki 3"/>
          <p:cNvSpPr>
            <a:spLocks noGrp="1"/>
          </p:cNvSpPr>
          <p:nvPr>
            <p:ph type="dt" sz="half" idx="10"/>
          </p:nvPr>
        </p:nvSpPr>
        <p:spPr/>
        <p:txBody>
          <a:bodyPr/>
          <a:lstStyle/>
          <a:p>
            <a:fld id="{8FA7A9BE-01FD-074E-BEB7-23CD68F17A85}" type="datetime1">
              <a:rPr lang="fi-FI" smtClean="0"/>
              <a:t>29.10.2018</a:t>
            </a:fld>
            <a:endParaRPr lang="en-US" dirty="0"/>
          </a:p>
        </p:txBody>
      </p:sp>
      <p:sp>
        <p:nvSpPr>
          <p:cNvPr id="5" name="Dian numeron paikkamerkki 4"/>
          <p:cNvSpPr>
            <a:spLocks noGrp="1"/>
          </p:cNvSpPr>
          <p:nvPr>
            <p:ph type="sldNum" sz="quarter" idx="12"/>
          </p:nvPr>
        </p:nvSpPr>
        <p:spPr/>
        <p:txBody>
          <a:bodyPr/>
          <a:lstStyle/>
          <a:p>
            <a:fld id="{4FAB73BC-B049-4115-A692-8D63A059BFB8}" type="slidenum">
              <a:rPr lang="en-US" smtClean="0"/>
              <a:pPr/>
              <a:t>16</a:t>
            </a:fld>
            <a:endParaRPr lang="en-US" dirty="0"/>
          </a:p>
        </p:txBody>
      </p:sp>
    </p:spTree>
    <p:extLst>
      <p:ext uri="{BB962C8B-B14F-4D97-AF65-F5344CB8AC3E}">
        <p14:creationId xmlns:p14="http://schemas.microsoft.com/office/powerpoint/2010/main" val="128625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xfrm>
            <a:off x="1024127" y="585216"/>
            <a:ext cx="10372712" cy="918670"/>
          </a:xfrm>
        </p:spPr>
        <p:txBody>
          <a:bodyPr>
            <a:normAutofit fontScale="90000"/>
          </a:bodyPr>
          <a:lstStyle/>
          <a:p>
            <a:r>
              <a:rPr lang="fi-FI" sz="5400" dirty="0"/>
              <a:t>Aikaisemmin saavutettu </a:t>
            </a:r>
            <a:r>
              <a:rPr lang="fi-FI" sz="5400" dirty="0" smtClean="0"/>
              <a:t>menestys</a:t>
            </a:r>
            <a:endParaRPr lang="fi-FI" dirty="0"/>
          </a:p>
        </p:txBody>
      </p:sp>
      <p:sp>
        <p:nvSpPr>
          <p:cNvPr id="5" name="Sisällön paikkamerkki 4"/>
          <p:cNvSpPr>
            <a:spLocks noGrp="1"/>
          </p:cNvSpPr>
          <p:nvPr>
            <p:ph idx="1"/>
          </p:nvPr>
        </p:nvSpPr>
        <p:spPr>
          <a:xfrm>
            <a:off x="1024128" y="2172280"/>
            <a:ext cx="10005071" cy="3857201"/>
          </a:xfrm>
        </p:spPr>
        <p:txBody>
          <a:bodyPr>
            <a:noAutofit/>
          </a:bodyPr>
          <a:lstStyle/>
          <a:p>
            <a:pPr>
              <a:lnSpc>
                <a:spcPct val="100000"/>
              </a:lnSpc>
              <a:buFont typeface="Wingdings" charset="2"/>
              <a:buChar char="§"/>
            </a:pPr>
            <a:r>
              <a:rPr lang="fi-FI" sz="2000" dirty="0" smtClean="0"/>
              <a:t>Henkilön </a:t>
            </a:r>
            <a:r>
              <a:rPr lang="fi-FI" sz="2000" dirty="0"/>
              <a:t>omat kokemukset mitattavana olemasta aktiviteetistä vaikuttavat joko </a:t>
            </a:r>
            <a:r>
              <a:rPr lang="fi-FI" sz="2000" dirty="0" err="1"/>
              <a:t>minäpystyvyyteen</a:t>
            </a:r>
            <a:r>
              <a:rPr lang="fi-FI" sz="2000" dirty="0"/>
              <a:t> nostavana tai laskevana. </a:t>
            </a:r>
            <a:endParaRPr lang="fi-FI" sz="2000" dirty="0" smtClean="0"/>
          </a:p>
          <a:p>
            <a:pPr>
              <a:lnSpc>
                <a:spcPct val="100000"/>
              </a:lnSpc>
              <a:buFont typeface="Wingdings" charset="2"/>
              <a:buChar char="§"/>
            </a:pPr>
            <a:r>
              <a:rPr lang="fi-FI" sz="2000" dirty="0" smtClean="0"/>
              <a:t>Hyvät kokemukset, onnistumiset ja hyvän olon tunne näistä tilanteista vahvistavat omaa innostusta tarttua tilanteeseen aina uudestaan.</a:t>
            </a:r>
          </a:p>
          <a:p>
            <a:pPr>
              <a:lnSpc>
                <a:spcPct val="100000"/>
              </a:lnSpc>
              <a:buFont typeface="Wingdings" charset="2"/>
              <a:buChar char="§"/>
            </a:pPr>
            <a:r>
              <a:rPr lang="fi-FI" sz="2000" dirty="0" smtClean="0"/>
              <a:t>Huonot </a:t>
            </a:r>
            <a:r>
              <a:rPr lang="fi-FI" sz="2000" dirty="0"/>
              <a:t>kokemukset joissain tilanteissa ovat omiaan laskemaan innostusta ja rohkeutta tarttua asiaan uudestaan. </a:t>
            </a:r>
            <a:endParaRPr lang="fi-FI" sz="2000" dirty="0" smtClean="0"/>
          </a:p>
          <a:p>
            <a:pPr>
              <a:lnSpc>
                <a:spcPct val="100000"/>
              </a:lnSpc>
              <a:buFont typeface="Wingdings" charset="2"/>
              <a:buChar char="§"/>
            </a:pPr>
            <a:r>
              <a:rPr lang="fi-FI" sz="2000" dirty="0" smtClean="0"/>
              <a:t>Onnistumisen </a:t>
            </a:r>
            <a:r>
              <a:rPr lang="fi-FI" sz="2000" dirty="0"/>
              <a:t>tunteet tuovat lisää energiaa ja uskoa omiin taitoihin. </a:t>
            </a:r>
            <a:endParaRPr lang="fi-FI" sz="2000" dirty="0" smtClean="0"/>
          </a:p>
          <a:p>
            <a:pPr>
              <a:lnSpc>
                <a:spcPct val="100000"/>
              </a:lnSpc>
              <a:buFont typeface="Wingdings" charset="2"/>
              <a:buChar char="§"/>
            </a:pPr>
            <a:r>
              <a:rPr lang="fi-FI" sz="2000" dirty="0" smtClean="0"/>
              <a:t>Käsitys omista kyvyistä säätelee myös oppimista erilaisissa tilanteissa – siksi </a:t>
            </a:r>
            <a:r>
              <a:rPr lang="fi-FI" sz="2000" dirty="0" err="1" smtClean="0"/>
              <a:t>minäpystyvyydellä</a:t>
            </a:r>
            <a:r>
              <a:rPr lang="fi-FI" sz="2000" dirty="0" smtClean="0"/>
              <a:t> on syvä vaikutus myös oppimiseen.</a:t>
            </a:r>
          </a:p>
          <a:p>
            <a:pPr>
              <a:lnSpc>
                <a:spcPct val="100000"/>
              </a:lnSpc>
            </a:pPr>
            <a:endParaRPr lang="fi-FI" sz="2000" dirty="0" smtClean="0"/>
          </a:p>
          <a:p>
            <a:pPr marL="128016" lvl="1" indent="0">
              <a:lnSpc>
                <a:spcPct val="70000"/>
              </a:lnSpc>
              <a:buNone/>
            </a:pPr>
            <a:endParaRPr lang="fi-FI" sz="1600" dirty="0"/>
          </a:p>
        </p:txBody>
      </p:sp>
    </p:spTree>
    <p:extLst>
      <p:ext uri="{BB962C8B-B14F-4D97-AF65-F5344CB8AC3E}">
        <p14:creationId xmlns:p14="http://schemas.microsoft.com/office/powerpoint/2010/main" val="3856942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463379" y="536682"/>
            <a:ext cx="10091351" cy="61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1917" tIns="60958" rIns="121917" bIns="60958" rtlCol="0" anchor="ctr">
            <a:spAutoFit/>
          </a:bodyPr>
          <a:lstStyle/>
          <a:p>
            <a:r>
              <a:rPr lang="fi-FI" sz="3200" dirty="0" smtClean="0">
                <a:solidFill>
                  <a:schemeClr val="tx1"/>
                </a:solidFill>
                <a:latin typeface="+mj-lt"/>
              </a:rPr>
              <a:t>Aikaisemmin </a:t>
            </a:r>
            <a:r>
              <a:rPr lang="fi-FI" sz="3200" dirty="0">
                <a:solidFill>
                  <a:schemeClr val="tx1"/>
                </a:solidFill>
                <a:latin typeface="+mj-lt"/>
              </a:rPr>
              <a:t>saavutettu menestys (N=402) </a:t>
            </a:r>
            <a:endParaRPr sz="2900" dirty="0" smtId="4294967295">
              <a:solidFill>
                <a:schemeClr val="tx1"/>
              </a:solidFill>
              <a:latin typeface="+mj-lt"/>
            </a:endParaRPr>
          </a:p>
        </p:txBody>
      </p:sp>
      <p:graphicFrame>
        <p:nvGraphicFramePr>
          <p:cNvPr id="4" name="ChartObject"/>
          <p:cNvGraphicFramePr/>
          <p:nvPr>
            <p:extLst/>
          </p:nvPr>
        </p:nvGraphicFramePr>
        <p:xfrm>
          <a:off x="463379" y="1653061"/>
          <a:ext cx="7123671" cy="4459417"/>
        </p:xfrm>
        <a:graphic>
          <a:graphicData uri="http://schemas.openxmlformats.org/drawingml/2006/chart">
            <c:chart xmlns:c="http://schemas.openxmlformats.org/drawingml/2006/chart" xmlns:r="http://schemas.openxmlformats.org/officeDocument/2006/relationships" r:id="rId2"/>
          </a:graphicData>
        </a:graphic>
      </p:graphicFrame>
      <p:sp>
        <p:nvSpPr>
          <p:cNvPr id="5" name="Tekstiruutu 4"/>
          <p:cNvSpPr txBox="1"/>
          <p:nvPr/>
        </p:nvSpPr>
        <p:spPr>
          <a:xfrm>
            <a:off x="8122508" y="5404022"/>
            <a:ext cx="2278488" cy="400109"/>
          </a:xfrm>
          <a:prstGeom prst="rect">
            <a:avLst/>
          </a:prstGeom>
        </p:spPr>
        <p:style>
          <a:lnRef idx="2">
            <a:schemeClr val="dk1"/>
          </a:lnRef>
          <a:fillRef idx="1">
            <a:schemeClr val="lt1"/>
          </a:fillRef>
          <a:effectRef idx="0">
            <a:schemeClr val="dk1"/>
          </a:effectRef>
          <a:fontRef idx="minor">
            <a:schemeClr val="dk1"/>
          </a:fontRef>
        </p:style>
        <p:txBody>
          <a:bodyPr wrap="none" lIns="121917" tIns="60958" rIns="121917" bIns="60958" rtlCol="0">
            <a:spAutoFit/>
          </a:bodyPr>
          <a:lstStyle/>
          <a:p>
            <a:r>
              <a:rPr lang="fi-FI" dirty="0"/>
              <a:t>Osittain samaa mieltä</a:t>
            </a:r>
          </a:p>
        </p:txBody>
      </p:sp>
      <p:cxnSp>
        <p:nvCxnSpPr>
          <p:cNvPr id="7" name="Suora nuoliyhdysviiva 6"/>
          <p:cNvCxnSpPr>
            <a:endCxn id="5" idx="1"/>
          </p:cNvCxnSpPr>
          <p:nvPr/>
        </p:nvCxnSpPr>
        <p:spPr>
          <a:xfrm>
            <a:off x="6730313" y="5123935"/>
            <a:ext cx="1392195" cy="48014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Tekstiruutu 7"/>
          <p:cNvSpPr txBox="1"/>
          <p:nvPr/>
        </p:nvSpPr>
        <p:spPr>
          <a:xfrm>
            <a:off x="8122509" y="1573245"/>
            <a:ext cx="3757967" cy="3724096"/>
          </a:xfrm>
          <a:prstGeom prst="rect">
            <a:avLst/>
          </a:prstGeom>
          <a:ln>
            <a:noFill/>
          </a:ln>
        </p:spPr>
        <p:style>
          <a:lnRef idx="2">
            <a:schemeClr val="dk1"/>
          </a:lnRef>
          <a:fillRef idx="1">
            <a:schemeClr val="lt1"/>
          </a:fillRef>
          <a:effectRef idx="0">
            <a:schemeClr val="dk1"/>
          </a:effectRef>
          <a:fontRef idx="minor">
            <a:schemeClr val="dk1"/>
          </a:fontRef>
        </p:style>
        <p:txBody>
          <a:bodyPr wrap="square" lIns="121917" tIns="60958" rIns="121917" bIns="60958" rtlCol="0">
            <a:spAutoFit/>
          </a:bodyPr>
          <a:lstStyle/>
          <a:p>
            <a:r>
              <a:rPr lang="fi-FI" dirty="0"/>
              <a:t>Tulos kertoo meille, että vaikka omassa digiosaamisessa saattaakin olla toivomisen varaa, tilanteissa halutaan onnistua eivätkä haasteet ja epäonnistumiset lannista. </a:t>
            </a:r>
          </a:p>
          <a:p>
            <a:endParaRPr lang="fi-FI" dirty="0"/>
          </a:p>
          <a:p>
            <a:r>
              <a:rPr lang="fi-FI" dirty="0"/>
              <a:t>Erittäin tärkeää on huomata, että tilanteita analysoidaan jälkeenpäin ja mietitään miten olisi pitänyt toimia. </a:t>
            </a:r>
          </a:p>
          <a:p>
            <a:r>
              <a:rPr lang="fi-FI" dirty="0"/>
              <a:t>Tutkimus osoitti myös sen, että omaa osaamista osataan katsoa kriittisesti ja osaamiskapeikkoja osataan myös itse jonkin verran määritellä.</a:t>
            </a:r>
          </a:p>
        </p:txBody>
      </p:sp>
    </p:spTree>
    <p:extLst>
      <p:ext uri="{BB962C8B-B14F-4D97-AF65-F5344CB8AC3E}">
        <p14:creationId xmlns:p14="http://schemas.microsoft.com/office/powerpoint/2010/main" val="328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487882" y="520205"/>
            <a:ext cx="10630442" cy="61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1917" tIns="60958" rIns="121917" bIns="60958" rtlCol="0" anchor="ctr">
            <a:spAutoFit/>
          </a:bodyPr>
          <a:lstStyle/>
          <a:p>
            <a:r>
              <a:rPr lang="fi-FI" sz="3200" dirty="0">
                <a:solidFill>
                  <a:schemeClr val="tx1"/>
                </a:solidFill>
                <a:latin typeface="+mj-lt"/>
              </a:rPr>
              <a:t>Aikaisemmin saavutettu menestys – ammattien välinen vertailu</a:t>
            </a:r>
            <a:endParaRPr lang="fi-FI" sz="3200" dirty="0" smtId="4294967295">
              <a:solidFill>
                <a:srgbClr val="333333"/>
              </a:solidFill>
              <a:latin typeface="+mj-lt"/>
            </a:endParaRPr>
          </a:p>
        </p:txBody>
      </p:sp>
      <p:graphicFrame>
        <p:nvGraphicFramePr>
          <p:cNvPr id="4" name="ChartObject"/>
          <p:cNvGraphicFramePr/>
          <p:nvPr>
            <p:extLst>
              <p:ext uri="{D42A27DB-BD31-4B8C-83A1-F6EECF244321}">
                <p14:modId xmlns:p14="http://schemas.microsoft.com/office/powerpoint/2010/main" val="2439471039"/>
              </p:ext>
            </p:extLst>
          </p:nvPr>
        </p:nvGraphicFramePr>
        <p:xfrm>
          <a:off x="933507" y="1381978"/>
          <a:ext cx="7560487" cy="4740679"/>
        </p:xfrm>
        <a:graphic>
          <a:graphicData uri="http://schemas.openxmlformats.org/drawingml/2006/chart">
            <c:chart xmlns:c="http://schemas.openxmlformats.org/drawingml/2006/chart" xmlns:r="http://schemas.openxmlformats.org/officeDocument/2006/relationships" r:id="rId2"/>
          </a:graphicData>
        </a:graphic>
      </p:graphicFrame>
      <p:sp>
        <p:nvSpPr>
          <p:cNvPr id="5" name="Tekstiruutu 4"/>
          <p:cNvSpPr txBox="1"/>
          <p:nvPr/>
        </p:nvSpPr>
        <p:spPr>
          <a:xfrm>
            <a:off x="8957047" y="2199504"/>
            <a:ext cx="2392541" cy="1508101"/>
          </a:xfrm>
          <a:prstGeom prst="rect">
            <a:avLst/>
          </a:prstGeom>
          <a:ln>
            <a:noFill/>
          </a:ln>
        </p:spPr>
        <p:style>
          <a:lnRef idx="2">
            <a:schemeClr val="dk1"/>
          </a:lnRef>
          <a:fillRef idx="1">
            <a:schemeClr val="lt1"/>
          </a:fillRef>
          <a:effectRef idx="0">
            <a:schemeClr val="dk1"/>
          </a:effectRef>
          <a:fontRef idx="minor">
            <a:schemeClr val="dk1"/>
          </a:fontRef>
        </p:style>
        <p:txBody>
          <a:bodyPr wrap="square" lIns="121917" tIns="60958" rIns="121917" bIns="60958" rtlCol="0">
            <a:spAutoFit/>
          </a:bodyPr>
          <a:lstStyle/>
          <a:p>
            <a:r>
              <a:rPr lang="fi-FI" dirty="0"/>
              <a:t>Erotus väittämää kohden ammattien kesken on vain 0,25-0,60 pistettä eli erot </a:t>
            </a:r>
            <a:r>
              <a:rPr lang="fi-FI" dirty="0" smtClean="0"/>
              <a:t>hyvin pieniä</a:t>
            </a:r>
            <a:r>
              <a:rPr lang="fi-FI" dirty="0"/>
              <a:t>.</a:t>
            </a:r>
          </a:p>
        </p:txBody>
      </p:sp>
    </p:spTree>
    <p:extLst>
      <p:ext uri="{BB962C8B-B14F-4D97-AF65-F5344CB8AC3E}">
        <p14:creationId xmlns:p14="http://schemas.microsoft.com/office/powerpoint/2010/main" val="479566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Vahvuudet näkyväksi, 29.10.</a:t>
            </a:r>
            <a:endParaRPr lang="fi-FI" dirty="0"/>
          </a:p>
        </p:txBody>
      </p:sp>
      <p:sp>
        <p:nvSpPr>
          <p:cNvPr id="3" name="Sisällön paikkamerkki 2"/>
          <p:cNvSpPr>
            <a:spLocks noGrp="1"/>
          </p:cNvSpPr>
          <p:nvPr>
            <p:ph sz="half" idx="1"/>
          </p:nvPr>
        </p:nvSpPr>
        <p:spPr/>
        <p:txBody>
          <a:bodyPr/>
          <a:lstStyle/>
          <a:p>
            <a:pPr>
              <a:buClr>
                <a:srgbClr val="32A0BA"/>
              </a:buClr>
              <a:buFont typeface="Arial" charset="0"/>
              <a:buChar char="•"/>
            </a:pPr>
            <a:r>
              <a:rPr lang="fi-FI" dirty="0" smtClean="0"/>
              <a:t> </a:t>
            </a:r>
            <a:r>
              <a:rPr lang="fi-FI" dirty="0"/>
              <a:t>k</a:t>
            </a:r>
            <a:r>
              <a:rPr lang="fi-FI" dirty="0" smtClean="0"/>
              <a:t>irjastonhoitaja, tutkija,</a:t>
            </a:r>
            <a:r>
              <a:rPr lang="fi-FI" dirty="0"/>
              <a:t> </a:t>
            </a:r>
            <a:r>
              <a:rPr lang="fi-FI" dirty="0" smtClean="0"/>
              <a:t>yrittäjä</a:t>
            </a:r>
            <a:r>
              <a:rPr lang="fi-FI" dirty="0"/>
              <a:t>, </a:t>
            </a:r>
            <a:r>
              <a:rPr lang="fi-FI" dirty="0" smtClean="0"/>
              <a:t>opettaja (</a:t>
            </a:r>
            <a:r>
              <a:rPr lang="fi-FI" dirty="0" err="1" smtClean="0"/>
              <a:t>AmO</a:t>
            </a:r>
            <a:r>
              <a:rPr lang="fi-FI" dirty="0" smtClean="0"/>
              <a:t>) ja kouluttaja</a:t>
            </a:r>
          </a:p>
          <a:p>
            <a:pPr>
              <a:buClr>
                <a:srgbClr val="32A0BA"/>
              </a:buClr>
              <a:buFont typeface="Arial" charset="0"/>
              <a:buChar char="•"/>
            </a:pPr>
            <a:r>
              <a:rPr lang="fi-FI" dirty="0"/>
              <a:t> </a:t>
            </a:r>
            <a:r>
              <a:rPr lang="fi-FI" dirty="0" smtClean="0"/>
              <a:t>perusopetuksen </a:t>
            </a:r>
            <a:r>
              <a:rPr lang="fi-FI" dirty="0"/>
              <a:t>OPS</a:t>
            </a:r>
          </a:p>
          <a:p>
            <a:pPr lvl="1">
              <a:buClr>
                <a:srgbClr val="32A0BA"/>
              </a:buClr>
              <a:buFont typeface="Arial" charset="0"/>
              <a:buChar char="•"/>
            </a:pPr>
            <a:r>
              <a:rPr lang="fi-FI" dirty="0"/>
              <a:t>Informaatiolukutaito, tiedonhallintataidot, monilukutaito</a:t>
            </a:r>
          </a:p>
          <a:p>
            <a:pPr lvl="1">
              <a:buClr>
                <a:srgbClr val="32A0BA"/>
              </a:buClr>
              <a:buFont typeface="Arial" charset="0"/>
              <a:buChar char="•"/>
            </a:pPr>
            <a:r>
              <a:rPr lang="fi-FI" dirty="0"/>
              <a:t>Opettajien ja koulukirjastonhoitajien haastattelut</a:t>
            </a:r>
          </a:p>
          <a:p>
            <a:pPr lvl="1">
              <a:buClr>
                <a:srgbClr val="32A0BA"/>
              </a:buClr>
              <a:buFont typeface="Arial" charset="0"/>
              <a:buChar char="•"/>
            </a:pPr>
            <a:r>
              <a:rPr lang="fi-FI" dirty="0"/>
              <a:t>Valemedia ja vihapuhe</a:t>
            </a:r>
          </a:p>
          <a:p>
            <a:pPr>
              <a:buClr>
                <a:srgbClr val="32A0BA"/>
              </a:buClr>
              <a:buFont typeface="Arial" charset="0"/>
              <a:buChar char="•"/>
            </a:pPr>
            <a:r>
              <a:rPr lang="fi-FI" dirty="0" smtClean="0"/>
              <a:t> projektisuunnittelija </a:t>
            </a:r>
            <a:r>
              <a:rPr lang="fi-FI" dirty="0"/>
              <a:t>Turun </a:t>
            </a:r>
            <a:r>
              <a:rPr lang="fi-FI" dirty="0" smtClean="0"/>
              <a:t>kaupunginkirjastossa</a:t>
            </a:r>
            <a:endParaRPr lang="fi-FI" dirty="0"/>
          </a:p>
        </p:txBody>
      </p:sp>
      <p:pic>
        <p:nvPicPr>
          <p:cNvPr id="5" name="Kuvan paikkamerkki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619" r="20619"/>
          <a:stretch>
            <a:fillRect/>
          </a:stretch>
        </p:blipFill>
        <p:spPr/>
      </p:pic>
      <p:sp>
        <p:nvSpPr>
          <p:cNvPr id="7" name="Päivämäärän paikkamerkki 6"/>
          <p:cNvSpPr>
            <a:spLocks noGrp="1"/>
          </p:cNvSpPr>
          <p:nvPr>
            <p:ph type="dt" sz="half" idx="10"/>
          </p:nvPr>
        </p:nvSpPr>
        <p:spPr>
          <a:xfrm>
            <a:off x="1895713" y="6333544"/>
            <a:ext cx="2154142" cy="274320"/>
          </a:xfrm>
        </p:spPr>
        <p:txBody>
          <a:bodyPr/>
          <a:lstStyle/>
          <a:p>
            <a:fld id="{EB3F340E-464E-0A45-8195-F1580F736EB3}" type="datetime1">
              <a:rPr lang="fi-FI" smtClean="0"/>
              <a:t>29.10.2018</a:t>
            </a:fld>
            <a:endParaRPr lang="en-US" dirty="0"/>
          </a:p>
        </p:txBody>
      </p:sp>
      <p:sp>
        <p:nvSpPr>
          <p:cNvPr id="8" name="Dian numeron paikkamerkki 7"/>
          <p:cNvSpPr>
            <a:spLocks noGrp="1"/>
          </p:cNvSpPr>
          <p:nvPr>
            <p:ph type="sldNum" sz="quarter" idx="12"/>
          </p:nvPr>
        </p:nvSpPr>
        <p:spPr>
          <a:xfrm>
            <a:off x="726741" y="6358743"/>
            <a:ext cx="973666" cy="274320"/>
          </a:xfrm>
        </p:spPr>
        <p:txBody>
          <a:bodyPr/>
          <a:lstStyle/>
          <a:p>
            <a:fld id="{4FAB73BC-B049-4115-A692-8D63A059BFB8}" type="slidenum">
              <a:rPr lang="en-US" smtClean="0"/>
              <a:pPr/>
              <a:t>2</a:t>
            </a:fld>
            <a:endParaRPr lang="en-US" dirty="0"/>
          </a:p>
        </p:txBody>
      </p:sp>
    </p:spTree>
    <p:extLst>
      <p:ext uri="{BB962C8B-B14F-4D97-AF65-F5344CB8AC3E}">
        <p14:creationId xmlns:p14="http://schemas.microsoft.com/office/powerpoint/2010/main" val="14171164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5400" dirty="0" smtId="4294967295"/>
              <a:t>M</a:t>
            </a:r>
            <a:r>
              <a:rPr lang="fi-FI" sz="5400" dirty="0"/>
              <a:t>uiden onnistuneiden saavutusten </a:t>
            </a:r>
            <a:r>
              <a:rPr lang="fi-FI" sz="5400" dirty="0" smtClean="0"/>
              <a:t>seuraaminen</a:t>
            </a:r>
            <a:endParaRPr lang="fi-FI" dirty="0"/>
          </a:p>
        </p:txBody>
      </p:sp>
      <p:sp>
        <p:nvSpPr>
          <p:cNvPr id="3" name="Sisällön paikkamerkki 2"/>
          <p:cNvSpPr>
            <a:spLocks noGrp="1"/>
          </p:cNvSpPr>
          <p:nvPr>
            <p:ph idx="1"/>
          </p:nvPr>
        </p:nvSpPr>
        <p:spPr/>
        <p:txBody>
          <a:bodyPr/>
          <a:lstStyle/>
          <a:p>
            <a:pPr lvl="1">
              <a:lnSpc>
                <a:spcPct val="100000"/>
              </a:lnSpc>
              <a:buFont typeface="Wingdings" charset="2"/>
              <a:buChar char="§"/>
            </a:pPr>
            <a:r>
              <a:rPr lang="fi-FI" sz="2000" dirty="0"/>
              <a:t>Kun </a:t>
            </a:r>
            <a:r>
              <a:rPr lang="fi-FI" sz="2000" dirty="0" smtClean="0"/>
              <a:t>observoijan </a:t>
            </a:r>
            <a:r>
              <a:rPr lang="fi-FI" sz="2000" dirty="0"/>
              <a:t>mielestä yhtä taitava onnistuu jossain tehtävässä, on helppo ajatella että onnistuisi samassa tilanteessa itsekin. Tällöin on tärkeää nähdä tarkkailtava henkilö yhtä hyvänä esimerkiksi </a:t>
            </a:r>
            <a:r>
              <a:rPr lang="fi-FI" sz="2000" dirty="0" err="1" smtClean="0"/>
              <a:t>digitadoissa</a:t>
            </a:r>
            <a:r>
              <a:rPr lang="fi-FI" sz="2000" dirty="0" smtClean="0"/>
              <a:t>, </a:t>
            </a:r>
            <a:r>
              <a:rPr lang="fi-FI" sz="2000" dirty="0"/>
              <a:t>jotta tämä nostaisi omaa </a:t>
            </a:r>
            <a:r>
              <a:rPr lang="fi-FI" sz="2000" dirty="0" err="1"/>
              <a:t>minäpystyvyyttä</a:t>
            </a:r>
            <a:r>
              <a:rPr lang="fi-FI" sz="2000" dirty="0"/>
              <a:t>. </a:t>
            </a:r>
            <a:endParaRPr lang="fi-FI" sz="2000" dirty="0" smtClean="0"/>
          </a:p>
          <a:p>
            <a:pPr lvl="2">
              <a:lnSpc>
                <a:spcPct val="100000"/>
              </a:lnSpc>
              <a:buFont typeface="Wingdings" charset="2"/>
              <a:buChar char="§"/>
            </a:pPr>
            <a:r>
              <a:rPr lang="fi-FI" sz="1600" dirty="0" smtClean="0"/>
              <a:t>Jos on epävarma omista kyvyistään ei hyvän </a:t>
            </a:r>
            <a:r>
              <a:rPr lang="fi-FI" sz="1600" dirty="0" err="1" smtClean="0"/>
              <a:t>digiopastajan</a:t>
            </a:r>
            <a:r>
              <a:rPr lang="fi-FI" sz="1600" dirty="0" smtClean="0"/>
              <a:t> onnistuminen välttämättä vielä vakuuta kokeilemana itse. </a:t>
            </a:r>
          </a:p>
          <a:p>
            <a:pPr lvl="1">
              <a:lnSpc>
                <a:spcPct val="100000"/>
              </a:lnSpc>
              <a:buFont typeface="Wingdings" charset="2"/>
              <a:buChar char="§"/>
            </a:pPr>
            <a:r>
              <a:rPr lang="fi-FI" sz="2000" dirty="0" smtClean="0"/>
              <a:t>Kun </a:t>
            </a:r>
            <a:r>
              <a:rPr lang="fi-FI" sz="2000" dirty="0"/>
              <a:t>henkilö näkee mm. itseään taitavamman ihmisen epäonnistuvan tehtävässään, se suurella todennäköisyydellä laskee henkilön ajatusta omasta </a:t>
            </a:r>
            <a:r>
              <a:rPr lang="fi-FI" sz="2000" dirty="0" err="1"/>
              <a:t>minäpystyvyydestään</a:t>
            </a:r>
            <a:r>
              <a:rPr lang="fi-FI" sz="2000" dirty="0"/>
              <a:t>. </a:t>
            </a:r>
            <a:endParaRPr lang="fi-FI" sz="2000" dirty="0" smtClean="0"/>
          </a:p>
          <a:p>
            <a:pPr lvl="2">
              <a:lnSpc>
                <a:spcPct val="100000"/>
              </a:lnSpc>
              <a:buFont typeface="Wingdings" charset="2"/>
              <a:buChar char="§"/>
            </a:pPr>
            <a:r>
              <a:rPr lang="fi-FI" sz="1600" dirty="0" smtClean="0"/>
              <a:t>Tätä ei tapahdu, jos usko omaan taitoon on kuitenkin vahva – me osaamme kyllä pohtia kannattaako taitotasoissa työkavereita verrata toinen toisiimme</a:t>
            </a:r>
            <a:endParaRPr lang="fi-FI" sz="1600" dirty="0"/>
          </a:p>
          <a:p>
            <a:pPr lvl="1">
              <a:lnSpc>
                <a:spcPct val="100000"/>
              </a:lnSpc>
              <a:buFont typeface="Wingdings" charset="2"/>
              <a:buChar char="§"/>
            </a:pPr>
            <a:r>
              <a:rPr lang="fi-FI" sz="2000" dirty="0" smtClean="0"/>
              <a:t>Onnistumiset myös voivat vahvistaa sitoutumista opittavana olevaan asiaan ja tätä kautta parantaa omaa </a:t>
            </a:r>
            <a:r>
              <a:rPr lang="fi-FI" sz="2000" dirty="0" err="1" smtClean="0"/>
              <a:t>minäpystyvyyttä</a:t>
            </a:r>
            <a:r>
              <a:rPr lang="fi-FI" sz="2000" dirty="0" smtClean="0"/>
              <a:t>. </a:t>
            </a:r>
            <a:endParaRPr lang="fi-FI" sz="2000" dirty="0"/>
          </a:p>
          <a:p>
            <a:endParaRPr lang="fi-FI" dirty="0"/>
          </a:p>
        </p:txBody>
      </p:sp>
      <p:sp>
        <p:nvSpPr>
          <p:cNvPr id="4" name="Päivämäärän paikkamerkki 3"/>
          <p:cNvSpPr>
            <a:spLocks noGrp="1"/>
          </p:cNvSpPr>
          <p:nvPr>
            <p:ph type="dt" sz="half" idx="10"/>
          </p:nvPr>
        </p:nvSpPr>
        <p:spPr/>
        <p:txBody>
          <a:bodyPr/>
          <a:lstStyle/>
          <a:p>
            <a:fld id="{8FA7A9BE-01FD-074E-BEB7-23CD68F17A85}" type="datetime1">
              <a:rPr lang="fi-FI" smtClean="0"/>
              <a:t>29.10.2018</a:t>
            </a:fld>
            <a:endParaRPr lang="en-US" dirty="0"/>
          </a:p>
        </p:txBody>
      </p:sp>
      <p:sp>
        <p:nvSpPr>
          <p:cNvPr id="5" name="Dian numeron paikkamerkki 4"/>
          <p:cNvSpPr>
            <a:spLocks noGrp="1"/>
          </p:cNvSpPr>
          <p:nvPr>
            <p:ph type="sldNum" sz="quarter" idx="12"/>
          </p:nvPr>
        </p:nvSpPr>
        <p:spPr/>
        <p:txBody>
          <a:bodyPr/>
          <a:lstStyle/>
          <a:p>
            <a:fld id="{4FAB73BC-B049-4115-A692-8D63A059BFB8}" type="slidenum">
              <a:rPr lang="en-US" smtClean="0"/>
              <a:pPr/>
              <a:t>20</a:t>
            </a:fld>
            <a:endParaRPr lang="en-US" dirty="0"/>
          </a:p>
        </p:txBody>
      </p:sp>
    </p:spTree>
    <p:extLst>
      <p:ext uri="{BB962C8B-B14F-4D97-AF65-F5344CB8AC3E}">
        <p14:creationId xmlns:p14="http://schemas.microsoft.com/office/powerpoint/2010/main" val="3848644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527223" y="603821"/>
            <a:ext cx="10817052" cy="61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1917" tIns="60958" rIns="121917" bIns="60958" rtlCol="0" anchor="ctr">
            <a:spAutoFit/>
          </a:bodyPr>
          <a:lstStyle/>
          <a:p>
            <a:r>
              <a:rPr lang="fi-FI" sz="2900" dirty="0" smtId="4294967295">
                <a:solidFill>
                  <a:schemeClr val="tx1"/>
                </a:solidFill>
                <a:latin typeface="+mj-lt"/>
              </a:rPr>
              <a:t>M</a:t>
            </a:r>
            <a:r>
              <a:rPr lang="fi-FI" sz="3200" dirty="0" smtClean="0">
                <a:solidFill>
                  <a:schemeClr val="tx1"/>
                </a:solidFill>
                <a:latin typeface="+mj-lt"/>
              </a:rPr>
              <a:t>uiden </a:t>
            </a:r>
            <a:r>
              <a:rPr lang="fi-FI" sz="3200" dirty="0">
                <a:solidFill>
                  <a:schemeClr val="tx1"/>
                </a:solidFill>
                <a:latin typeface="+mj-lt"/>
              </a:rPr>
              <a:t>onnistuneiden saavutusten seuraaminen (N=402)</a:t>
            </a:r>
            <a:endParaRPr sz="2900" dirty="0" smtId="4294967295">
              <a:solidFill>
                <a:schemeClr val="tx1"/>
              </a:solidFill>
              <a:latin typeface="+mj-lt"/>
            </a:endParaRPr>
          </a:p>
        </p:txBody>
      </p:sp>
      <p:graphicFrame>
        <p:nvGraphicFramePr>
          <p:cNvPr id="4" name="ChartObject"/>
          <p:cNvGraphicFramePr/>
          <p:nvPr>
            <p:extLst>
              <p:ext uri="{D42A27DB-BD31-4B8C-83A1-F6EECF244321}">
                <p14:modId xmlns:p14="http://schemas.microsoft.com/office/powerpoint/2010/main" val="4205400478"/>
              </p:ext>
            </p:extLst>
          </p:nvPr>
        </p:nvGraphicFramePr>
        <p:xfrm>
          <a:off x="761176" y="1502321"/>
          <a:ext cx="6820928" cy="4531327"/>
        </p:xfrm>
        <a:graphic>
          <a:graphicData uri="http://schemas.openxmlformats.org/drawingml/2006/chart">
            <c:chart xmlns:c="http://schemas.openxmlformats.org/drawingml/2006/chart" xmlns:r="http://schemas.openxmlformats.org/officeDocument/2006/relationships" r:id="rId2"/>
          </a:graphicData>
        </a:graphic>
      </p:graphicFrame>
      <p:sp>
        <p:nvSpPr>
          <p:cNvPr id="5" name="Tekstiruutu 4"/>
          <p:cNvSpPr txBox="1"/>
          <p:nvPr/>
        </p:nvSpPr>
        <p:spPr>
          <a:xfrm>
            <a:off x="8277470" y="1502321"/>
            <a:ext cx="3339605" cy="1231102"/>
          </a:xfrm>
          <a:prstGeom prst="rect">
            <a:avLst/>
          </a:prstGeom>
          <a:noFill/>
        </p:spPr>
        <p:txBody>
          <a:bodyPr wrap="square" lIns="121917" tIns="60958" rIns="121917" bIns="60958" rtlCol="0">
            <a:spAutoFit/>
          </a:bodyPr>
          <a:lstStyle/>
          <a:p>
            <a:r>
              <a:rPr lang="fi-FI" dirty="0"/>
              <a:t>139 vastaajaa (35%) mielestä muiden epäonnistumiset eivät lannista ensinkään ja muiden onnistumiset kannustaa. </a:t>
            </a:r>
          </a:p>
        </p:txBody>
      </p:sp>
    </p:spTree>
    <p:extLst>
      <p:ext uri="{BB962C8B-B14F-4D97-AF65-F5344CB8AC3E}">
        <p14:creationId xmlns:p14="http://schemas.microsoft.com/office/powerpoint/2010/main" val="1301480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504569" y="370972"/>
            <a:ext cx="11148503" cy="553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1917" tIns="60958" rIns="121917" bIns="60958" rtlCol="0" anchor="ctr">
            <a:spAutoFit/>
          </a:bodyPr>
          <a:lstStyle/>
          <a:p>
            <a:r>
              <a:rPr lang="fi-FI" sz="2800" dirty="0">
                <a:solidFill>
                  <a:schemeClr val="tx1"/>
                </a:solidFill>
                <a:latin typeface="+mj-lt"/>
              </a:rPr>
              <a:t>Muiden onnistuneiden saavutusten seuraaminen – </a:t>
            </a:r>
            <a:r>
              <a:rPr lang="fi-FI" sz="2800" dirty="0" smtClean="0">
                <a:solidFill>
                  <a:schemeClr val="tx1"/>
                </a:solidFill>
                <a:latin typeface="+mj-lt"/>
              </a:rPr>
              <a:t>ammattinimikkeet</a:t>
            </a:r>
            <a:endParaRPr sz="2800" dirty="0" smtId="4294967295">
              <a:solidFill>
                <a:srgbClr val="333333"/>
              </a:solidFill>
              <a:latin typeface="+mj-lt"/>
            </a:endParaRPr>
          </a:p>
        </p:txBody>
      </p:sp>
      <p:graphicFrame>
        <p:nvGraphicFramePr>
          <p:cNvPr id="4" name="ChartObject"/>
          <p:cNvGraphicFramePr/>
          <p:nvPr>
            <p:extLst>
              <p:ext uri="{D42A27DB-BD31-4B8C-83A1-F6EECF244321}">
                <p14:modId xmlns:p14="http://schemas.microsoft.com/office/powerpoint/2010/main" val="2599553247"/>
              </p:ext>
            </p:extLst>
          </p:nvPr>
        </p:nvGraphicFramePr>
        <p:xfrm>
          <a:off x="504570" y="1099069"/>
          <a:ext cx="7774459" cy="4965443"/>
        </p:xfrm>
        <a:graphic>
          <a:graphicData uri="http://schemas.openxmlformats.org/drawingml/2006/chart">
            <c:chart xmlns:c="http://schemas.openxmlformats.org/drawingml/2006/chart" xmlns:r="http://schemas.openxmlformats.org/officeDocument/2006/relationships" r:id="rId2"/>
          </a:graphicData>
        </a:graphic>
      </p:graphicFrame>
      <p:sp>
        <p:nvSpPr>
          <p:cNvPr id="5" name="Tekstiruutu 4"/>
          <p:cNvSpPr txBox="1"/>
          <p:nvPr/>
        </p:nvSpPr>
        <p:spPr>
          <a:xfrm>
            <a:off x="8574228" y="1869991"/>
            <a:ext cx="2961315" cy="1231107"/>
          </a:xfrm>
          <a:prstGeom prst="rect">
            <a:avLst/>
          </a:prstGeom>
          <a:ln>
            <a:noFill/>
          </a:ln>
        </p:spPr>
        <p:style>
          <a:lnRef idx="2">
            <a:schemeClr val="dk1"/>
          </a:lnRef>
          <a:fillRef idx="1">
            <a:schemeClr val="lt1"/>
          </a:fillRef>
          <a:effectRef idx="0">
            <a:schemeClr val="dk1"/>
          </a:effectRef>
          <a:fontRef idx="minor">
            <a:schemeClr val="dk1"/>
          </a:fontRef>
        </p:style>
        <p:txBody>
          <a:bodyPr wrap="square" lIns="121917" tIns="60958" rIns="121917" bIns="60958" rtlCol="0">
            <a:spAutoFit/>
          </a:bodyPr>
          <a:lstStyle/>
          <a:p>
            <a:r>
              <a:rPr lang="fi-FI" dirty="0"/>
              <a:t>Erotus väittämää kohden ammattien kesken on vain 0,27-0,64 pistettä eli erot hyvin pieniä.</a:t>
            </a:r>
          </a:p>
        </p:txBody>
      </p:sp>
    </p:spTree>
    <p:extLst>
      <p:ext uri="{BB962C8B-B14F-4D97-AF65-F5344CB8AC3E}">
        <p14:creationId xmlns:p14="http://schemas.microsoft.com/office/powerpoint/2010/main" val="1255054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lvl="1" algn="l" rtl="0">
              <a:lnSpc>
                <a:spcPct val="80000"/>
              </a:lnSpc>
              <a:spcBef>
                <a:spcPct val="0"/>
              </a:spcBef>
            </a:pPr>
            <a:r>
              <a:rPr lang="fi-FI" sz="5400" dirty="0" smtClean="0">
                <a:latin typeface="+mj-lt"/>
              </a:rPr>
              <a:t>SOSIAALINEN SUOSTUTTELU</a:t>
            </a:r>
            <a:endParaRPr lang="fi-FI" sz="5400" dirty="0">
              <a:latin typeface="+mj-lt"/>
            </a:endParaRPr>
          </a:p>
        </p:txBody>
      </p:sp>
      <p:sp>
        <p:nvSpPr>
          <p:cNvPr id="3" name="Sisällön paikkamerkki 2"/>
          <p:cNvSpPr>
            <a:spLocks noGrp="1"/>
          </p:cNvSpPr>
          <p:nvPr>
            <p:ph idx="1"/>
          </p:nvPr>
        </p:nvSpPr>
        <p:spPr/>
        <p:txBody>
          <a:bodyPr/>
          <a:lstStyle/>
          <a:p>
            <a:pPr lvl="1">
              <a:lnSpc>
                <a:spcPct val="100000"/>
              </a:lnSpc>
              <a:buFont typeface="Wingdings" charset="2"/>
              <a:buChar char="§"/>
            </a:pPr>
            <a:r>
              <a:rPr lang="fi-FI" sz="2000" dirty="0"/>
              <a:t>Sosiaalinen suostuttelu </a:t>
            </a:r>
            <a:r>
              <a:rPr lang="fi-FI" sz="2000" dirty="0" err="1"/>
              <a:t>Banduran</a:t>
            </a:r>
            <a:r>
              <a:rPr lang="fi-FI" sz="2000" dirty="0"/>
              <a:t> teoriassa liittyy kanssaihmisen kehumiseen ja suostutteluun, jotta suostuttelun kohde rohkaistuisi ja löytäisi uskoa omiin taitoihinsa selviytyä tehtävästä, mikä se kulloinkin onkaan</a:t>
            </a:r>
          </a:p>
          <a:p>
            <a:pPr lvl="1">
              <a:lnSpc>
                <a:spcPct val="100000"/>
              </a:lnSpc>
              <a:buFont typeface="Wingdings" charset="2"/>
              <a:buChar char="§"/>
            </a:pPr>
            <a:r>
              <a:rPr lang="fi-FI" sz="2000" dirty="0"/>
              <a:t>Oleellista on, että suostuttelu on uskottavaa ja kohde kokee sen aitona ja omien todellisten taitojen mukaisena.</a:t>
            </a:r>
          </a:p>
          <a:p>
            <a:pPr lvl="1">
              <a:lnSpc>
                <a:spcPct val="100000"/>
              </a:lnSpc>
              <a:buFont typeface="Wingdings" charset="2"/>
              <a:buChar char="§"/>
            </a:pPr>
            <a:r>
              <a:rPr lang="fi-FI" sz="2000" dirty="0"/>
              <a:t>Esimiehen kannustus ja tsemppaus on tärkeää, kuin myös työkavereilta tuleva </a:t>
            </a:r>
            <a:r>
              <a:rPr lang="fi-FI" sz="2000" dirty="0" smtClean="0"/>
              <a:t>innostaminen. </a:t>
            </a:r>
          </a:p>
          <a:p>
            <a:pPr lvl="1">
              <a:lnSpc>
                <a:spcPct val="100000"/>
              </a:lnSpc>
              <a:buFont typeface="Wingdings" charset="2"/>
              <a:buChar char="§"/>
            </a:pPr>
            <a:r>
              <a:rPr lang="fi-FI" sz="2000" dirty="0" smtClean="0"/>
              <a:t>Jos </a:t>
            </a:r>
            <a:r>
              <a:rPr lang="fi-FI" sz="2000" dirty="0" err="1" smtClean="0"/>
              <a:t>resilienssi</a:t>
            </a:r>
            <a:r>
              <a:rPr lang="fi-FI" sz="2000" dirty="0" smtClean="0"/>
              <a:t> tai motivaatio on kateissa, on kannustuksella huomattavan suuri merkitys – niin esimieheltä tulleena, mutta erityisesti vertaistuen kautta omilta työkavereilta. </a:t>
            </a:r>
          </a:p>
        </p:txBody>
      </p:sp>
      <p:sp>
        <p:nvSpPr>
          <p:cNvPr id="4" name="Päivämäärän paikkamerkki 3"/>
          <p:cNvSpPr>
            <a:spLocks noGrp="1"/>
          </p:cNvSpPr>
          <p:nvPr>
            <p:ph type="dt" sz="half" idx="10"/>
          </p:nvPr>
        </p:nvSpPr>
        <p:spPr/>
        <p:txBody>
          <a:bodyPr/>
          <a:lstStyle/>
          <a:p>
            <a:fld id="{8FA7A9BE-01FD-074E-BEB7-23CD68F17A85}" type="datetime1">
              <a:rPr lang="fi-FI" smtClean="0"/>
              <a:t>29.10.2018</a:t>
            </a:fld>
            <a:endParaRPr lang="en-US" dirty="0"/>
          </a:p>
        </p:txBody>
      </p:sp>
      <p:sp>
        <p:nvSpPr>
          <p:cNvPr id="5" name="Dian numeron paikkamerkki 4"/>
          <p:cNvSpPr>
            <a:spLocks noGrp="1"/>
          </p:cNvSpPr>
          <p:nvPr>
            <p:ph type="sldNum" sz="quarter" idx="12"/>
          </p:nvPr>
        </p:nvSpPr>
        <p:spPr/>
        <p:txBody>
          <a:bodyPr/>
          <a:lstStyle/>
          <a:p>
            <a:fld id="{4FAB73BC-B049-4115-A692-8D63A059BFB8}" type="slidenum">
              <a:rPr lang="en-US" smtClean="0"/>
              <a:pPr/>
              <a:t>23</a:t>
            </a:fld>
            <a:endParaRPr lang="en-US" dirty="0"/>
          </a:p>
        </p:txBody>
      </p:sp>
    </p:spTree>
    <p:extLst>
      <p:ext uri="{BB962C8B-B14F-4D97-AF65-F5344CB8AC3E}">
        <p14:creationId xmlns:p14="http://schemas.microsoft.com/office/powerpoint/2010/main" val="1380975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502509" y="318891"/>
            <a:ext cx="10527441" cy="677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1917" tIns="60958" rIns="121917" bIns="60958" rtlCol="0" anchor="ctr">
            <a:spAutoFit/>
          </a:bodyPr>
          <a:lstStyle/>
          <a:p>
            <a:r>
              <a:rPr lang="fi-FI" sz="3600" dirty="0" smtClean="0">
                <a:solidFill>
                  <a:schemeClr val="tx1"/>
                </a:solidFill>
                <a:latin typeface="+mj-lt"/>
              </a:rPr>
              <a:t>Sosiaalinen </a:t>
            </a:r>
            <a:r>
              <a:rPr lang="fi-FI" sz="3600" dirty="0">
                <a:solidFill>
                  <a:schemeClr val="tx1"/>
                </a:solidFill>
                <a:latin typeface="+mj-lt"/>
              </a:rPr>
              <a:t>suostuttelu (N=403)</a:t>
            </a:r>
            <a:endParaRPr sz="3200" dirty="0" smtId="4294967295">
              <a:solidFill>
                <a:schemeClr val="tx1"/>
              </a:solidFill>
              <a:latin typeface="+mj-lt"/>
            </a:endParaRPr>
          </a:p>
        </p:txBody>
      </p:sp>
      <p:graphicFrame>
        <p:nvGraphicFramePr>
          <p:cNvPr id="4" name="ChartObject"/>
          <p:cNvGraphicFramePr/>
          <p:nvPr>
            <p:extLst>
              <p:ext uri="{D42A27DB-BD31-4B8C-83A1-F6EECF244321}">
                <p14:modId xmlns:p14="http://schemas.microsoft.com/office/powerpoint/2010/main" val="3757873716"/>
              </p:ext>
            </p:extLst>
          </p:nvPr>
        </p:nvGraphicFramePr>
        <p:xfrm>
          <a:off x="502509" y="1346904"/>
          <a:ext cx="6958915" cy="4759411"/>
        </p:xfrm>
        <a:graphic>
          <a:graphicData uri="http://schemas.openxmlformats.org/drawingml/2006/chart">
            <c:chart xmlns:c="http://schemas.openxmlformats.org/drawingml/2006/chart" xmlns:r="http://schemas.openxmlformats.org/officeDocument/2006/relationships" r:id="rId2"/>
          </a:graphicData>
        </a:graphic>
      </p:graphicFrame>
      <p:sp>
        <p:nvSpPr>
          <p:cNvPr id="3" name="Tekstiruutu 2"/>
          <p:cNvSpPr txBox="1"/>
          <p:nvPr/>
        </p:nvSpPr>
        <p:spPr>
          <a:xfrm>
            <a:off x="7783034" y="1714520"/>
            <a:ext cx="4393425" cy="400109"/>
          </a:xfrm>
          <a:prstGeom prst="rect">
            <a:avLst/>
          </a:prstGeom>
          <a:noFill/>
        </p:spPr>
        <p:txBody>
          <a:bodyPr wrap="none" lIns="121917" tIns="60958" rIns="121917" bIns="60958" rtlCol="0">
            <a:spAutoFit/>
          </a:bodyPr>
          <a:lstStyle/>
          <a:p>
            <a:r>
              <a:rPr lang="fi-FI" dirty="0"/>
              <a:t>Enemmän samaa kuin eri mieltä väittämistä.</a:t>
            </a:r>
          </a:p>
        </p:txBody>
      </p:sp>
      <p:cxnSp>
        <p:nvCxnSpPr>
          <p:cNvPr id="6" name="Suora nuoliyhdysviiva 5"/>
          <p:cNvCxnSpPr/>
          <p:nvPr/>
        </p:nvCxnSpPr>
        <p:spPr>
          <a:xfrm flipH="1">
            <a:off x="6241312" y="2105247"/>
            <a:ext cx="2753832" cy="149919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959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463379" y="309414"/>
            <a:ext cx="10671347" cy="677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1917" tIns="60958" rIns="121917" bIns="60958" rtlCol="0" anchor="ctr">
            <a:spAutoFit/>
          </a:bodyPr>
          <a:lstStyle/>
          <a:p>
            <a:r>
              <a:rPr lang="fi-FI" sz="3600" dirty="0">
                <a:solidFill>
                  <a:schemeClr val="tx1"/>
                </a:solidFill>
                <a:latin typeface="+mj-lt"/>
              </a:rPr>
              <a:t>Sosiaalinen suostuttelu – ammattien välinen vertailu</a:t>
            </a:r>
            <a:endParaRPr sz="3600" dirty="0" smtId="4294967295">
              <a:solidFill>
                <a:srgbClr val="333333"/>
              </a:solidFill>
              <a:latin typeface="+mj-lt"/>
            </a:endParaRPr>
          </a:p>
        </p:txBody>
      </p:sp>
      <p:graphicFrame>
        <p:nvGraphicFramePr>
          <p:cNvPr id="4" name="ChartObject"/>
          <p:cNvGraphicFramePr/>
          <p:nvPr>
            <p:extLst>
              <p:ext uri="{D42A27DB-BD31-4B8C-83A1-F6EECF244321}">
                <p14:modId xmlns:p14="http://schemas.microsoft.com/office/powerpoint/2010/main" val="3481416418"/>
              </p:ext>
            </p:extLst>
          </p:nvPr>
        </p:nvGraphicFramePr>
        <p:xfrm>
          <a:off x="463380" y="1414750"/>
          <a:ext cx="7296665" cy="4505412"/>
        </p:xfrm>
        <a:graphic>
          <a:graphicData uri="http://schemas.openxmlformats.org/drawingml/2006/chart">
            <c:chart xmlns:c="http://schemas.openxmlformats.org/drawingml/2006/chart" xmlns:r="http://schemas.openxmlformats.org/officeDocument/2006/relationships" r:id="rId2"/>
          </a:graphicData>
        </a:graphic>
      </p:graphicFrame>
      <p:sp>
        <p:nvSpPr>
          <p:cNvPr id="5" name="Tekstiruutu 4"/>
          <p:cNvSpPr txBox="1"/>
          <p:nvPr/>
        </p:nvSpPr>
        <p:spPr>
          <a:xfrm>
            <a:off x="8055245" y="1960605"/>
            <a:ext cx="2961315" cy="1231107"/>
          </a:xfrm>
          <a:prstGeom prst="rect">
            <a:avLst/>
          </a:prstGeom>
          <a:ln>
            <a:noFill/>
          </a:ln>
        </p:spPr>
        <p:style>
          <a:lnRef idx="2">
            <a:schemeClr val="dk1"/>
          </a:lnRef>
          <a:fillRef idx="1">
            <a:schemeClr val="lt1"/>
          </a:fillRef>
          <a:effectRef idx="0">
            <a:schemeClr val="dk1"/>
          </a:effectRef>
          <a:fontRef idx="minor">
            <a:schemeClr val="dk1"/>
          </a:fontRef>
        </p:style>
        <p:txBody>
          <a:bodyPr wrap="square" lIns="121917" tIns="60958" rIns="121917" bIns="60958" rtlCol="0">
            <a:spAutoFit/>
          </a:bodyPr>
          <a:lstStyle/>
          <a:p>
            <a:r>
              <a:rPr lang="fi-FI" dirty="0"/>
              <a:t>Erotus väittämää kohden ammattien kesken on vain 0,27-0,63 pistettä eli erot ovat </a:t>
            </a:r>
            <a:r>
              <a:rPr lang="fi-FI" dirty="0" smtClean="0"/>
              <a:t>hyvin </a:t>
            </a:r>
            <a:r>
              <a:rPr lang="fi-FI" dirty="0"/>
              <a:t>pieniä.</a:t>
            </a:r>
          </a:p>
        </p:txBody>
      </p:sp>
    </p:spTree>
    <p:extLst>
      <p:ext uri="{BB962C8B-B14F-4D97-AF65-F5344CB8AC3E}">
        <p14:creationId xmlns:p14="http://schemas.microsoft.com/office/powerpoint/2010/main" val="3072261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1"/>
          <p:cNvGraphicFramePr>
            <a:graphicFrameLocks/>
          </p:cNvGraphicFramePr>
          <p:nvPr>
            <p:extLst>
              <p:ext uri="{D42A27DB-BD31-4B8C-83A1-F6EECF244321}">
                <p14:modId xmlns:p14="http://schemas.microsoft.com/office/powerpoint/2010/main" val="801482447"/>
              </p:ext>
            </p:extLst>
          </p:nvPr>
        </p:nvGraphicFramePr>
        <p:xfrm>
          <a:off x="429621" y="801189"/>
          <a:ext cx="5550264" cy="49348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1"/>
          <p:cNvGraphicFramePr>
            <a:graphicFrameLocks/>
          </p:cNvGraphicFramePr>
          <p:nvPr/>
        </p:nvGraphicFramePr>
        <p:xfrm>
          <a:off x="6142446" y="818605"/>
          <a:ext cx="5677988" cy="4917440"/>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iruutu 6"/>
          <p:cNvSpPr txBox="1"/>
          <p:nvPr/>
        </p:nvSpPr>
        <p:spPr>
          <a:xfrm>
            <a:off x="4907797" y="206624"/>
            <a:ext cx="1418524" cy="400105"/>
          </a:xfrm>
          <a:prstGeom prst="rect">
            <a:avLst/>
          </a:prstGeom>
          <a:noFill/>
        </p:spPr>
        <p:txBody>
          <a:bodyPr wrap="none" lIns="121917" tIns="60958" rIns="121917" bIns="60958" rtlCol="0">
            <a:spAutoFit/>
          </a:bodyPr>
          <a:lstStyle/>
          <a:p>
            <a:r>
              <a:rPr lang="fi-FI" dirty="0" smtClean="0"/>
              <a:t>KANNUSTUS</a:t>
            </a:r>
            <a:endParaRPr lang="fi-FI" dirty="0"/>
          </a:p>
        </p:txBody>
      </p:sp>
    </p:spTree>
    <p:extLst>
      <p:ext uri="{BB962C8B-B14F-4D97-AF65-F5344CB8AC3E}">
        <p14:creationId xmlns:p14="http://schemas.microsoft.com/office/powerpoint/2010/main" val="3712121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p:txBody>
          <a:bodyPr>
            <a:normAutofit fontScale="90000"/>
          </a:bodyPr>
          <a:lstStyle/>
          <a:p>
            <a:r>
              <a:rPr lang="fi-FI" sz="5400" dirty="0"/>
              <a:t/>
            </a:r>
            <a:br>
              <a:rPr lang="fi-FI" sz="5400" dirty="0"/>
            </a:br>
            <a:r>
              <a:rPr lang="fi-FI" sz="5400" dirty="0"/>
              <a:t>
Fysiologinen ja tunteen tila</a:t>
            </a:r>
            <a:r>
              <a:rPr lang="fi-FI" dirty="0"/>
              <a:t/>
            </a:r>
            <a:br>
              <a:rPr lang="fi-FI" dirty="0"/>
            </a:br>
            <a:r>
              <a:rPr lang="fi-FI" dirty="0"/>
              <a:t>
</a:t>
            </a:r>
          </a:p>
        </p:txBody>
      </p:sp>
      <p:sp>
        <p:nvSpPr>
          <p:cNvPr id="8" name="Sisällön paikkamerkki 7"/>
          <p:cNvSpPr>
            <a:spLocks noGrp="1"/>
          </p:cNvSpPr>
          <p:nvPr>
            <p:ph idx="1"/>
          </p:nvPr>
        </p:nvSpPr>
        <p:spPr/>
        <p:txBody>
          <a:bodyPr/>
          <a:lstStyle/>
          <a:p>
            <a:pPr lvl="1">
              <a:lnSpc>
                <a:spcPct val="100000"/>
              </a:lnSpc>
              <a:buFont typeface="Wingdings" charset="2"/>
              <a:buChar char="§"/>
            </a:pPr>
            <a:r>
              <a:rPr lang="fi-FI" sz="2000" dirty="0" smtClean="0"/>
              <a:t>Tunteen vaikuttavat elämäämme mitä suurimmissa määrin</a:t>
            </a:r>
          </a:p>
          <a:p>
            <a:pPr lvl="1">
              <a:lnSpc>
                <a:spcPct val="100000"/>
              </a:lnSpc>
              <a:buFont typeface="Wingdings" charset="2"/>
              <a:buChar char="§"/>
            </a:pPr>
            <a:r>
              <a:rPr lang="fi-FI" sz="2000" dirty="0" smtClean="0"/>
              <a:t>Ihminen </a:t>
            </a:r>
            <a:r>
              <a:rPr lang="fi-FI" sz="2000" dirty="0"/>
              <a:t>saattaa stressaantuneena tai väsyneenä menettää omaa </a:t>
            </a:r>
            <a:r>
              <a:rPr lang="fi-FI" sz="2000" dirty="0" err="1"/>
              <a:t>minäpystyvyyden</a:t>
            </a:r>
            <a:r>
              <a:rPr lang="fi-FI" sz="2000" dirty="0"/>
              <a:t> tunnetta, joka taas vaikuttaa tehtävistä suoriutumiseen negatiivisesti. </a:t>
            </a:r>
            <a:endParaRPr lang="fi-FI" sz="2000" dirty="0" smtClean="0"/>
          </a:p>
          <a:p>
            <a:pPr lvl="1">
              <a:lnSpc>
                <a:spcPct val="100000"/>
              </a:lnSpc>
              <a:buFont typeface="Wingdings" charset="2"/>
              <a:buChar char="§"/>
            </a:pPr>
            <a:r>
              <a:rPr lang="fi-FI" sz="2000" dirty="0"/>
              <a:t>M</a:t>
            </a:r>
            <a:r>
              <a:rPr lang="fi-FI" sz="2000" dirty="0" smtClean="0"/>
              <a:t>iellyttävä </a:t>
            </a:r>
            <a:r>
              <a:rPr lang="fi-FI" sz="2000" dirty="0"/>
              <a:t>kaikkivoipa olotila saattaa myös luoda tilanteen, jolloin </a:t>
            </a:r>
            <a:r>
              <a:rPr lang="fi-FI" sz="2000" dirty="0" err="1"/>
              <a:t>minäpystyvyys</a:t>
            </a:r>
            <a:r>
              <a:rPr lang="fi-FI" sz="2000" dirty="0"/>
              <a:t> koetaan jopa korkeampana kuin mitä se todellisuudessa on. </a:t>
            </a:r>
            <a:endParaRPr lang="fi-FI" sz="2000" dirty="0" smtClean="0"/>
          </a:p>
          <a:p>
            <a:pPr lvl="1">
              <a:lnSpc>
                <a:spcPct val="100000"/>
              </a:lnSpc>
              <a:buFont typeface="Wingdings" charset="2"/>
              <a:buChar char="§"/>
            </a:pPr>
            <a:r>
              <a:rPr lang="fi-FI" sz="2000" dirty="0" smtClean="0"/>
              <a:t>Muutostilanteissa koetaan usein stressiä, epävarmuutta ja myös huolta. Silloin on selvää, että kokemus siitä miten asioihin kykenee tarttumaan, on vaarassa.</a:t>
            </a:r>
          </a:p>
          <a:p>
            <a:pPr lvl="2">
              <a:lnSpc>
                <a:spcPct val="100000"/>
              </a:lnSpc>
              <a:buFont typeface="Wingdings" charset="2"/>
              <a:buChar char="§"/>
            </a:pPr>
            <a:r>
              <a:rPr lang="fi-FI" sz="1600" dirty="0" smtClean="0"/>
              <a:t>Erityisesti organisaatiossa muutostilanteiden yhteydessä on tärkeää, että jokaisen osaamisesta huolehditaan, ettei kukaan koe jäävänsä yksin oman osaamisen kehittämisen kanssa. </a:t>
            </a:r>
          </a:p>
          <a:p>
            <a:pPr lvl="2">
              <a:lnSpc>
                <a:spcPct val="100000"/>
              </a:lnSpc>
              <a:buFont typeface="Wingdings" charset="2"/>
              <a:buChar char="§"/>
            </a:pPr>
            <a:r>
              <a:rPr lang="fi-FI" sz="1600" dirty="0" smtClean="0"/>
              <a:t>Tällöin tuloksena saattaa olla </a:t>
            </a:r>
            <a:r>
              <a:rPr lang="fi-FI" sz="1600" dirty="0" err="1" smtClean="0"/>
              <a:t>minäpystyvyyden</a:t>
            </a:r>
            <a:r>
              <a:rPr lang="fi-FI" sz="1600" dirty="0" smtClean="0"/>
              <a:t> aivan tarpeeton aleneminen</a:t>
            </a:r>
            <a:endParaRPr lang="fi-FI" sz="2000" dirty="0"/>
          </a:p>
          <a:p>
            <a:endParaRPr lang="fi-FI" dirty="0" smtClean="0"/>
          </a:p>
        </p:txBody>
      </p:sp>
      <p:sp>
        <p:nvSpPr>
          <p:cNvPr id="5" name="Päivämäärän paikkamerkki 4"/>
          <p:cNvSpPr>
            <a:spLocks noGrp="1"/>
          </p:cNvSpPr>
          <p:nvPr>
            <p:ph type="dt" sz="half" idx="10"/>
          </p:nvPr>
        </p:nvSpPr>
        <p:spPr/>
        <p:txBody>
          <a:bodyPr/>
          <a:lstStyle/>
          <a:p>
            <a:fld id="{8FA7A9BE-01FD-074E-BEB7-23CD68F17A85}" type="datetime1">
              <a:rPr lang="fi-FI" smtClean="0"/>
              <a:t>29.10.2018</a:t>
            </a:fld>
            <a:endParaRPr lang="en-US" dirty="0"/>
          </a:p>
        </p:txBody>
      </p:sp>
      <p:sp>
        <p:nvSpPr>
          <p:cNvPr id="6" name="Dian numeron paikkamerkki 5"/>
          <p:cNvSpPr>
            <a:spLocks noGrp="1"/>
          </p:cNvSpPr>
          <p:nvPr>
            <p:ph type="sldNum" sz="quarter" idx="12"/>
          </p:nvPr>
        </p:nvSpPr>
        <p:spPr/>
        <p:txBody>
          <a:bodyPr/>
          <a:lstStyle/>
          <a:p>
            <a:fld id="{4FAB73BC-B049-4115-A692-8D63A059BFB8}" type="slidenum">
              <a:rPr lang="en-US" smtClean="0"/>
              <a:pPr/>
              <a:t>27</a:t>
            </a:fld>
            <a:endParaRPr lang="en-US" dirty="0"/>
          </a:p>
        </p:txBody>
      </p:sp>
    </p:spTree>
    <p:extLst>
      <p:ext uri="{BB962C8B-B14F-4D97-AF65-F5344CB8AC3E}">
        <p14:creationId xmlns:p14="http://schemas.microsoft.com/office/powerpoint/2010/main" val="1175767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551935" y="323577"/>
            <a:ext cx="10392291"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1917" tIns="60958" rIns="121917" bIns="60958" rtlCol="0" anchor="ctr">
            <a:spAutoFit/>
          </a:bodyPr>
          <a:lstStyle/>
          <a:p>
            <a:r>
              <a:rPr lang="fi-FI" sz="3200" dirty="0" smtClean="0">
                <a:solidFill>
                  <a:schemeClr val="tx1"/>
                </a:solidFill>
                <a:latin typeface="+mj-lt"/>
              </a:rPr>
              <a:t>Fysiologinen </a:t>
            </a:r>
            <a:r>
              <a:rPr lang="fi-FI" sz="3200" dirty="0">
                <a:solidFill>
                  <a:schemeClr val="tx1"/>
                </a:solidFill>
                <a:latin typeface="+mj-lt"/>
              </a:rPr>
              <a:t>ja tunteen tila (N=402)</a:t>
            </a:r>
            <a:endParaRPr sz="2900" dirty="0" smtId="4294967295">
              <a:solidFill>
                <a:schemeClr val="tx1"/>
              </a:solidFill>
              <a:latin typeface="+mj-lt"/>
            </a:endParaRPr>
          </a:p>
        </p:txBody>
      </p:sp>
      <p:graphicFrame>
        <p:nvGraphicFramePr>
          <p:cNvPr id="4" name="ChartObject"/>
          <p:cNvGraphicFramePr/>
          <p:nvPr>
            <p:extLst>
              <p:ext uri="{D42A27DB-BD31-4B8C-83A1-F6EECF244321}">
                <p14:modId xmlns:p14="http://schemas.microsoft.com/office/powerpoint/2010/main" val="2535622940"/>
              </p:ext>
            </p:extLst>
          </p:nvPr>
        </p:nvGraphicFramePr>
        <p:xfrm>
          <a:off x="551935" y="1385532"/>
          <a:ext cx="7247239" cy="4627605"/>
        </p:xfrm>
        <a:graphic>
          <a:graphicData uri="http://schemas.openxmlformats.org/drawingml/2006/chart">
            <c:chart xmlns:c="http://schemas.openxmlformats.org/drawingml/2006/chart" xmlns:r="http://schemas.openxmlformats.org/officeDocument/2006/relationships" r:id="rId2"/>
          </a:graphicData>
        </a:graphic>
      </p:graphicFrame>
      <p:sp>
        <p:nvSpPr>
          <p:cNvPr id="5" name="Tekstiruutu 4"/>
          <p:cNvSpPr txBox="1"/>
          <p:nvPr/>
        </p:nvSpPr>
        <p:spPr>
          <a:xfrm>
            <a:off x="5165126" y="1148426"/>
            <a:ext cx="1784046" cy="400105"/>
          </a:xfrm>
          <a:prstGeom prst="rect">
            <a:avLst/>
          </a:prstGeom>
        </p:spPr>
        <p:style>
          <a:lnRef idx="2">
            <a:schemeClr val="dk1"/>
          </a:lnRef>
          <a:fillRef idx="1">
            <a:schemeClr val="lt1"/>
          </a:fillRef>
          <a:effectRef idx="0">
            <a:schemeClr val="dk1"/>
          </a:effectRef>
          <a:fontRef idx="minor">
            <a:schemeClr val="dk1"/>
          </a:fontRef>
        </p:style>
        <p:txBody>
          <a:bodyPr wrap="none" lIns="121917" tIns="60958" rIns="121917" bIns="60958" rtlCol="0">
            <a:spAutoFit/>
          </a:bodyPr>
          <a:lstStyle/>
          <a:p>
            <a:r>
              <a:rPr lang="fi-FI" dirty="0"/>
              <a:t>Täysin eri mieltä</a:t>
            </a:r>
          </a:p>
        </p:txBody>
      </p:sp>
      <p:cxnSp>
        <p:nvCxnSpPr>
          <p:cNvPr id="7" name="Suora nuoliyhdysviiva 6"/>
          <p:cNvCxnSpPr/>
          <p:nvPr/>
        </p:nvCxnSpPr>
        <p:spPr>
          <a:xfrm flipV="1">
            <a:off x="4852086" y="1540477"/>
            <a:ext cx="512015" cy="50250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8" name="Tekstiruutu 7"/>
          <p:cNvSpPr txBox="1"/>
          <p:nvPr/>
        </p:nvSpPr>
        <p:spPr>
          <a:xfrm>
            <a:off x="7095865" y="4152899"/>
            <a:ext cx="2278488" cy="400109"/>
          </a:xfrm>
          <a:prstGeom prst="rect">
            <a:avLst/>
          </a:prstGeom>
        </p:spPr>
        <p:style>
          <a:lnRef idx="2">
            <a:schemeClr val="dk1"/>
          </a:lnRef>
          <a:fillRef idx="1">
            <a:schemeClr val="lt1"/>
          </a:fillRef>
          <a:effectRef idx="0">
            <a:schemeClr val="dk1"/>
          </a:effectRef>
          <a:fontRef idx="minor">
            <a:schemeClr val="dk1"/>
          </a:fontRef>
        </p:style>
        <p:txBody>
          <a:bodyPr wrap="none" lIns="121917" tIns="60958" rIns="121917" bIns="60958" rtlCol="0">
            <a:spAutoFit/>
          </a:bodyPr>
          <a:lstStyle/>
          <a:p>
            <a:r>
              <a:rPr lang="fi-FI" dirty="0"/>
              <a:t>Osittain samaa mieltä</a:t>
            </a:r>
          </a:p>
        </p:txBody>
      </p:sp>
      <p:cxnSp>
        <p:nvCxnSpPr>
          <p:cNvPr id="10" name="Suora nuoliyhdysviiva 9"/>
          <p:cNvCxnSpPr/>
          <p:nvPr/>
        </p:nvCxnSpPr>
        <p:spPr>
          <a:xfrm flipH="1">
            <a:off x="6952735" y="4522231"/>
            <a:ext cx="922639" cy="87029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900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440725" y="417700"/>
            <a:ext cx="9811743" cy="553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1917" tIns="60958" rIns="121917" bIns="60958" rtlCol="0" anchor="ctr">
            <a:spAutoFit/>
          </a:bodyPr>
          <a:lstStyle/>
          <a:p>
            <a:r>
              <a:rPr lang="fi-FI" sz="2800" dirty="0">
                <a:solidFill>
                  <a:schemeClr val="tx1"/>
                </a:solidFill>
                <a:latin typeface="+mj-lt"/>
              </a:rPr>
              <a:t>Fysiologinen ja tunteen tila – ammattien välinen vertailu (N=402)</a:t>
            </a:r>
            <a:endParaRPr sz="2900" dirty="0" smtId="4294967295">
              <a:solidFill>
                <a:srgbClr val="333333"/>
              </a:solidFill>
              <a:latin typeface="+mj-lt"/>
            </a:endParaRPr>
          </a:p>
        </p:txBody>
      </p:sp>
      <p:graphicFrame>
        <p:nvGraphicFramePr>
          <p:cNvPr id="4" name="ChartObject"/>
          <p:cNvGraphicFramePr/>
          <p:nvPr>
            <p:extLst>
              <p:ext uri="{D42A27DB-BD31-4B8C-83A1-F6EECF244321}">
                <p14:modId xmlns:p14="http://schemas.microsoft.com/office/powerpoint/2010/main" val="3183137742"/>
              </p:ext>
            </p:extLst>
          </p:nvPr>
        </p:nvGraphicFramePr>
        <p:xfrm>
          <a:off x="529849" y="1200100"/>
          <a:ext cx="7925871" cy="48133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kstiruutu 4"/>
          <p:cNvSpPr txBox="1"/>
          <p:nvPr/>
        </p:nvSpPr>
        <p:spPr>
          <a:xfrm>
            <a:off x="8936693" y="1534297"/>
            <a:ext cx="2961315" cy="1231107"/>
          </a:xfrm>
          <a:prstGeom prst="rect">
            <a:avLst/>
          </a:prstGeom>
          <a:ln>
            <a:noFill/>
          </a:ln>
        </p:spPr>
        <p:style>
          <a:lnRef idx="2">
            <a:schemeClr val="dk1"/>
          </a:lnRef>
          <a:fillRef idx="1">
            <a:schemeClr val="lt1"/>
          </a:fillRef>
          <a:effectRef idx="0">
            <a:schemeClr val="dk1"/>
          </a:effectRef>
          <a:fontRef idx="minor">
            <a:schemeClr val="dk1"/>
          </a:fontRef>
        </p:style>
        <p:txBody>
          <a:bodyPr wrap="square" lIns="121917" tIns="60958" rIns="121917" bIns="60958" rtlCol="0">
            <a:spAutoFit/>
          </a:bodyPr>
          <a:lstStyle/>
          <a:p>
            <a:r>
              <a:rPr lang="fi-FI" dirty="0"/>
              <a:t>Erotus väittämää kohden ammattien kesken on vain 0,25-0,60 pistettä eli erot hyvin pieniä.</a:t>
            </a:r>
          </a:p>
        </p:txBody>
      </p:sp>
    </p:spTree>
    <p:extLst>
      <p:ext uri="{BB962C8B-B14F-4D97-AF65-F5344CB8AC3E}">
        <p14:creationId xmlns:p14="http://schemas.microsoft.com/office/powerpoint/2010/main" val="2483071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Esitys pähkinänkuoressa</a:t>
            </a:r>
            <a:endParaRPr lang="fi-FI" dirty="0"/>
          </a:p>
        </p:txBody>
      </p:sp>
      <p:sp>
        <p:nvSpPr>
          <p:cNvPr id="3" name="Sisällön paikkamerkki 2"/>
          <p:cNvSpPr>
            <a:spLocks noGrp="1"/>
          </p:cNvSpPr>
          <p:nvPr>
            <p:ph sz="half" idx="1"/>
          </p:nvPr>
        </p:nvSpPr>
        <p:spPr/>
        <p:txBody>
          <a:bodyPr>
            <a:normAutofit lnSpcReduction="10000"/>
          </a:bodyPr>
          <a:lstStyle/>
          <a:p>
            <a:pPr marL="0" indent="0">
              <a:buNone/>
            </a:pPr>
            <a:r>
              <a:rPr lang="fi-FI" sz="3200" dirty="0" smtClean="0"/>
              <a:t>Oppiminen</a:t>
            </a:r>
          </a:p>
          <a:p>
            <a:endParaRPr lang="fi-FI" sz="3200" dirty="0" smtClean="0"/>
          </a:p>
          <a:p>
            <a:pPr marL="0" indent="0">
              <a:buNone/>
            </a:pPr>
            <a:r>
              <a:rPr lang="fi-FI" sz="3200" dirty="0"/>
              <a:t>Motivaatio</a:t>
            </a:r>
          </a:p>
          <a:p>
            <a:endParaRPr lang="fi-FI" sz="3200" dirty="0"/>
          </a:p>
          <a:p>
            <a:pPr marL="0" indent="0">
              <a:buNone/>
            </a:pPr>
            <a:r>
              <a:rPr lang="fi-FI" sz="3200" dirty="0" err="1"/>
              <a:t>Resilienssi</a:t>
            </a:r>
            <a:endParaRPr lang="fi-FI" sz="3200" dirty="0"/>
          </a:p>
          <a:p>
            <a:pPr marL="0" indent="0">
              <a:buNone/>
            </a:pPr>
            <a:endParaRPr lang="fi-FI" sz="3200" dirty="0" smtClean="0"/>
          </a:p>
          <a:p>
            <a:pPr marL="0" indent="0">
              <a:buNone/>
            </a:pPr>
            <a:r>
              <a:rPr lang="fi-FI" sz="3200" dirty="0" err="1" smtClean="0"/>
              <a:t>Minäpystyvyys</a:t>
            </a:r>
            <a:endParaRPr lang="fi-FI" sz="3200" dirty="0" smtClean="0"/>
          </a:p>
        </p:txBody>
      </p:sp>
      <p:pic>
        <p:nvPicPr>
          <p:cNvPr id="10" name="Kuvan paikkamerkki 9" descr="mongooge.jpg"/>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9571" t="10" r="5459" b="-10"/>
          <a:stretch/>
        </p:blipFill>
        <p:spPr>
          <a:xfrm>
            <a:off x="5645150" y="1804988"/>
            <a:ext cx="4752975" cy="4225925"/>
          </a:xfrm>
        </p:spPr>
      </p:pic>
      <p:sp>
        <p:nvSpPr>
          <p:cNvPr id="4" name="Päivämäärän paikkamerkki 3"/>
          <p:cNvSpPr>
            <a:spLocks noGrp="1"/>
          </p:cNvSpPr>
          <p:nvPr>
            <p:ph type="dt" sz="half" idx="10"/>
          </p:nvPr>
        </p:nvSpPr>
        <p:spPr/>
        <p:txBody>
          <a:bodyPr/>
          <a:lstStyle/>
          <a:p>
            <a:fld id="{A5408DDC-6603-9041-8C95-CA5E168ACF51}" type="datetime1">
              <a:rPr lang="fi-FI" smtClean="0"/>
              <a:t>29.10.2018</a:t>
            </a:fld>
            <a:endParaRPr lang="en-US" dirty="0"/>
          </a:p>
        </p:txBody>
      </p:sp>
      <p:sp>
        <p:nvSpPr>
          <p:cNvPr id="5" name="Dian numeron paikkamerkki 4"/>
          <p:cNvSpPr>
            <a:spLocks noGrp="1"/>
          </p:cNvSpPr>
          <p:nvPr>
            <p:ph type="sldNum" sz="quarter" idx="12"/>
          </p:nvPr>
        </p:nvSpPr>
        <p:spPr/>
        <p:txBody>
          <a:bodyPr/>
          <a:lstStyle/>
          <a:p>
            <a:fld id="{4FAB73BC-B049-4115-A692-8D63A059BFB8}" type="slidenum">
              <a:rPr lang="en-US" smtClean="0"/>
              <a:pPr/>
              <a:t>3</a:t>
            </a:fld>
            <a:endParaRPr lang="en-US" dirty="0"/>
          </a:p>
        </p:txBody>
      </p:sp>
    </p:spTree>
    <p:extLst>
      <p:ext uri="{BB962C8B-B14F-4D97-AF65-F5344CB8AC3E}">
        <p14:creationId xmlns:p14="http://schemas.microsoft.com/office/powerpoint/2010/main" val="132071386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p:cNvSpPr>
            <a:spLocks noGrp="1"/>
          </p:cNvSpPr>
          <p:nvPr>
            <p:ph type="body" idx="1"/>
          </p:nvPr>
        </p:nvSpPr>
        <p:spPr>
          <a:xfrm>
            <a:off x="2084919" y="1428206"/>
            <a:ext cx="9472081" cy="4609737"/>
          </a:xfrm>
        </p:spPr>
        <p:txBody>
          <a:bodyPr/>
          <a:lstStyle/>
          <a:p>
            <a:pPr>
              <a:lnSpc>
                <a:spcPct val="100000"/>
              </a:lnSpc>
            </a:pPr>
            <a:r>
              <a:rPr lang="fi-FI" sz="1900" dirty="0" smtClean="0"/>
              <a:t>Digiosaamisen kyselytutkimuksessa havaittua: </a:t>
            </a:r>
          </a:p>
          <a:p>
            <a:pPr>
              <a:lnSpc>
                <a:spcPct val="100000"/>
              </a:lnSpc>
            </a:pPr>
            <a:r>
              <a:rPr lang="fi-FI" sz="1900" dirty="0" smtClean="0"/>
              <a:t>Opastustilanteissa </a:t>
            </a:r>
            <a:r>
              <a:rPr lang="fi-FI" sz="1900" dirty="0"/>
              <a:t>koetaan epävarmuutta, joka saattaa liittyä sekä omiin digitaitoihin mutta mahdollisesti myös ohjaustaitoihin. Ikä vaikuttaa epävarmuuden määrään, ei ammattinimike.</a:t>
            </a:r>
          </a:p>
          <a:p>
            <a:pPr>
              <a:lnSpc>
                <a:spcPct val="100000"/>
              </a:lnSpc>
            </a:pPr>
            <a:r>
              <a:rPr lang="fi-FI" sz="1900" dirty="0"/>
              <a:t>Pedagogiikasta kiinnostuneilla ja harrastajilla oli korkeampi usko omiin kykyihin, eli trendi vahvemmasta osaamisesta ulottuu myös omaan luottamukseen omista kyvyistä selviytyä opastus- ja ongelmatilanteista. </a:t>
            </a:r>
          </a:p>
          <a:p>
            <a:pPr>
              <a:lnSpc>
                <a:spcPct val="100000"/>
              </a:lnSpc>
            </a:pPr>
            <a:r>
              <a:rPr lang="fi-FI" sz="1900" dirty="0"/>
              <a:t>Kannustukseen reagoimme aivan samalla tavalla, siihen ei muuttujat vaikuttaneet juuri lainkaan! </a:t>
            </a:r>
          </a:p>
          <a:p>
            <a:pPr>
              <a:lnSpc>
                <a:spcPct val="100000"/>
              </a:lnSpc>
            </a:pPr>
            <a:r>
              <a:rPr lang="fi-FI" sz="1900" dirty="0"/>
              <a:t>Nuorempia vastaajia kollegoiden positiiviset kokemukset rohkaisivat enemmän, mutta muiden negatiivisilla kokemuksilla ei olut </a:t>
            </a:r>
            <a:r>
              <a:rPr lang="fi-FI" sz="1900" dirty="0" smtClean="0"/>
              <a:t>lainkaan niin </a:t>
            </a:r>
            <a:r>
              <a:rPr lang="fi-FI" sz="1900" dirty="0"/>
              <a:t>suuri vaikutus kuin positiivisilla kokemuksilla</a:t>
            </a:r>
          </a:p>
          <a:p>
            <a:endParaRPr lang="fi-FI" dirty="0"/>
          </a:p>
        </p:txBody>
      </p:sp>
      <p:sp>
        <p:nvSpPr>
          <p:cNvPr id="4" name="Otsikko 3"/>
          <p:cNvSpPr>
            <a:spLocks noGrp="1"/>
          </p:cNvSpPr>
          <p:nvPr>
            <p:ph type="title"/>
          </p:nvPr>
        </p:nvSpPr>
        <p:spPr>
          <a:xfrm>
            <a:off x="1179882" y="506413"/>
            <a:ext cx="10377119" cy="677952"/>
          </a:xfrm>
        </p:spPr>
        <p:txBody>
          <a:bodyPr/>
          <a:lstStyle/>
          <a:p>
            <a:r>
              <a:rPr lang="fi-FI" dirty="0" smtClean="0"/>
              <a:t>Havaintoja pähkinänkuoressa</a:t>
            </a:r>
            <a:endParaRPr lang="fi-FI" dirty="0"/>
          </a:p>
        </p:txBody>
      </p:sp>
    </p:spTree>
    <p:extLst>
      <p:ext uri="{BB962C8B-B14F-4D97-AF65-F5344CB8AC3E}">
        <p14:creationId xmlns:p14="http://schemas.microsoft.com/office/powerpoint/2010/main" val="199304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idx="1"/>
          </p:nvPr>
        </p:nvSpPr>
        <p:spPr/>
        <p:txBody>
          <a:bodyPr/>
          <a:lstStyle/>
          <a:p>
            <a:pPr>
              <a:lnSpc>
                <a:spcPct val="100000"/>
              </a:lnSpc>
            </a:pPr>
            <a:r>
              <a:rPr lang="fi-FI" sz="2400" dirty="0"/>
              <a:t>Tulos kertoo meille, että vaikka omassa digiosaamisessa saattaakin olla toivomisen varaa, tilanteissa halutaan onnistua eivätkä haasteet ja epäonnistumiset lannista. </a:t>
            </a:r>
          </a:p>
          <a:p>
            <a:pPr>
              <a:lnSpc>
                <a:spcPct val="100000"/>
              </a:lnSpc>
            </a:pPr>
            <a:r>
              <a:rPr lang="fi-FI" sz="2400" dirty="0"/>
              <a:t>Sinnikkyyttä löytyy katsoi tuloksia minkä muuttuja kautta tahansa! </a:t>
            </a:r>
          </a:p>
          <a:p>
            <a:pPr>
              <a:lnSpc>
                <a:spcPct val="100000"/>
              </a:lnSpc>
            </a:pPr>
            <a:r>
              <a:rPr lang="fi-FI" sz="2400" dirty="0"/>
              <a:t>On erittäin tärkeää huomata, että tilanteita analysoidaan jälkeenpäin ja mietitään miten olisi pitänyt toimia. Omaa osaamista osataan katsoa kriittisesti ja osaamiskapeikkoja osataan myös itse jonkin verran määritellä.</a:t>
            </a:r>
          </a:p>
          <a:p>
            <a:endParaRPr lang="fi-FI" dirty="0"/>
          </a:p>
        </p:txBody>
      </p:sp>
      <p:sp>
        <p:nvSpPr>
          <p:cNvPr id="3" name="Otsikko 2"/>
          <p:cNvSpPr>
            <a:spLocks noGrp="1"/>
          </p:cNvSpPr>
          <p:nvPr>
            <p:ph type="title"/>
          </p:nvPr>
        </p:nvSpPr>
        <p:spPr/>
        <p:txBody>
          <a:bodyPr/>
          <a:lstStyle/>
          <a:p>
            <a:r>
              <a:rPr lang="fi-FI" dirty="0"/>
              <a:t>Havaintoja pähkinänkuoressa</a:t>
            </a:r>
          </a:p>
        </p:txBody>
      </p:sp>
    </p:spTree>
    <p:extLst>
      <p:ext uri="{BB962C8B-B14F-4D97-AF65-F5344CB8AC3E}">
        <p14:creationId xmlns:p14="http://schemas.microsoft.com/office/powerpoint/2010/main" val="2245965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7-kärkinen tähti 14"/>
          <p:cNvSpPr/>
          <p:nvPr/>
        </p:nvSpPr>
        <p:spPr>
          <a:xfrm>
            <a:off x="428913" y="89119"/>
            <a:ext cx="10483310" cy="6316322"/>
          </a:xfrm>
          <a:prstGeom prst="star7">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6000" dirty="0" err="1" smtClean="0"/>
              <a:t>digituki</a:t>
            </a:r>
            <a:endParaRPr lang="fi-FI" sz="6000" dirty="0"/>
          </a:p>
        </p:txBody>
      </p:sp>
      <p:sp>
        <p:nvSpPr>
          <p:cNvPr id="4" name="Ellipsi 3"/>
          <p:cNvSpPr/>
          <p:nvPr/>
        </p:nvSpPr>
        <p:spPr>
          <a:xfrm>
            <a:off x="1292311" y="2117044"/>
            <a:ext cx="2384089" cy="23059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dirty="0">
                <a:solidFill>
                  <a:schemeClr val="tx1"/>
                </a:solidFill>
              </a:rPr>
              <a:t>s</a:t>
            </a:r>
            <a:r>
              <a:rPr lang="fi-FI" dirty="0" smtClean="0">
                <a:solidFill>
                  <a:schemeClr val="tx1"/>
                </a:solidFill>
              </a:rPr>
              <a:t>isäinen motivaatio</a:t>
            </a:r>
            <a:endParaRPr lang="fi-FI" dirty="0">
              <a:solidFill>
                <a:schemeClr val="tx1"/>
              </a:solidFill>
            </a:endParaRPr>
          </a:p>
        </p:txBody>
      </p:sp>
      <p:sp>
        <p:nvSpPr>
          <p:cNvPr id="5" name="Ellipsi 4"/>
          <p:cNvSpPr/>
          <p:nvPr/>
        </p:nvSpPr>
        <p:spPr>
          <a:xfrm>
            <a:off x="4460246" y="3598187"/>
            <a:ext cx="2384089" cy="23059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dirty="0" smtClean="0">
                <a:solidFill>
                  <a:srgbClr val="2E2B21"/>
                </a:solidFill>
              </a:rPr>
              <a:t>Oppiminen yksilönä sekä ryhmässä</a:t>
            </a:r>
            <a:endParaRPr lang="fi-FI" dirty="0">
              <a:solidFill>
                <a:srgbClr val="2E2B21"/>
              </a:solidFill>
            </a:endParaRPr>
          </a:p>
        </p:txBody>
      </p:sp>
      <p:sp>
        <p:nvSpPr>
          <p:cNvPr id="6" name="Ellipsi 5"/>
          <p:cNvSpPr/>
          <p:nvPr/>
        </p:nvSpPr>
        <p:spPr>
          <a:xfrm>
            <a:off x="4460246" y="384789"/>
            <a:ext cx="2384089" cy="23059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dirty="0" err="1">
                <a:solidFill>
                  <a:srgbClr val="2E2B21"/>
                </a:solidFill>
              </a:rPr>
              <a:t>m</a:t>
            </a:r>
            <a:r>
              <a:rPr lang="fi-FI" dirty="0" err="1" smtClean="0">
                <a:solidFill>
                  <a:srgbClr val="2E2B21"/>
                </a:solidFill>
              </a:rPr>
              <a:t>inäpystyvyys</a:t>
            </a:r>
            <a:endParaRPr lang="fi-FI" dirty="0">
              <a:solidFill>
                <a:srgbClr val="2E2B21"/>
              </a:solidFill>
            </a:endParaRPr>
          </a:p>
        </p:txBody>
      </p:sp>
      <p:sp>
        <p:nvSpPr>
          <p:cNvPr id="7" name="Ellipsi 6"/>
          <p:cNvSpPr/>
          <p:nvPr/>
        </p:nvSpPr>
        <p:spPr>
          <a:xfrm>
            <a:off x="7720874" y="2117044"/>
            <a:ext cx="2384089" cy="23059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dirty="0" smtClean="0">
                <a:solidFill>
                  <a:srgbClr val="2E2B21"/>
                </a:solidFill>
              </a:rPr>
              <a:t>Oma sekä organisaation </a:t>
            </a:r>
            <a:r>
              <a:rPr lang="fi-FI" dirty="0" err="1" smtClean="0">
                <a:solidFill>
                  <a:srgbClr val="2E2B21"/>
                </a:solidFill>
              </a:rPr>
              <a:t>resilienssi</a:t>
            </a:r>
            <a:endParaRPr lang="fi-FI" dirty="0">
              <a:solidFill>
                <a:srgbClr val="2E2B21"/>
              </a:solidFill>
            </a:endParaRPr>
          </a:p>
        </p:txBody>
      </p:sp>
      <p:cxnSp>
        <p:nvCxnSpPr>
          <p:cNvPr id="9" name="Suora nuoliyhdysviiva 8"/>
          <p:cNvCxnSpPr/>
          <p:nvPr/>
        </p:nvCxnSpPr>
        <p:spPr>
          <a:xfrm flipV="1">
            <a:off x="3531573" y="2117044"/>
            <a:ext cx="1091779" cy="478552"/>
          </a:xfrm>
          <a:prstGeom prst="straightConnector1">
            <a:avLst/>
          </a:prstGeom>
          <a:ln w="76200" cmpd="sng">
            <a:solidFill>
              <a:schemeClr val="accent5"/>
            </a:solidFill>
            <a:tailEnd type="arrow"/>
          </a:ln>
        </p:spPr>
        <p:style>
          <a:lnRef idx="2">
            <a:schemeClr val="accent1"/>
          </a:lnRef>
          <a:fillRef idx="0">
            <a:schemeClr val="accent1"/>
          </a:fillRef>
          <a:effectRef idx="1">
            <a:schemeClr val="accent1"/>
          </a:effectRef>
          <a:fontRef idx="minor">
            <a:schemeClr val="tx1"/>
          </a:fontRef>
        </p:style>
      </p:cxnSp>
      <p:cxnSp>
        <p:nvCxnSpPr>
          <p:cNvPr id="10" name="Suora nuoliyhdysviiva 9"/>
          <p:cNvCxnSpPr/>
          <p:nvPr/>
        </p:nvCxnSpPr>
        <p:spPr>
          <a:xfrm flipV="1">
            <a:off x="5674571" y="2690748"/>
            <a:ext cx="0" cy="850191"/>
          </a:xfrm>
          <a:prstGeom prst="straightConnector1">
            <a:avLst/>
          </a:prstGeom>
          <a:ln w="57150" cmpd="sng">
            <a:solidFill>
              <a:srgbClr val="FAC002"/>
            </a:solidFill>
            <a:tailEnd type="arrow"/>
          </a:ln>
        </p:spPr>
        <p:style>
          <a:lnRef idx="2">
            <a:schemeClr val="accent1"/>
          </a:lnRef>
          <a:fillRef idx="0">
            <a:schemeClr val="accent1"/>
          </a:fillRef>
          <a:effectRef idx="1">
            <a:schemeClr val="accent1"/>
          </a:effectRef>
          <a:fontRef idx="minor">
            <a:schemeClr val="tx1"/>
          </a:fontRef>
        </p:style>
      </p:cxnSp>
      <p:cxnSp>
        <p:nvCxnSpPr>
          <p:cNvPr id="11" name="Suora nuoliyhdysviiva 10"/>
          <p:cNvCxnSpPr/>
          <p:nvPr/>
        </p:nvCxnSpPr>
        <p:spPr>
          <a:xfrm flipH="1" flipV="1">
            <a:off x="6673223" y="2128184"/>
            <a:ext cx="1318809" cy="471842"/>
          </a:xfrm>
          <a:prstGeom prst="straightConnector1">
            <a:avLst/>
          </a:prstGeom>
          <a:ln w="57150" cmpd="sng">
            <a:solidFill>
              <a:srgbClr val="FAC002"/>
            </a:solidFill>
            <a:tailEnd type="arrow"/>
          </a:ln>
        </p:spPr>
        <p:style>
          <a:lnRef idx="2">
            <a:schemeClr val="accent1"/>
          </a:lnRef>
          <a:fillRef idx="0">
            <a:schemeClr val="accent1"/>
          </a:fillRef>
          <a:effectRef idx="1">
            <a:schemeClr val="accent1"/>
          </a:effectRef>
          <a:fontRef idx="minor">
            <a:schemeClr val="tx1"/>
          </a:fontRef>
        </p:style>
      </p:cxnSp>
      <p:cxnSp>
        <p:nvCxnSpPr>
          <p:cNvPr id="16" name="Suora nuoliyhdysviiva 15"/>
          <p:cNvCxnSpPr/>
          <p:nvPr/>
        </p:nvCxnSpPr>
        <p:spPr>
          <a:xfrm flipH="1">
            <a:off x="6762348" y="3819207"/>
            <a:ext cx="1043650" cy="503074"/>
          </a:xfrm>
          <a:prstGeom prst="straightConnector1">
            <a:avLst/>
          </a:prstGeom>
          <a:ln w="76200" cmpd="sng">
            <a:solidFill>
              <a:schemeClr val="accent5"/>
            </a:solidFill>
            <a:tailEnd type="arrow"/>
          </a:ln>
        </p:spPr>
        <p:style>
          <a:lnRef idx="2">
            <a:schemeClr val="accent1"/>
          </a:lnRef>
          <a:fillRef idx="0">
            <a:schemeClr val="accent1"/>
          </a:fillRef>
          <a:effectRef idx="1">
            <a:schemeClr val="accent1"/>
          </a:effectRef>
          <a:fontRef idx="minor">
            <a:schemeClr val="tx1"/>
          </a:fontRef>
        </p:style>
      </p:cxnSp>
      <p:cxnSp>
        <p:nvCxnSpPr>
          <p:cNvPr id="17" name="Suora nuoliyhdysviiva 16"/>
          <p:cNvCxnSpPr/>
          <p:nvPr/>
        </p:nvCxnSpPr>
        <p:spPr>
          <a:xfrm>
            <a:off x="3502155" y="3925267"/>
            <a:ext cx="958091" cy="397014"/>
          </a:xfrm>
          <a:prstGeom prst="straightConnector1">
            <a:avLst/>
          </a:prstGeom>
          <a:ln w="76200" cmpd="sng">
            <a:solidFill>
              <a:schemeClr val="accent5"/>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3195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solidFill>
            <a:schemeClr val="accent5"/>
          </a:solidFill>
        </p:spPr>
        <p:txBody>
          <a:bodyPr/>
          <a:lstStyle/>
          <a:p>
            <a:r>
              <a:rPr lang="fi-FI" dirty="0" smtClean="0"/>
              <a:t>Kiitos! </a:t>
            </a:r>
            <a:endParaRPr lang="fi-FI" dirty="0"/>
          </a:p>
        </p:txBody>
      </p:sp>
      <p:pic>
        <p:nvPicPr>
          <p:cNvPr id="7" name="Sisällön paikkamerkki 6" descr="shutterstock_671677429.jpg"/>
          <p:cNvPicPr>
            <a:picLocks noGrp="1" noChangeAspect="1"/>
          </p:cNvPicPr>
          <p:nvPr>
            <p:ph idx="1"/>
          </p:nvPr>
        </p:nvPicPr>
        <p:blipFill>
          <a:blip r:embed="rId2">
            <a:extLst>
              <a:ext uri="{28A0092B-C50C-407E-A947-70E740481C1C}">
                <a14:useLocalDpi xmlns:a14="http://schemas.microsoft.com/office/drawing/2010/main" val="0"/>
              </a:ext>
            </a:extLst>
          </a:blip>
          <a:srcRect l="20180" r="20180"/>
          <a:stretch>
            <a:fillRect/>
          </a:stretch>
        </p:blipFill>
        <p:spPr/>
      </p:pic>
      <p:sp>
        <p:nvSpPr>
          <p:cNvPr id="6" name="Tekstin paikkamerkki 5"/>
          <p:cNvSpPr>
            <a:spLocks noGrp="1"/>
          </p:cNvSpPr>
          <p:nvPr>
            <p:ph type="body" sz="half" idx="2"/>
          </p:nvPr>
        </p:nvSpPr>
        <p:spPr/>
        <p:txBody>
          <a:bodyPr/>
          <a:lstStyle/>
          <a:p>
            <a:pPr algn="ctr"/>
            <a:r>
              <a:rPr lang="fi-FI" dirty="0" err="1" smtClean="0"/>
              <a:t>anu@anuojaranta.fi</a:t>
            </a:r>
            <a:endParaRPr lang="fi-FI" dirty="0" smtClean="0"/>
          </a:p>
          <a:p>
            <a:pPr algn="ctr"/>
            <a:r>
              <a:rPr lang="fi-FI" dirty="0" err="1" smtClean="0"/>
              <a:t>www.anuojaranta.fi</a:t>
            </a:r>
            <a:endParaRPr lang="fi-FI" dirty="0"/>
          </a:p>
        </p:txBody>
      </p:sp>
      <p:sp>
        <p:nvSpPr>
          <p:cNvPr id="2" name="Päivämäärän paikkamerkki 1"/>
          <p:cNvSpPr>
            <a:spLocks noGrp="1"/>
          </p:cNvSpPr>
          <p:nvPr>
            <p:ph type="dt" sz="half" idx="10"/>
          </p:nvPr>
        </p:nvSpPr>
        <p:spPr/>
        <p:txBody>
          <a:bodyPr/>
          <a:lstStyle/>
          <a:p>
            <a:fld id="{8FA7A9BE-01FD-074E-BEB7-23CD68F17A85}" type="datetime1">
              <a:rPr lang="fi-FI" smtClean="0"/>
              <a:t>29.10.2018</a:t>
            </a:fld>
            <a:endParaRPr lang="en-US" dirty="0"/>
          </a:p>
        </p:txBody>
      </p:sp>
      <p:sp>
        <p:nvSpPr>
          <p:cNvPr id="3" name="Dian numeron paikkamerkki 2"/>
          <p:cNvSpPr>
            <a:spLocks noGrp="1"/>
          </p:cNvSpPr>
          <p:nvPr>
            <p:ph type="sldNum" sz="quarter" idx="12"/>
          </p:nvPr>
        </p:nvSpPr>
        <p:spPr/>
        <p:txBody>
          <a:bodyPr/>
          <a:lstStyle/>
          <a:p>
            <a:fld id="{4FAB73BC-B049-4115-A692-8D63A059BFB8}" type="slidenum">
              <a:rPr lang="en-US" smtClean="0"/>
              <a:pPr/>
              <a:t>33</a:t>
            </a:fld>
            <a:endParaRPr lang="en-US" dirty="0"/>
          </a:p>
        </p:txBody>
      </p:sp>
    </p:spTree>
    <p:extLst>
      <p:ext uri="{BB962C8B-B14F-4D97-AF65-F5344CB8AC3E}">
        <p14:creationId xmlns:p14="http://schemas.microsoft.com/office/powerpoint/2010/main" val="3253639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title"/>
          </p:nvPr>
        </p:nvSpPr>
        <p:spPr/>
        <p:txBody>
          <a:bodyPr/>
          <a:lstStyle/>
          <a:p>
            <a:r>
              <a:rPr lang="fi-FI" dirty="0" smtClean="0"/>
              <a:t>Lähteet</a:t>
            </a:r>
            <a:endParaRPr lang="fi-FI" dirty="0"/>
          </a:p>
        </p:txBody>
      </p:sp>
      <p:sp>
        <p:nvSpPr>
          <p:cNvPr id="5" name="Tekstin paikkamerkki 4"/>
          <p:cNvSpPr>
            <a:spLocks noGrp="1"/>
          </p:cNvSpPr>
          <p:nvPr>
            <p:ph idx="1"/>
          </p:nvPr>
        </p:nvSpPr>
        <p:spPr/>
        <p:txBody>
          <a:bodyPr>
            <a:normAutofit fontScale="92500" lnSpcReduction="20000"/>
          </a:bodyPr>
          <a:lstStyle/>
          <a:p>
            <a:r>
              <a:rPr lang="fi-FI" dirty="0" err="1" smtClean="0"/>
              <a:t>Bandura</a:t>
            </a:r>
            <a:r>
              <a:rPr lang="fi-FI" dirty="0"/>
              <a:t> </a:t>
            </a:r>
            <a:r>
              <a:rPr lang="fi-FI" dirty="0" smtClean="0"/>
              <a:t>(1997). </a:t>
            </a:r>
            <a:r>
              <a:rPr lang="fi-FI" dirty="0" err="1" smtClean="0"/>
              <a:t>Self-efficacy</a:t>
            </a:r>
            <a:r>
              <a:rPr lang="fi-FI" dirty="0" smtClean="0"/>
              <a:t> in </a:t>
            </a:r>
            <a:r>
              <a:rPr lang="fi-FI" dirty="0" err="1" smtClean="0"/>
              <a:t>changing</a:t>
            </a:r>
            <a:r>
              <a:rPr lang="fi-FI" dirty="0" smtClean="0"/>
              <a:t> </a:t>
            </a:r>
            <a:r>
              <a:rPr lang="fi-FI" dirty="0" err="1" smtClean="0"/>
              <a:t>society</a:t>
            </a:r>
            <a:r>
              <a:rPr lang="fi-FI" dirty="0" smtClean="0"/>
              <a:t>. Cambridge </a:t>
            </a:r>
            <a:r>
              <a:rPr lang="fi-FI" dirty="0" err="1" smtClean="0"/>
              <a:t>University</a:t>
            </a:r>
            <a:r>
              <a:rPr lang="fi-FI" dirty="0" smtClean="0"/>
              <a:t> Press.</a:t>
            </a:r>
          </a:p>
          <a:p>
            <a:r>
              <a:rPr lang="fi-FI" dirty="0" err="1" smtClean="0"/>
              <a:t>Dare</a:t>
            </a:r>
            <a:r>
              <a:rPr lang="fi-FI" dirty="0" smtClean="0"/>
              <a:t> to </a:t>
            </a:r>
            <a:r>
              <a:rPr lang="fi-FI" dirty="0" err="1" smtClean="0"/>
              <a:t>learn</a:t>
            </a:r>
            <a:r>
              <a:rPr lang="fi-FI" dirty="0" smtClean="0"/>
              <a:t> (2017). Oppiminen, mitä </a:t>
            </a:r>
            <a:r>
              <a:rPr lang="fi-FI" dirty="0"/>
              <a:t>se oikeastaan on? </a:t>
            </a:r>
            <a:r>
              <a:rPr lang="fi-FI" dirty="0" err="1"/>
              <a:t>http://www.daretolearn.fi/blog/mita-on-oppiminen-tarkemmin-ajatellen</a:t>
            </a:r>
            <a:endParaRPr lang="fi-FI" dirty="0" smtClean="0"/>
          </a:p>
          <a:p>
            <a:r>
              <a:rPr lang="fi-FI" dirty="0" smtClean="0"/>
              <a:t>Järvenoja, Kurki, Järvelä (2018). Motivoidutaan yhdessä. Kirjassa Katriina </a:t>
            </a:r>
            <a:r>
              <a:rPr lang="fi-FI" dirty="0" err="1" smtClean="0"/>
              <a:t>Salmela-Aro</a:t>
            </a:r>
            <a:r>
              <a:rPr lang="fi-FI" dirty="0" smtClean="0"/>
              <a:t> (</a:t>
            </a:r>
            <a:r>
              <a:rPr lang="fi-FI" dirty="0" err="1" smtClean="0"/>
              <a:t>toim</a:t>
            </a:r>
            <a:r>
              <a:rPr lang="fi-FI" dirty="0" smtClean="0"/>
              <a:t>) Motivaatio ja oppiminen. Helsinki: </a:t>
            </a:r>
            <a:r>
              <a:rPr lang="fi-FI" dirty="0" err="1" smtClean="0"/>
              <a:t>PS-kustannus</a:t>
            </a:r>
            <a:r>
              <a:rPr lang="fi-FI" dirty="0" smtClean="0"/>
              <a:t>. </a:t>
            </a:r>
          </a:p>
          <a:p>
            <a:r>
              <a:rPr lang="fi-FI" dirty="0" smtClean="0"/>
              <a:t>Kuntatyönantaja </a:t>
            </a:r>
            <a:r>
              <a:rPr lang="fi-FI" dirty="0"/>
              <a:t>(2016). </a:t>
            </a:r>
            <a:r>
              <a:rPr lang="fi-FI" dirty="0" smtClean="0"/>
              <a:t>Musertumatta läpi muutoksen. https</a:t>
            </a:r>
            <a:r>
              <a:rPr lang="fi-FI" dirty="0"/>
              <a:t>://www.kuntatyonantajalehti.fi/2016/3/musertumatta-lapi-</a:t>
            </a:r>
            <a:r>
              <a:rPr lang="fi-FI" dirty="0" smtClean="0"/>
              <a:t>muutosten</a:t>
            </a:r>
          </a:p>
          <a:p>
            <a:r>
              <a:rPr lang="fi-FI" dirty="0" err="1" smtClean="0"/>
              <a:t>Talentia</a:t>
            </a:r>
            <a:r>
              <a:rPr lang="fi-FI" dirty="0" smtClean="0"/>
              <a:t> </a:t>
            </a:r>
            <a:r>
              <a:rPr lang="fi-FI" dirty="0"/>
              <a:t>(2015). Joustava ei taivu. </a:t>
            </a:r>
            <a:r>
              <a:rPr lang="fi-FI" dirty="0" err="1"/>
              <a:t>https://www.talentia-lehti.fi/joustava-ei-katkea</a:t>
            </a:r>
            <a:r>
              <a:rPr lang="fi-FI" dirty="0" smtClean="0"/>
              <a:t>/</a:t>
            </a:r>
          </a:p>
          <a:p>
            <a:r>
              <a:rPr lang="fi-FI" dirty="0"/>
              <a:t>Työ terveys turvallisuus (2017). </a:t>
            </a:r>
            <a:r>
              <a:rPr lang="fi-FI" dirty="0" err="1"/>
              <a:t>R</a:t>
            </a:r>
            <a:r>
              <a:rPr lang="fi-FI" dirty="0" err="1" smtClean="0"/>
              <a:t>esilienssi</a:t>
            </a:r>
            <a:r>
              <a:rPr lang="fi-FI" dirty="0" smtClean="0"/>
              <a:t> auttaa oppimaan: joustavalle työyhteisölle ongelma voi olla onnenpotku. https</a:t>
            </a:r>
            <a:r>
              <a:rPr lang="fi-FI" dirty="0"/>
              <a:t>://www.tttlehti.fi/resilienssi-auttaa-oppimaan-joustavalle-tyoyhteisolle-ongelma-onnenpotku/</a:t>
            </a:r>
          </a:p>
          <a:p>
            <a:r>
              <a:rPr lang="fi-FI" dirty="0" smtClean="0"/>
              <a:t>Uusi kaiku </a:t>
            </a:r>
            <a:r>
              <a:rPr lang="fi-FI" dirty="0" err="1" smtClean="0"/>
              <a:t>blogi</a:t>
            </a:r>
            <a:r>
              <a:rPr lang="fi-FI" dirty="0" smtClean="0"/>
              <a:t>. </a:t>
            </a:r>
            <a:r>
              <a:rPr lang="fi-FI" dirty="0" err="1" smtClean="0"/>
              <a:t>Resilientti</a:t>
            </a:r>
            <a:r>
              <a:rPr lang="fi-FI" dirty="0"/>
              <a:t> selviää. </a:t>
            </a:r>
            <a:r>
              <a:rPr lang="fi-FI" dirty="0" err="1"/>
              <a:t>http://uusikaiku.valtiokonttori.fi/resilientti-selviaa</a:t>
            </a:r>
            <a:r>
              <a:rPr lang="fi-FI" dirty="0"/>
              <a:t>/</a:t>
            </a:r>
            <a:endParaRPr lang="fi-FI" dirty="0" smtClean="0"/>
          </a:p>
          <a:p>
            <a:endParaRPr lang="fi-FI" dirty="0"/>
          </a:p>
          <a:p>
            <a:endParaRPr lang="fi-FI" dirty="0" smtClean="0"/>
          </a:p>
        </p:txBody>
      </p:sp>
      <p:sp>
        <p:nvSpPr>
          <p:cNvPr id="3" name="Päivämäärän paikkamerkki 2"/>
          <p:cNvSpPr>
            <a:spLocks noGrp="1"/>
          </p:cNvSpPr>
          <p:nvPr>
            <p:ph type="dt" sz="half" idx="10"/>
          </p:nvPr>
        </p:nvSpPr>
        <p:spPr/>
        <p:txBody>
          <a:bodyPr/>
          <a:lstStyle/>
          <a:p>
            <a:fld id="{4132808E-B7CF-5143-BB2F-5705B58F55B1}" type="datetime1">
              <a:rPr lang="fi-FI" smtClean="0"/>
              <a:t>29.10.2018</a:t>
            </a:fld>
            <a:endParaRPr lang="en-US" dirty="0"/>
          </a:p>
        </p:txBody>
      </p:sp>
      <p:sp>
        <p:nvSpPr>
          <p:cNvPr id="4" name="Dian numeron paikkamerkki 3"/>
          <p:cNvSpPr>
            <a:spLocks noGrp="1"/>
          </p:cNvSpPr>
          <p:nvPr>
            <p:ph type="sldNum" sz="quarter" idx="12"/>
          </p:nvPr>
        </p:nvSpPr>
        <p:spPr/>
        <p:txBody>
          <a:bodyPr/>
          <a:lstStyle/>
          <a:p>
            <a:fld id="{A3BADF8E-5D09-AC4A-80B8-9A189066AC6F}" type="slidenum">
              <a:rPr lang="en-US" smtClean="0"/>
              <a:pPr/>
              <a:t>34</a:t>
            </a:fld>
            <a:endParaRPr lang="en-US" dirty="0"/>
          </a:p>
        </p:txBody>
      </p:sp>
    </p:spTree>
    <p:extLst>
      <p:ext uri="{BB962C8B-B14F-4D97-AF65-F5344CB8AC3E}">
        <p14:creationId xmlns:p14="http://schemas.microsoft.com/office/powerpoint/2010/main" val="837584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title"/>
          </p:nvPr>
        </p:nvSpPr>
        <p:spPr/>
        <p:txBody>
          <a:bodyPr/>
          <a:lstStyle/>
          <a:p>
            <a:r>
              <a:rPr lang="fi-FI" dirty="0" smtClean="0"/>
              <a:t>Oppiminen</a:t>
            </a:r>
            <a:endParaRPr lang="fi-FI" dirty="0"/>
          </a:p>
        </p:txBody>
      </p:sp>
      <p:pic>
        <p:nvPicPr>
          <p:cNvPr id="8" name="Kuvan paikkamerkki 7" descr="technology-1095751__340.jpg"/>
          <p:cNvPicPr>
            <a:picLocks noGrp="1" noChangeAspect="1"/>
          </p:cNvPicPr>
          <p:nvPr>
            <p:ph type="pic" idx="1"/>
          </p:nvPr>
        </p:nvPicPr>
        <p:blipFill>
          <a:blip r:embed="rId2">
            <a:extLst>
              <a:ext uri="{28A0092B-C50C-407E-A947-70E740481C1C}">
                <a14:useLocalDpi xmlns:a14="http://schemas.microsoft.com/office/drawing/2010/main" val="0"/>
              </a:ext>
            </a:extLst>
          </a:blip>
          <a:srcRect l="12729" r="12729"/>
          <a:stretch>
            <a:fillRect/>
          </a:stretch>
        </p:blipFill>
        <p:spPr/>
      </p:pic>
      <p:sp>
        <p:nvSpPr>
          <p:cNvPr id="4" name="Päivämäärän paikkamerkki 3"/>
          <p:cNvSpPr>
            <a:spLocks noGrp="1"/>
          </p:cNvSpPr>
          <p:nvPr>
            <p:ph type="dt" sz="half" idx="4294967295"/>
          </p:nvPr>
        </p:nvSpPr>
        <p:spPr>
          <a:xfrm>
            <a:off x="0" y="6334125"/>
            <a:ext cx="1079500" cy="273050"/>
          </a:xfrm>
        </p:spPr>
        <p:txBody>
          <a:bodyPr/>
          <a:lstStyle/>
          <a:p>
            <a:fld id="{8FA7A9BE-01FD-074E-BEB7-23CD68F17A85}" type="datetime1">
              <a:rPr lang="fi-FI" smtClean="0"/>
              <a:t>29.10.2018</a:t>
            </a:fld>
            <a:endParaRPr lang="en-US" dirty="0"/>
          </a:p>
        </p:txBody>
      </p:sp>
      <p:sp>
        <p:nvSpPr>
          <p:cNvPr id="5" name="Dian numeron paikkamerkki 4"/>
          <p:cNvSpPr>
            <a:spLocks noGrp="1"/>
          </p:cNvSpPr>
          <p:nvPr>
            <p:ph type="sldNum" sz="quarter" idx="4294967295"/>
          </p:nvPr>
        </p:nvSpPr>
        <p:spPr>
          <a:xfrm>
            <a:off x="0" y="6337300"/>
            <a:ext cx="409575" cy="273050"/>
          </a:xfrm>
        </p:spPr>
        <p:txBody>
          <a:bodyPr/>
          <a:lstStyle/>
          <a:p>
            <a:fld id="{4FAB73BC-B049-4115-A692-8D63A059BFB8}" type="slidenum">
              <a:rPr lang="en-US" smtClean="0"/>
              <a:pPr/>
              <a:t>4</a:t>
            </a:fld>
            <a:endParaRPr lang="en-US" dirty="0"/>
          </a:p>
        </p:txBody>
      </p:sp>
    </p:spTree>
    <p:extLst>
      <p:ext uri="{BB962C8B-B14F-4D97-AF65-F5344CB8AC3E}">
        <p14:creationId xmlns:p14="http://schemas.microsoft.com/office/powerpoint/2010/main" val="1910540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fi-FI" dirty="0" smtClean="0"/>
              <a:t>Oppimisen ydin</a:t>
            </a:r>
            <a:endParaRPr lang="fi-FI" dirty="0"/>
          </a:p>
        </p:txBody>
      </p:sp>
      <p:sp>
        <p:nvSpPr>
          <p:cNvPr id="5" name="Sisällön paikkamerkki 4"/>
          <p:cNvSpPr>
            <a:spLocks noGrp="1"/>
          </p:cNvSpPr>
          <p:nvPr>
            <p:ph idx="1"/>
          </p:nvPr>
        </p:nvSpPr>
        <p:spPr>
          <a:xfrm>
            <a:off x="1024128" y="1960622"/>
            <a:ext cx="9720071" cy="4068859"/>
          </a:xfrm>
        </p:spPr>
        <p:txBody>
          <a:bodyPr>
            <a:normAutofit/>
          </a:bodyPr>
          <a:lstStyle/>
          <a:p>
            <a:pPr>
              <a:lnSpc>
                <a:spcPct val="100000"/>
              </a:lnSpc>
            </a:pPr>
            <a:r>
              <a:rPr lang="fi-FI" dirty="0" smtClean="0"/>
              <a:t>Konstruktivistinen oppimiskäsitys – rakennetaan jo olemassa olevien tietorakenteiden päälle.</a:t>
            </a:r>
          </a:p>
          <a:p>
            <a:pPr>
              <a:lnSpc>
                <a:spcPct val="100000"/>
              </a:lnSpc>
            </a:pPr>
            <a:r>
              <a:rPr lang="fi-FI" dirty="0" smtClean="0"/>
              <a:t>Oppimiseen vaikuttavat omat toiveet, tavoitteet ja odotukset sekä tahto oppia.</a:t>
            </a:r>
          </a:p>
          <a:p>
            <a:pPr>
              <a:lnSpc>
                <a:spcPct val="100000"/>
              </a:lnSpc>
            </a:pPr>
            <a:r>
              <a:rPr lang="fi-FI" dirty="0" smtClean="0"/>
              <a:t>Jotta oppimista tapahtuu on jokaisen omalla vastuulla, oppimista ei tapahdu käskystä. Oppiminen on sisäinen kognitiivinen eli tiedollinen tapahtuma. </a:t>
            </a:r>
          </a:p>
          <a:p>
            <a:pPr>
              <a:lnSpc>
                <a:spcPct val="100000"/>
              </a:lnSpc>
            </a:pPr>
            <a:r>
              <a:rPr lang="fi-FI" dirty="0" smtClean="0"/>
              <a:t>Oppimisen esteitä voi olla erilaisia: </a:t>
            </a:r>
          </a:p>
          <a:p>
            <a:pPr lvl="1">
              <a:lnSpc>
                <a:spcPct val="100000"/>
              </a:lnSpc>
            </a:pPr>
            <a:r>
              <a:rPr lang="fi-FI" dirty="0" smtClean="0"/>
              <a:t>Fyysisiä: esim. ei pääse koulutukseen maantieteellisiistä tai muista fyysisistä esteistä johtuen, oppimista vaikeuttavia esteitä (esim. aistirajoite tai muu oppimista hankaloittava fyysinen asia)</a:t>
            </a:r>
          </a:p>
          <a:p>
            <a:pPr lvl="1">
              <a:lnSpc>
                <a:spcPct val="100000"/>
              </a:lnSpc>
            </a:pPr>
            <a:r>
              <a:rPr lang="fi-FI" dirty="0" smtClean="0"/>
              <a:t>Sisäisiä: esim. motivaation puute, stressi tai väsymys, oppimisvaikeudet, mielekkäiden oppimisstrategioiden puute</a:t>
            </a:r>
            <a:endParaRPr lang="fi-FI" dirty="0"/>
          </a:p>
        </p:txBody>
      </p:sp>
    </p:spTree>
    <p:extLst>
      <p:ext uri="{BB962C8B-B14F-4D97-AF65-F5344CB8AC3E}">
        <p14:creationId xmlns:p14="http://schemas.microsoft.com/office/powerpoint/2010/main" val="85364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xfrm>
            <a:off x="1024128" y="585216"/>
            <a:ext cx="9720072" cy="1030069"/>
          </a:xfrm>
        </p:spPr>
        <p:txBody>
          <a:bodyPr/>
          <a:lstStyle/>
          <a:p>
            <a:r>
              <a:rPr lang="fi-FI" dirty="0" smtClean="0"/>
              <a:t>Oppimisen ainesosat </a:t>
            </a:r>
            <a:br>
              <a:rPr lang="fi-FI" dirty="0" smtClean="0"/>
            </a:br>
            <a:r>
              <a:rPr lang="fi-FI" sz="1800" dirty="0" smtClean="0"/>
              <a:t>(</a:t>
            </a:r>
            <a:r>
              <a:rPr lang="fi-FI" sz="1800" dirty="0" err="1" smtClean="0"/>
              <a:t>Dare</a:t>
            </a:r>
            <a:r>
              <a:rPr lang="fi-FI" sz="1800" dirty="0" smtClean="0"/>
              <a:t> to </a:t>
            </a:r>
            <a:r>
              <a:rPr lang="fi-FI" sz="1800" dirty="0" err="1" smtClean="0"/>
              <a:t>learn</a:t>
            </a:r>
            <a:r>
              <a:rPr lang="fi-FI" sz="1800" dirty="0" smtClean="0"/>
              <a:t>, 2017)</a:t>
            </a:r>
            <a:endParaRPr lang="fi-FI" dirty="0"/>
          </a:p>
        </p:txBody>
      </p:sp>
      <p:sp>
        <p:nvSpPr>
          <p:cNvPr id="5" name="Sisällön paikkamerkki 4"/>
          <p:cNvSpPr>
            <a:spLocks noGrp="1"/>
          </p:cNvSpPr>
          <p:nvPr>
            <p:ph idx="1"/>
          </p:nvPr>
        </p:nvSpPr>
        <p:spPr>
          <a:xfrm>
            <a:off x="1024128" y="1748964"/>
            <a:ext cx="9720071" cy="4280517"/>
          </a:xfrm>
        </p:spPr>
        <p:txBody>
          <a:bodyPr>
            <a:normAutofit fontScale="85000" lnSpcReduction="20000"/>
          </a:bodyPr>
          <a:lstStyle/>
          <a:p>
            <a:pPr>
              <a:lnSpc>
                <a:spcPct val="120000"/>
              </a:lnSpc>
            </a:pPr>
            <a:r>
              <a:rPr lang="fi-FI" dirty="0" smtClean="0"/>
              <a:t>1. Muisti: tietojen ja taitojen karttuminen. Muistaminen tapahtuu jotain taustaa vasten, eli aikaisempaa ymmärrystä aihepiiristä. Muistamisen edellytys on uudestaan tekeminen ja toistaminen, sekä sitä kautta opittavan asian mieleen painaminen. </a:t>
            </a:r>
          </a:p>
          <a:p>
            <a:pPr>
              <a:lnSpc>
                <a:spcPct val="120000"/>
              </a:lnSpc>
            </a:pPr>
            <a:r>
              <a:rPr lang="fi-FI" dirty="0" smtClean="0"/>
              <a:t>2. Motivaatio: kaiken käynnistäjä. Ilman motivaatiota on vaikea nähdä pointtia uuden asian opettelussa. </a:t>
            </a:r>
          </a:p>
          <a:p>
            <a:pPr>
              <a:lnSpc>
                <a:spcPct val="120000"/>
              </a:lnSpc>
            </a:pPr>
            <a:r>
              <a:rPr lang="fi-FI" dirty="0" smtClean="0"/>
              <a:t>3. Tarkkaavaisuus: tarkkaavaisuuden leveys määrittää oppimisen laajuuden. </a:t>
            </a:r>
          </a:p>
          <a:p>
            <a:pPr marL="0" indent="0">
              <a:buNone/>
            </a:pPr>
            <a:r>
              <a:rPr lang="fi-FI" dirty="0" smtClean="0"/>
              <a:t>Prosessi</a:t>
            </a:r>
            <a:r>
              <a:rPr lang="fi-FI" dirty="0"/>
              <a:t>: Oppiminen on prosessi, </a:t>
            </a:r>
            <a:r>
              <a:rPr lang="fi-FI" dirty="0" smtClean="0"/>
              <a:t>jossa: </a:t>
            </a:r>
            <a:endParaRPr lang="fi-FI" dirty="0"/>
          </a:p>
          <a:p>
            <a:pPr lvl="1">
              <a:buFont typeface="Arial"/>
              <a:buChar char="•"/>
            </a:pPr>
            <a:r>
              <a:rPr lang="fi-FI" dirty="0" smtClean="0"/>
              <a:t> oppija </a:t>
            </a:r>
            <a:r>
              <a:rPr lang="fi-FI" dirty="0"/>
              <a:t>on </a:t>
            </a:r>
            <a:r>
              <a:rPr lang="fi-FI" dirty="0" smtClean="0"/>
              <a:t>aktiivinen</a:t>
            </a:r>
            <a:endParaRPr lang="fi-FI" dirty="0"/>
          </a:p>
          <a:p>
            <a:pPr lvl="1">
              <a:buFont typeface="Arial"/>
              <a:buChar char="•"/>
            </a:pPr>
            <a:r>
              <a:rPr lang="fi-FI" dirty="0" smtClean="0"/>
              <a:t> uudet </a:t>
            </a:r>
            <a:r>
              <a:rPr lang="fi-FI" dirty="0"/>
              <a:t>tiedot ja taidot rakentuvat muistissa aiempien merkitysten päälle,</a:t>
            </a:r>
          </a:p>
          <a:p>
            <a:pPr lvl="1">
              <a:buFont typeface="Arial"/>
              <a:buChar char="•"/>
            </a:pPr>
            <a:r>
              <a:rPr lang="fi-FI" dirty="0" smtClean="0"/>
              <a:t> on </a:t>
            </a:r>
            <a:r>
              <a:rPr lang="fi-FI" dirty="0"/>
              <a:t>kyse sosiaalisesta vuorovaikutuksesta,</a:t>
            </a:r>
          </a:p>
          <a:p>
            <a:pPr lvl="1">
              <a:buFont typeface="Arial"/>
              <a:buChar char="•"/>
            </a:pPr>
            <a:r>
              <a:rPr lang="fi-FI" dirty="0" smtClean="0"/>
              <a:t> suuntaudutaan </a:t>
            </a:r>
            <a:r>
              <a:rPr lang="fi-FI" dirty="0"/>
              <a:t>aitoon ympäristöön ja toimintavalmiuksiin siellä,</a:t>
            </a:r>
          </a:p>
          <a:p>
            <a:pPr lvl="1">
              <a:buFont typeface="Arial"/>
              <a:buChar char="•"/>
            </a:pPr>
            <a:r>
              <a:rPr lang="fi-FI" dirty="0" smtClean="0"/>
              <a:t> vaaditaan </a:t>
            </a:r>
            <a:r>
              <a:rPr lang="fi-FI" dirty="0"/>
              <a:t>oppijan motivaatiota ja tarkkaavaisuutta opittavaan ainekseen ja</a:t>
            </a:r>
          </a:p>
          <a:p>
            <a:pPr lvl="1">
              <a:buFont typeface="Arial"/>
              <a:buChar char="•"/>
            </a:pPr>
            <a:r>
              <a:rPr lang="fi-FI" dirty="0" smtClean="0"/>
              <a:t> voi </a:t>
            </a:r>
            <a:r>
              <a:rPr lang="fi-FI" dirty="0"/>
              <a:t>kehittyä taitavammaksi.</a:t>
            </a:r>
          </a:p>
        </p:txBody>
      </p:sp>
    </p:spTree>
    <p:extLst>
      <p:ext uri="{BB962C8B-B14F-4D97-AF65-F5344CB8AC3E}">
        <p14:creationId xmlns:p14="http://schemas.microsoft.com/office/powerpoint/2010/main" val="2885434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p:cNvSpPr>
            <a:spLocks noGrp="1"/>
          </p:cNvSpPr>
          <p:nvPr>
            <p:ph type="title"/>
          </p:nvPr>
        </p:nvSpPr>
        <p:spPr/>
        <p:txBody>
          <a:bodyPr/>
          <a:lstStyle/>
          <a:p>
            <a:r>
              <a:rPr lang="fi-FI" dirty="0" smtClean="0"/>
              <a:t>Motivaatio</a:t>
            </a:r>
            <a:endParaRPr lang="fi-FI" dirty="0"/>
          </a:p>
        </p:txBody>
      </p:sp>
      <p:pic>
        <p:nvPicPr>
          <p:cNvPr id="11" name="Kuvan paikkamerkki 10" descr="winning-1529402__340.jpg"/>
          <p:cNvPicPr>
            <a:picLocks noGrp="1" noChangeAspect="1"/>
          </p:cNvPicPr>
          <p:nvPr>
            <p:ph type="pic" idx="1"/>
          </p:nvPr>
        </p:nvPicPr>
        <p:blipFill>
          <a:blip r:embed="rId2">
            <a:extLst>
              <a:ext uri="{28A0092B-C50C-407E-A947-70E740481C1C}">
                <a14:useLocalDpi xmlns:a14="http://schemas.microsoft.com/office/drawing/2010/main" val="0"/>
              </a:ext>
            </a:extLst>
          </a:blip>
          <a:srcRect t="25012" b="25012"/>
          <a:stretch>
            <a:fillRect/>
          </a:stretch>
        </p:blipFill>
        <p:spPr/>
      </p:pic>
      <p:sp>
        <p:nvSpPr>
          <p:cNvPr id="5" name="Päivämäärän paikkamerkki 4"/>
          <p:cNvSpPr>
            <a:spLocks noGrp="1"/>
          </p:cNvSpPr>
          <p:nvPr>
            <p:ph type="dt" sz="half" idx="4294967295"/>
          </p:nvPr>
        </p:nvSpPr>
        <p:spPr>
          <a:xfrm>
            <a:off x="0" y="6470650"/>
            <a:ext cx="2154238" cy="274638"/>
          </a:xfrm>
        </p:spPr>
        <p:txBody>
          <a:bodyPr/>
          <a:lstStyle/>
          <a:p>
            <a:fld id="{8FA7A9BE-01FD-074E-BEB7-23CD68F17A85}" type="datetime1">
              <a:rPr lang="fi-FI" smtClean="0"/>
              <a:t>29.10.2018</a:t>
            </a:fld>
            <a:endParaRPr lang="en-US" dirty="0"/>
          </a:p>
        </p:txBody>
      </p:sp>
      <p:sp>
        <p:nvSpPr>
          <p:cNvPr id="6" name="Dian numeron paikkamerkki 5"/>
          <p:cNvSpPr>
            <a:spLocks noGrp="1"/>
          </p:cNvSpPr>
          <p:nvPr>
            <p:ph type="sldNum" sz="quarter" idx="4294967295"/>
          </p:nvPr>
        </p:nvSpPr>
        <p:spPr>
          <a:xfrm>
            <a:off x="0" y="6470650"/>
            <a:ext cx="406400" cy="274638"/>
          </a:xfrm>
        </p:spPr>
        <p:txBody>
          <a:bodyPr/>
          <a:lstStyle/>
          <a:p>
            <a:fld id="{4FAB73BC-B049-4115-A692-8D63A059BFB8}" type="slidenum">
              <a:rPr lang="en-US" smtClean="0"/>
              <a:pPr/>
              <a:t>7</a:t>
            </a:fld>
            <a:endParaRPr lang="en-US" dirty="0"/>
          </a:p>
        </p:txBody>
      </p:sp>
    </p:spTree>
    <p:extLst>
      <p:ext uri="{BB962C8B-B14F-4D97-AF65-F5344CB8AC3E}">
        <p14:creationId xmlns:p14="http://schemas.microsoft.com/office/powerpoint/2010/main" val="1193181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xfrm>
            <a:off x="1024128" y="585216"/>
            <a:ext cx="9720072" cy="1230587"/>
          </a:xfrm>
        </p:spPr>
        <p:txBody>
          <a:bodyPr/>
          <a:lstStyle/>
          <a:p>
            <a:r>
              <a:rPr lang="fi-FI" dirty="0" smtClean="0"/>
              <a:t>Motivaation luonne	</a:t>
            </a:r>
            <a:endParaRPr lang="fi-FI" dirty="0"/>
          </a:p>
        </p:txBody>
      </p:sp>
      <p:sp>
        <p:nvSpPr>
          <p:cNvPr id="5" name="Sisällön paikkamerkki 4"/>
          <p:cNvSpPr>
            <a:spLocks noGrp="1"/>
          </p:cNvSpPr>
          <p:nvPr>
            <p:ph idx="1"/>
          </p:nvPr>
        </p:nvSpPr>
        <p:spPr>
          <a:xfrm>
            <a:off x="1024128" y="1949482"/>
            <a:ext cx="9720071" cy="4079999"/>
          </a:xfrm>
        </p:spPr>
        <p:txBody>
          <a:bodyPr>
            <a:normAutofit fontScale="92500" lnSpcReduction="20000"/>
          </a:bodyPr>
          <a:lstStyle/>
          <a:p>
            <a:pPr>
              <a:lnSpc>
                <a:spcPct val="110000"/>
              </a:lnSpc>
            </a:pPr>
            <a:r>
              <a:rPr lang="fi-FI" dirty="0" smtClean="0"/>
              <a:t>Motivaatio tarkoittaa joukkoa erilaisista tarkoitusperistä syntyneitä motiiveja, jotka </a:t>
            </a:r>
            <a:r>
              <a:rPr lang="fi-FI" dirty="0"/>
              <a:t>erilaisista </a:t>
            </a:r>
            <a:r>
              <a:rPr lang="fi-FI" dirty="0" smtClean="0"/>
              <a:t>syistä saavat yksilöt tekemään asioita.</a:t>
            </a:r>
          </a:p>
          <a:p>
            <a:pPr>
              <a:lnSpc>
                <a:spcPct val="110000"/>
              </a:lnSpc>
            </a:pPr>
            <a:r>
              <a:rPr lang="fi-FI" b="1" dirty="0" smtClean="0">
                <a:solidFill>
                  <a:srgbClr val="329FBA"/>
                </a:solidFill>
              </a:rPr>
              <a:t>Ulkoinen motivaatio </a:t>
            </a:r>
            <a:r>
              <a:rPr lang="fi-FI" dirty="0" smtClean="0"/>
              <a:t>= ulkoinen ärsyke, joka saa yksilön toimimaan, esim. palkkio, saavutus, lupaus jostakin, maine, kunnia</a:t>
            </a:r>
            <a:endParaRPr lang="fi-FI" dirty="0"/>
          </a:p>
          <a:p>
            <a:pPr>
              <a:lnSpc>
                <a:spcPct val="110000"/>
              </a:lnSpc>
            </a:pPr>
            <a:r>
              <a:rPr lang="fi-FI" b="1" dirty="0" smtClean="0">
                <a:solidFill>
                  <a:schemeClr val="accent2"/>
                </a:solidFill>
              </a:rPr>
              <a:t>Sisäinen motivaatio </a:t>
            </a:r>
            <a:r>
              <a:rPr lang="fi-FI" dirty="0" smtClean="0"/>
              <a:t>= sisäsyntyinen, eli yksilö toimii omasta halustaan ja häntä ajaa ilo, oppimisen halu, tyydytys tai erilaiset omat henkilökohtaiset tarpeet. </a:t>
            </a:r>
            <a:endParaRPr lang="fi-FI" dirty="0"/>
          </a:p>
          <a:p>
            <a:pPr>
              <a:lnSpc>
                <a:spcPct val="110000"/>
              </a:lnSpc>
            </a:pPr>
            <a:r>
              <a:rPr lang="fi-FI" dirty="0" smtClean="0"/>
              <a:t>Sekä ulkoiset että sisäiset motivaationlähteet saattava tietyissä tilanteissa toimia, ulkoinen yleensä vain tiettyyn pisteeseen asti. Sisäistä motivaatiota on haastavampi sytyttää, mutta sen voima on vahvempi. </a:t>
            </a:r>
          </a:p>
          <a:p>
            <a:pPr>
              <a:lnSpc>
                <a:spcPct val="110000"/>
              </a:lnSpc>
            </a:pPr>
            <a:r>
              <a:rPr lang="fi-FI" dirty="0" smtClean="0"/>
              <a:t>Motivaatio on myös tilannesidonnaista ja liittyy myös voimakkaasti tunteisiin ja kulloiseenkin tunnetilaan. </a:t>
            </a:r>
            <a:endParaRPr lang="fi-FI" dirty="0"/>
          </a:p>
        </p:txBody>
      </p:sp>
    </p:spTree>
    <p:extLst>
      <p:ext uri="{BB962C8B-B14F-4D97-AF65-F5344CB8AC3E}">
        <p14:creationId xmlns:p14="http://schemas.microsoft.com/office/powerpoint/2010/main" val="1198956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xfrm>
            <a:off x="1024128" y="585216"/>
            <a:ext cx="9720072" cy="1241727"/>
          </a:xfrm>
        </p:spPr>
        <p:txBody>
          <a:bodyPr>
            <a:noAutofit/>
          </a:bodyPr>
          <a:lstStyle/>
          <a:p>
            <a:r>
              <a:rPr lang="fi-FI" sz="4000" dirty="0" smtClean="0"/>
              <a:t>Motivaatio ja sosiaalinen oppiminen – motivoidutaan yhdessä! </a:t>
            </a:r>
            <a:r>
              <a:rPr lang="fi-FI" sz="1400" dirty="0" smtClean="0"/>
              <a:t>(Järvenoja, Kurki, Järvelä, 2018)</a:t>
            </a:r>
            <a:endParaRPr lang="fi-FI" sz="1400" dirty="0"/>
          </a:p>
        </p:txBody>
      </p:sp>
      <p:sp>
        <p:nvSpPr>
          <p:cNvPr id="5" name="Sisällön paikkamerkki 4"/>
          <p:cNvSpPr>
            <a:spLocks noGrp="1"/>
          </p:cNvSpPr>
          <p:nvPr>
            <p:ph idx="1"/>
          </p:nvPr>
        </p:nvSpPr>
        <p:spPr>
          <a:xfrm>
            <a:off x="1024128" y="1949482"/>
            <a:ext cx="9720071" cy="4079999"/>
          </a:xfrm>
        </p:spPr>
        <p:txBody>
          <a:bodyPr>
            <a:normAutofit fontScale="92500" lnSpcReduction="10000"/>
          </a:bodyPr>
          <a:lstStyle/>
          <a:p>
            <a:pPr>
              <a:lnSpc>
                <a:spcPct val="100000"/>
              </a:lnSpc>
            </a:pPr>
            <a:r>
              <a:rPr lang="fi-FI" dirty="0" smtClean="0"/>
              <a:t>Lähde käsittelee asiaa koulumaailmassa, mutta ryhmissä työskentelyyn sosiaalinen oppiminen sopii yhtä hyvin. </a:t>
            </a:r>
          </a:p>
          <a:p>
            <a:pPr>
              <a:lnSpc>
                <a:spcPct val="100000"/>
              </a:lnSpc>
            </a:pPr>
            <a:r>
              <a:rPr lang="fi-FI" dirty="0" smtClean="0"/>
              <a:t>Työskentelemme kaikki yhdessä ja myös opimme yhdessä (esim. vertaisoppiminen), tällöin myös motivaatio rakentuu ryhmän sisällä sosiaalisessa vuorovaikutuksessa.</a:t>
            </a:r>
          </a:p>
          <a:p>
            <a:pPr>
              <a:lnSpc>
                <a:spcPct val="100000"/>
              </a:lnSpc>
            </a:pPr>
            <a:r>
              <a:rPr lang="fi-FI" dirty="0" smtClean="0"/>
              <a:t>Myös </a:t>
            </a:r>
            <a:r>
              <a:rPr lang="fi-FI" dirty="0" err="1" smtClean="0"/>
              <a:t>minäpystyvyys</a:t>
            </a:r>
            <a:r>
              <a:rPr lang="fi-FI" dirty="0" smtClean="0"/>
              <a:t> vaikuttaa motivaatioon. </a:t>
            </a:r>
            <a:r>
              <a:rPr lang="fi-FI" dirty="0" err="1" smtClean="0"/>
              <a:t>Banduran</a:t>
            </a:r>
            <a:r>
              <a:rPr lang="fi-FI" dirty="0" smtClean="0"/>
              <a:t> (1997) mukaan tämän päivän muuttuvassa yhteiskunnassa </a:t>
            </a:r>
            <a:r>
              <a:rPr lang="fi-FI" dirty="0" err="1" smtClean="0"/>
              <a:t>minäpystyvyys</a:t>
            </a:r>
            <a:r>
              <a:rPr lang="fi-FI" dirty="0" smtClean="0"/>
              <a:t> on jopa ratkaisevassa osassa, kun me käsittelemme muutoksen tilanteita elämässämme. </a:t>
            </a:r>
          </a:p>
          <a:p>
            <a:pPr>
              <a:lnSpc>
                <a:spcPct val="100000"/>
              </a:lnSpc>
            </a:pPr>
            <a:r>
              <a:rPr lang="fi-FI" dirty="0" smtClean="0"/>
              <a:t>Haasteiden kohdalla motivaatio saattaa olla koetuksella ja tällöin tuki ja kannustus on tärkeää. Motivaatiohaasteet saattavat vaikuttaa koko ryhmään. </a:t>
            </a:r>
          </a:p>
          <a:p>
            <a:pPr>
              <a:lnSpc>
                <a:spcPct val="100000"/>
              </a:lnSpc>
            </a:pPr>
            <a:r>
              <a:rPr lang="fi-FI" dirty="0" smtClean="0"/>
              <a:t>Parhaimmillaan ryhmässä tuetaan haasteellisissa tilanteissa, kannustetaan ja sitä kautta säädellään yhdessä kaikkien motivaatiota. Ryhmässä on voimaa!</a:t>
            </a:r>
          </a:p>
          <a:p>
            <a:pPr>
              <a:lnSpc>
                <a:spcPct val="100000"/>
              </a:lnSpc>
            </a:pPr>
            <a:endParaRPr lang="fi-FI" dirty="0" smtClean="0"/>
          </a:p>
          <a:p>
            <a:pPr>
              <a:lnSpc>
                <a:spcPct val="100000"/>
              </a:lnSpc>
            </a:pPr>
            <a:endParaRPr lang="fi-FI" dirty="0"/>
          </a:p>
          <a:p>
            <a:pPr>
              <a:lnSpc>
                <a:spcPct val="100000"/>
              </a:lnSpc>
            </a:pPr>
            <a:endParaRPr lang="fi-FI" dirty="0" smtClean="0"/>
          </a:p>
          <a:p>
            <a:endParaRPr lang="fi-FI" dirty="0" smtClean="0"/>
          </a:p>
          <a:p>
            <a:endParaRPr lang="fi-FI" dirty="0" smtClean="0"/>
          </a:p>
          <a:p>
            <a:endParaRPr lang="fi-FI" dirty="0"/>
          </a:p>
        </p:txBody>
      </p:sp>
    </p:spTree>
    <p:extLst>
      <p:ext uri="{BB962C8B-B14F-4D97-AF65-F5344CB8AC3E}">
        <p14:creationId xmlns:p14="http://schemas.microsoft.com/office/powerpoint/2010/main" val="25132928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tegraali">
  <a:themeElements>
    <a:clrScheme name="Ojaranta">
      <a:dk1>
        <a:srgbClr val="2E2B21"/>
      </a:dk1>
      <a:lt1>
        <a:srgbClr val="FFFFFF"/>
      </a:lt1>
      <a:dk2>
        <a:srgbClr val="605B4F"/>
      </a:dk2>
      <a:lt2>
        <a:srgbClr val="3AC1E3"/>
      </a:lt2>
      <a:accent1>
        <a:srgbClr val="FAC002"/>
      </a:accent1>
      <a:accent2>
        <a:srgbClr val="329FBA"/>
      </a:accent2>
      <a:accent3>
        <a:srgbClr val="40D3D5"/>
      </a:accent3>
      <a:accent4>
        <a:srgbClr val="329FBA"/>
      </a:accent4>
      <a:accent5>
        <a:srgbClr val="FAC002"/>
      </a:accent5>
      <a:accent6>
        <a:srgbClr val="329FBA"/>
      </a:accent6>
      <a:hlink>
        <a:srgbClr val="40D3D5"/>
      </a:hlink>
      <a:folHlink>
        <a:srgbClr val="40D3D5"/>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ali">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xmlns="" name="Integral" id="{3577F8C9-A904-41D8-97D2-FD898F53F20E}" vid="{090DCB5F-146D-478A-852A-34B16FE9F3A8}"/>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12887</TotalTime>
  <Words>2217</Words>
  <Application>Microsoft Macintosh PowerPoint</Application>
  <PresentationFormat>Mukautettu</PresentationFormat>
  <Paragraphs>278</Paragraphs>
  <Slides>34</Slides>
  <Notes>0</Notes>
  <HiddenSlides>0</HiddenSlides>
  <MMClips>0</MMClips>
  <ScaleCrop>false</ScaleCrop>
  <HeadingPairs>
    <vt:vector size="4" baseType="variant">
      <vt:variant>
        <vt:lpstr>Teema</vt:lpstr>
      </vt:variant>
      <vt:variant>
        <vt:i4>1</vt:i4>
      </vt:variant>
      <vt:variant>
        <vt:lpstr>Dian otsikot</vt:lpstr>
      </vt:variant>
      <vt:variant>
        <vt:i4>34</vt:i4>
      </vt:variant>
    </vt:vector>
  </HeadingPairs>
  <TitlesOfParts>
    <vt:vector size="35" baseType="lpstr">
      <vt:lpstr>Integraali</vt:lpstr>
      <vt:lpstr>Minäpystyvyys ja oppiminen </vt:lpstr>
      <vt:lpstr>Vahvuudet näkyväksi, 29.10.</vt:lpstr>
      <vt:lpstr>Esitys pähkinänkuoressa</vt:lpstr>
      <vt:lpstr>Oppiminen</vt:lpstr>
      <vt:lpstr>Oppimisen ydin</vt:lpstr>
      <vt:lpstr>Oppimisen ainesosat  (Dare to learn, 2017)</vt:lpstr>
      <vt:lpstr>Motivaatio</vt:lpstr>
      <vt:lpstr>Motivaation luonne </vt:lpstr>
      <vt:lpstr>Motivaatio ja sosiaalinen oppiminen – motivoidutaan yhdessä! (Järvenoja, Kurki, Järvelä, 2018)</vt:lpstr>
      <vt:lpstr>Resilienssi</vt:lpstr>
      <vt:lpstr>Mitä on resilienssi?</vt:lpstr>
      <vt:lpstr>organisaation resilienssi</vt:lpstr>
      <vt:lpstr>yksilön resilienssi</vt:lpstr>
      <vt:lpstr>Minäpystyvyys</vt:lpstr>
      <vt:lpstr>Mihin minäpystyvyys pohjautuu?</vt:lpstr>
      <vt:lpstr>Minäpystyvyys tutkimuksessa</vt:lpstr>
      <vt:lpstr>Aikaisemmin saavutettu menestys</vt:lpstr>
      <vt:lpstr>PowerPoint-esitys</vt:lpstr>
      <vt:lpstr>PowerPoint-esitys</vt:lpstr>
      <vt:lpstr>Muiden onnistuneiden saavutusten seuraaminen</vt:lpstr>
      <vt:lpstr>PowerPoint-esitys</vt:lpstr>
      <vt:lpstr>PowerPoint-esitys</vt:lpstr>
      <vt:lpstr>SOSIAALINEN SUOSTUTTELU</vt:lpstr>
      <vt:lpstr>PowerPoint-esitys</vt:lpstr>
      <vt:lpstr>PowerPoint-esitys</vt:lpstr>
      <vt:lpstr>PowerPoint-esitys</vt:lpstr>
      <vt:lpstr> 
Fysiologinen ja tunteen tila 
</vt:lpstr>
      <vt:lpstr>PowerPoint-esitys</vt:lpstr>
      <vt:lpstr>PowerPoint-esitys</vt:lpstr>
      <vt:lpstr>Havaintoja pähkinänkuoressa</vt:lpstr>
      <vt:lpstr>Havaintoja pähkinänkuoressa</vt:lpstr>
      <vt:lpstr>PowerPoint-esitys</vt:lpstr>
      <vt:lpstr>Kiitos! </vt:lpstr>
      <vt:lpstr>Lähteet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Elina Malmi</dc:creator>
  <cp:lastModifiedBy>Anu Ojaranta</cp:lastModifiedBy>
  <cp:revision>58</cp:revision>
  <dcterms:created xsi:type="dcterms:W3CDTF">2018-01-22T19:43:47Z</dcterms:created>
  <dcterms:modified xsi:type="dcterms:W3CDTF">2018-10-29T09:34:03Z</dcterms:modified>
</cp:coreProperties>
</file>