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  <p:sldId id="257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2AA85E0-E718-49B6-BBD9-0F07B5D5D41D}" type="datetimeFigureOut">
              <a:rPr lang="fi-FI" smtClean="0"/>
              <a:t>10.9.2018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FAEE26F-F7D0-4001-8939-72AA0C11DEFB}" type="slidenum">
              <a:rPr lang="fi-FI" smtClean="0"/>
              <a:t>‹#›</a:t>
            </a:fld>
            <a:endParaRPr lang="fi-FI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32901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85E0-E718-49B6-BBD9-0F07B5D5D41D}" type="datetimeFigureOut">
              <a:rPr lang="fi-FI" smtClean="0"/>
              <a:t>10.9.2018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EE26F-F7D0-4001-8939-72AA0C11DE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3051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85E0-E718-49B6-BBD9-0F07B5D5D41D}" type="datetimeFigureOut">
              <a:rPr lang="fi-FI" smtClean="0"/>
              <a:t>10.9.2018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EE26F-F7D0-4001-8939-72AA0C11DE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5869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85E0-E718-49B6-BBD9-0F07B5D5D41D}" type="datetimeFigureOut">
              <a:rPr lang="fi-FI" smtClean="0"/>
              <a:t>10.9.2018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EE26F-F7D0-4001-8939-72AA0C11DE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8421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2AA85E0-E718-49B6-BBD9-0F07B5D5D41D}" type="datetimeFigureOut">
              <a:rPr lang="fi-FI" smtClean="0"/>
              <a:t>10.9.2018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FAEE26F-F7D0-4001-8939-72AA0C11DEFB}" type="slidenum">
              <a:rPr lang="fi-FI" smtClean="0"/>
              <a:t>‹#›</a:t>
            </a:fld>
            <a:endParaRPr lang="fi-FI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888983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85E0-E718-49B6-BBD9-0F07B5D5D41D}" type="datetimeFigureOut">
              <a:rPr lang="fi-FI" smtClean="0"/>
              <a:t>10.9.2018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EE26F-F7D0-4001-8939-72AA0C11DE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564386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85E0-E718-49B6-BBD9-0F07B5D5D41D}" type="datetimeFigureOut">
              <a:rPr lang="fi-FI" smtClean="0"/>
              <a:t>10.9.2018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EE26F-F7D0-4001-8939-72AA0C11DE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015509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85E0-E718-49B6-BBD9-0F07B5D5D41D}" type="datetimeFigureOut">
              <a:rPr lang="fi-FI" smtClean="0"/>
              <a:t>10.9.2018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EE26F-F7D0-4001-8939-72AA0C11DE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61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85E0-E718-49B6-BBD9-0F07B5D5D41D}" type="datetimeFigureOut">
              <a:rPr lang="fi-FI" smtClean="0"/>
              <a:t>10.9.2018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EE26F-F7D0-4001-8939-72AA0C11DE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772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82AA85E0-E718-49B6-BBD9-0F07B5D5D41D}" type="datetimeFigureOut">
              <a:rPr lang="fi-FI" smtClean="0"/>
              <a:t>10.9.2018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FFAEE26F-F7D0-4001-8939-72AA0C11DEFB}" type="slidenum">
              <a:rPr lang="fi-FI" smtClean="0"/>
              <a:t>‹#›</a:t>
            </a:fld>
            <a:endParaRPr lang="fi-FI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5882592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82AA85E0-E718-49B6-BBD9-0F07B5D5D41D}" type="datetimeFigureOut">
              <a:rPr lang="fi-FI" smtClean="0"/>
              <a:t>10.9.2018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FFAEE26F-F7D0-4001-8939-72AA0C11DE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0626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2AA85E0-E718-49B6-BBD9-0F07B5D5D41D}" type="datetimeFigureOut">
              <a:rPr lang="fi-FI" smtClean="0"/>
              <a:t>10.9.2018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AEE26F-F7D0-4001-8939-72AA0C11DEFB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06157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iwi.fi/pages/viewpage.action?pageId=51841503&amp;preview=/51841503/93194978/Finna%20Trendiraportti%202017(1)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aski.files.wordpress.com/2018/07/vaskin-finna-kyselyn-tiivistelmc3a4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vaski.files.wordpress.com/2018/07/vaskin-finna-kyselyn-tiivistelmc3a4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Finna</a:t>
            </a:r>
            <a:r>
              <a:rPr lang="fi-FI" dirty="0" smtClean="0"/>
              <a:t>-kyselyn tuloksia </a:t>
            </a:r>
            <a:br>
              <a:rPr lang="fi-FI" dirty="0" smtClean="0"/>
            </a:br>
            <a:r>
              <a:rPr lang="fi-FI" sz="3200" dirty="0" smtClean="0"/>
              <a:t>2017</a:t>
            </a:r>
            <a:endParaRPr lang="fi-FI" sz="32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Vaskilla</a:t>
            </a:r>
            <a:r>
              <a:rPr lang="fi-FI" dirty="0" smtClean="0"/>
              <a:t> ~4000 vastaajaa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3868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Käyttö ja Trendit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51678" y="1688757"/>
            <a:ext cx="10178322" cy="4380306"/>
          </a:xfrm>
        </p:spPr>
        <p:txBody>
          <a:bodyPr>
            <a:normAutofit/>
          </a:bodyPr>
          <a:lstStyle/>
          <a:p>
            <a:r>
              <a:rPr lang="fi-FI" dirty="0" smtClean="0"/>
              <a:t>Vaski-verkkokirjastossa </a:t>
            </a:r>
            <a:r>
              <a:rPr lang="fi-FI" dirty="0"/>
              <a:t>vierailtiin vuoden 2017 aikana lähes 2 miljoonaa kertaa. </a:t>
            </a:r>
            <a:endParaRPr lang="fi-FI" dirty="0" smtClean="0"/>
          </a:p>
          <a:p>
            <a:r>
              <a:rPr lang="fi-FI" dirty="0" smtClean="0"/>
              <a:t>Käyntien </a:t>
            </a:r>
            <a:r>
              <a:rPr lang="fi-FI" dirty="0"/>
              <a:t>määrä on </a:t>
            </a:r>
            <a:r>
              <a:rPr lang="fi-FI" dirty="0" smtClean="0"/>
              <a:t>kasvanut edelliseen </a:t>
            </a:r>
            <a:r>
              <a:rPr lang="fi-FI" dirty="0"/>
              <a:t>vuoteen verrattuna 22 %. Näkymä on yleisistä kirjastoista selvästi vilkkain. </a:t>
            </a:r>
            <a:endParaRPr lang="fi-FI" dirty="0" smtClean="0"/>
          </a:p>
          <a:p>
            <a:r>
              <a:rPr lang="fi-FI" dirty="0" smtClean="0"/>
              <a:t>Yhden </a:t>
            </a:r>
            <a:r>
              <a:rPr lang="fi-FI" dirty="0"/>
              <a:t>käynnin aikana </a:t>
            </a:r>
            <a:r>
              <a:rPr lang="fi-FI" dirty="0" smtClean="0"/>
              <a:t>tehdään keskimäärin </a:t>
            </a:r>
            <a:r>
              <a:rPr lang="fi-FI" dirty="0"/>
              <a:t>1,9 hakua ja ladataan 5,6 sivua.</a:t>
            </a:r>
          </a:p>
          <a:p>
            <a:r>
              <a:rPr lang="fi-FI" dirty="0"/>
              <a:t>Palaavien käyttäjien osuus on 74 %, mikä on yleisten kirjastojen ryhmässä kaikkein eniten. </a:t>
            </a:r>
            <a:endParaRPr lang="fi-FI" dirty="0" smtClean="0"/>
          </a:p>
          <a:p>
            <a:r>
              <a:rPr lang="fi-FI" dirty="0" smtClean="0"/>
              <a:t>65 % kävijöistä </a:t>
            </a:r>
            <a:r>
              <a:rPr lang="fi-FI" dirty="0"/>
              <a:t>saapui näkymään suoraan ja 25 % hakukoneen kautta.</a:t>
            </a:r>
          </a:p>
          <a:p>
            <a:r>
              <a:rPr lang="fi-FI" dirty="0"/>
              <a:t>54 % käynneistä tehdään tietokoneella. Älypuhelimen osuus oli 36 %. Käyttö on lisääntynyt </a:t>
            </a:r>
            <a:r>
              <a:rPr lang="fi-FI" dirty="0" smtClean="0"/>
              <a:t>10 prosenttiyksikköä </a:t>
            </a:r>
            <a:r>
              <a:rPr lang="fi-FI" dirty="0"/>
              <a:t>edelliseen vuoteen </a:t>
            </a:r>
            <a:r>
              <a:rPr lang="fi-FI" dirty="0" smtClean="0"/>
              <a:t>verrattuna</a:t>
            </a:r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4802661" y="6301947"/>
            <a:ext cx="6989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Lähde: Luotonen, </a:t>
            </a:r>
            <a:r>
              <a:rPr lang="fi-FI" dirty="0" err="1" smtClean="0"/>
              <a:t>Täppinen</a:t>
            </a:r>
            <a:r>
              <a:rPr lang="fi-FI" dirty="0" smtClean="0"/>
              <a:t> &amp; Honkanen: </a:t>
            </a:r>
            <a:r>
              <a:rPr lang="fi-FI" dirty="0" smtClean="0">
                <a:hlinkClick r:id="rId2"/>
              </a:rPr>
              <a:t>FINNA Käyttö ja trendit 2017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7410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71671" y="382385"/>
            <a:ext cx="10558329" cy="1492132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Varaaminen, uusiminen</a:t>
            </a:r>
            <a:r>
              <a:rPr lang="fi-FI" dirty="0"/>
              <a:t> </a:t>
            </a:r>
            <a:r>
              <a:rPr lang="fi-FI" dirty="0" smtClean="0"/>
              <a:t>ja tiedonhaku</a:t>
            </a:r>
            <a:br>
              <a:rPr lang="fi-FI" dirty="0" smtClean="0"/>
            </a:br>
            <a:endParaRPr lang="fi-FI" sz="1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Palvelua käytetään eniten </a:t>
            </a:r>
            <a:r>
              <a:rPr lang="fi-FI" dirty="0"/>
              <a:t>k</a:t>
            </a:r>
            <a:r>
              <a:rPr lang="fi-FI" dirty="0" smtClean="0"/>
              <a:t>irjastoaineiston </a:t>
            </a:r>
            <a:r>
              <a:rPr lang="fi-FI" dirty="0"/>
              <a:t>varaamiseen tai uusimiseen (70,8 %) </a:t>
            </a:r>
          </a:p>
          <a:p>
            <a:r>
              <a:rPr lang="fi-FI" dirty="0" smtClean="0"/>
              <a:t>Seuraavaksi eniten tiedonhakuun: </a:t>
            </a:r>
            <a:r>
              <a:rPr lang="fi-FI" dirty="0" err="1" smtClean="0"/>
              <a:t>Tiettyyn</a:t>
            </a:r>
            <a:r>
              <a:rPr lang="fi-FI" dirty="0" smtClean="0"/>
              <a:t> </a:t>
            </a:r>
            <a:r>
              <a:rPr lang="fi-FI" dirty="0"/>
              <a:t>aineistoon (10,8 %) tai aiheeseen liittyvän tiedon (10,3 %) </a:t>
            </a:r>
            <a:r>
              <a:rPr lang="fi-FI" dirty="0" smtClean="0"/>
              <a:t>etsimiseen</a:t>
            </a:r>
          </a:p>
          <a:p>
            <a:r>
              <a:rPr lang="fi-FI" dirty="0"/>
              <a:t>Vastaajista suurin osa (75 %) kertoi löytäneensä etsimänsä tiedon ja viidennes (21,7 %) ei ollut etsimässä mitään </a:t>
            </a:r>
            <a:r>
              <a:rPr lang="fi-FI" dirty="0" err="1"/>
              <a:t>tiettyä</a:t>
            </a:r>
            <a:r>
              <a:rPr lang="fi-FI" dirty="0"/>
              <a:t> aineistoa. Vastaajista pieni osa (3,2 %) ei puolestaan ollut löytänyt etsimäänsä tietoa. Tiedonhaun epäonnistumisen syiksi vastaajat arvioivat mm. aineiston puuttumisen valikoimasta, aineiston katoamisen, kortin katoamisen tai tunnusten puuttumisen, väärän aineistolajin sekä etsinnän keskeytymisen.</a:t>
            </a:r>
          </a:p>
          <a:p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1186249" y="6400800"/>
            <a:ext cx="10453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Hanna </a:t>
            </a:r>
            <a:r>
              <a:rPr lang="fi-FI" sz="1400" dirty="0" err="1" smtClean="0"/>
              <a:t>Kaikko</a:t>
            </a:r>
            <a:r>
              <a:rPr lang="fi-FI" sz="1400" dirty="0" smtClean="0"/>
              <a:t>, </a:t>
            </a:r>
            <a:r>
              <a:rPr lang="fi-FI" sz="1400" dirty="0"/>
              <a:t>Milla </a:t>
            </a:r>
            <a:r>
              <a:rPr lang="fi-FI" sz="1400" dirty="0" smtClean="0"/>
              <a:t>Salminen, </a:t>
            </a:r>
            <a:r>
              <a:rPr lang="fi-FI" sz="1400" dirty="0"/>
              <a:t>Sanna </a:t>
            </a:r>
            <a:r>
              <a:rPr lang="fi-FI" sz="1400" dirty="0" smtClean="0"/>
              <a:t>Forsblom ja </a:t>
            </a:r>
            <a:r>
              <a:rPr lang="fi-FI" sz="1400" dirty="0"/>
              <a:t>Matilda </a:t>
            </a:r>
            <a:r>
              <a:rPr lang="fi-FI" sz="1400" dirty="0" smtClean="0"/>
              <a:t>Söderbacka: </a:t>
            </a:r>
            <a:r>
              <a:rPr lang="fi-FI" sz="1400" dirty="0">
                <a:hlinkClick r:id="rId2"/>
              </a:rPr>
              <a:t>”Toimiva ja monipuolinen tiedonhaun väline, jossa vielä on kehitettävää”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89834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Sana on vapaa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Asiakkaat kuvasivat </a:t>
            </a:r>
            <a:r>
              <a:rPr lang="fi-FI" dirty="0" err="1"/>
              <a:t>Finnaa</a:t>
            </a:r>
            <a:r>
              <a:rPr lang="fi-FI" dirty="0"/>
              <a:t> moderniksi, helpoksi, joustavaksi, palvelevaksi ja napakan asialliseksi, mutta myös kömpelöksi ja sekavaksi. </a:t>
            </a:r>
            <a:endParaRPr lang="fi-FI" dirty="0" smtClean="0"/>
          </a:p>
          <a:p>
            <a:r>
              <a:rPr lang="fi-FI" dirty="0" smtClean="0"/>
              <a:t>Toiveita: lainaushistoria, kirjautuminen muulla kuin kirjastokortilla, verkkomaksaminen, varauksen ”jäädyttäminen” </a:t>
            </a:r>
            <a:r>
              <a:rPr lang="fi-FI" dirty="0" err="1" smtClean="0"/>
              <a:t>esim</a:t>
            </a:r>
            <a:r>
              <a:rPr lang="fi-FI" dirty="0" smtClean="0"/>
              <a:t> matkan ajaksi, kopiointipalvelu, poistokirjojen myynti. </a:t>
            </a:r>
          </a:p>
          <a:p>
            <a:r>
              <a:rPr lang="fi-FI" dirty="0"/>
              <a:t>Vaski-sivut saivat yleisesti kiitosta informaatiosisällöstään: aukioloajoista ja tapahtumatiedoista</a:t>
            </a:r>
            <a:r>
              <a:rPr lang="fi-FI" dirty="0" smtClean="0"/>
              <a:t>.</a:t>
            </a:r>
          </a:p>
          <a:p>
            <a:endParaRPr lang="fi-FI" dirty="0"/>
          </a:p>
          <a:p>
            <a:r>
              <a:rPr lang="fi-FI" dirty="0" smtClean="0"/>
              <a:t>Kyselyn toistuva avautuminen häiritsi</a:t>
            </a:r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1186249" y="6400800"/>
            <a:ext cx="10453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Hanna </a:t>
            </a:r>
            <a:r>
              <a:rPr lang="fi-FI" sz="1400" dirty="0" err="1" smtClean="0"/>
              <a:t>Kaikko</a:t>
            </a:r>
            <a:r>
              <a:rPr lang="fi-FI" sz="1400" dirty="0" smtClean="0"/>
              <a:t>, </a:t>
            </a:r>
            <a:r>
              <a:rPr lang="fi-FI" sz="1400" dirty="0"/>
              <a:t>Milla </a:t>
            </a:r>
            <a:r>
              <a:rPr lang="fi-FI" sz="1400" dirty="0" smtClean="0"/>
              <a:t>Salminen, </a:t>
            </a:r>
            <a:r>
              <a:rPr lang="fi-FI" sz="1400" dirty="0"/>
              <a:t>Sanna </a:t>
            </a:r>
            <a:r>
              <a:rPr lang="fi-FI" sz="1400" dirty="0" smtClean="0"/>
              <a:t>Forsblom ja </a:t>
            </a:r>
            <a:r>
              <a:rPr lang="fi-FI" sz="1400" dirty="0"/>
              <a:t>Matilda </a:t>
            </a:r>
            <a:r>
              <a:rPr lang="fi-FI" sz="1400" dirty="0" smtClean="0"/>
              <a:t>Söderbacka: </a:t>
            </a:r>
            <a:r>
              <a:rPr lang="fi-FI" sz="1400" dirty="0">
                <a:hlinkClick r:id="rId2"/>
              </a:rPr>
              <a:t>”Toimiva ja monipuolinen tiedonhaun väline, jossa vielä on kehitettävää”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1643332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Kiitos!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0468052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tku_EventName xmlns="801a4ecc-5c06-4555-9dd1-0bf5b16740cf" xsi:nil="true"/>
    <dotku_Creator xmlns="801a4ecc-5c06-4555-9dd1-0bf5b16740cf">Susanna Sandell</dotku_Creator>
    <dotku_PresentationDate xmlns="801a4ecc-5c06-4555-9dd1-0bf5b16740cf">2018-09-11T00:00:00+03:00</dotku_PresentationDate>
    <dotku_Description xmlns="801a4ecc-5c06-4555-9dd1-0bf5b16740cf" xsi:nil="true"/>
    <dotku_Presenter xmlns="801a4ecc-5c06-4555-9dd1-0bf5b16740cf">Susanna Sandell</dotku_Presenter>
    <Aihe xmlns="cd71fef1-4246-4f4c-99a7-e35ba75388c9" xsi:nil="true"/>
    <dotku_Publicity xmlns="801a4ecc-5c06-4555-9dd1-0bf5b16740cf">Julkinen</dotku_Publicity>
    <dotku_PresentationType xmlns="801a4ecc-5c06-4555-9dd1-0bf5b16740cf">Esitysaineisto</dotku_PresentationType>
    <dotku_ContainsPersonalData xmlns="801a4ecc-5c06-4555-9dd1-0bf5b16740c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haredContentType xmlns="Microsoft.SharePoint.Taxonomy.ContentTypeSync" SourceId="e907a47a-bef0-4de7-8dab-7bc0f3e3b801" ContentTypeId="0x01010064614A6ADD554301B9A3FBA1BCE52C07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Esitys- ja koulutusaineisto" ma:contentTypeID="0x01010064614A6ADD554301B9A3FBA1BCE52C0700E7B2A258790D1141A17DAFB3FF0D9993" ma:contentTypeVersion="22" ma:contentTypeDescription="Luo uusi asiakirja." ma:contentTypeScope="" ma:versionID="e53eabc96288b2db1864d2780d255199">
  <xsd:schema xmlns:xsd="http://www.w3.org/2001/XMLSchema" xmlns:xs="http://www.w3.org/2001/XMLSchema" xmlns:p="http://schemas.microsoft.com/office/2006/metadata/properties" xmlns:ns2="801a4ecc-5c06-4555-9dd1-0bf5b16740cf" xmlns:ns3="cd71fef1-4246-4f4c-99a7-e35ba75388c9" targetNamespace="http://schemas.microsoft.com/office/2006/metadata/properties" ma:root="true" ma:fieldsID="3209cda3538126062cc9011ecfdb9fb5" ns2:_="" ns3:_="">
    <xsd:import namespace="801a4ecc-5c06-4555-9dd1-0bf5b16740cf"/>
    <xsd:import namespace="cd71fef1-4246-4f4c-99a7-e35ba75388c9"/>
    <xsd:element name="properties">
      <xsd:complexType>
        <xsd:sequence>
          <xsd:element name="documentManagement">
            <xsd:complexType>
              <xsd:all>
                <xsd:element ref="ns2:dotku_ContainsPersonalData" minOccurs="0"/>
                <xsd:element ref="ns2:dotku_Publicity"/>
                <xsd:element ref="ns2:dotku_Description" minOccurs="0"/>
                <xsd:element ref="ns2:dotku_PresentationDate"/>
                <xsd:element ref="ns2:dotku_EventName" minOccurs="0"/>
                <xsd:element ref="ns2:dotku_Creator" minOccurs="0"/>
                <xsd:element ref="ns2:dotku_Presenter"/>
                <xsd:element ref="ns2:dotku_PresentationType"/>
                <xsd:element ref="ns3:Aih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a4ecc-5c06-4555-9dd1-0bf5b16740cf" elementFormDefault="qualified">
    <xsd:import namespace="http://schemas.microsoft.com/office/2006/documentManagement/types"/>
    <xsd:import namespace="http://schemas.microsoft.com/office/infopath/2007/PartnerControls"/>
    <xsd:element name="dotku_ContainsPersonalData" ma:index="2" nillable="true" ma:displayName="Sisältää henkilötietoja" ma:description="Henkilötietolaki 3 § 1 mom" ma:format="Dropdown" ma:internalName="dotku_ContainsPersonalData" ma:readOnly="false">
      <xsd:simpleType>
        <xsd:restriction base="dms:Choice">
          <xsd:enumeration value="Ei sisällä henkilötietoja"/>
          <xsd:enumeration value="Sisältää henkilötietoja"/>
          <xsd:enumeration value="Sisältää arkaluonteisia henkilötietoja"/>
        </xsd:restriction>
      </xsd:simpleType>
    </xsd:element>
    <xsd:element name="dotku_Publicity" ma:index="3" ma:displayName="Julkisuus" ma:default="Julkinen" ma:format="Dropdown" ma:internalName="dotku_Publicity" ma:readOnly="false">
      <xsd:simpleType>
        <xsd:restriction base="dms:Choice">
          <xsd:enumeration value="Julkinen"/>
          <xsd:enumeration value="Salassa pidettävä"/>
        </xsd:restriction>
      </xsd:simpleType>
    </xsd:element>
    <xsd:element name="dotku_Description" ma:index="4" nillable="true" ma:displayName="Kuvaus" ma:internalName="dotku_Description" ma:readOnly="false">
      <xsd:simpleType>
        <xsd:restriction base="dms:Note">
          <xsd:maxLength value="255"/>
        </xsd:restriction>
      </xsd:simpleType>
    </xsd:element>
    <xsd:element name="dotku_PresentationDate" ma:index="5" ma:displayName="Esityspvm" ma:format="DateOnly" ma:internalName="dotku_PresentationDate" ma:readOnly="false">
      <xsd:simpleType>
        <xsd:restriction base="dms:DateTime"/>
      </xsd:simpleType>
    </xsd:element>
    <xsd:element name="dotku_EventName" ma:index="6" nillable="true" ma:displayName="Tilaisuuden nimi" ma:internalName="dotku_EventName" ma:readOnly="false">
      <xsd:simpleType>
        <xsd:restriction base="dms:Note">
          <xsd:maxLength value="255"/>
        </xsd:restriction>
      </xsd:simpleType>
    </xsd:element>
    <xsd:element name="dotku_Creator" ma:index="7" nillable="true" ma:displayName="Tekijä" ma:description="Sukunimi Etunimi" ma:internalName="dotku_Creator" ma:readOnly="false">
      <xsd:simpleType>
        <xsd:restriction base="dms:Text">
          <xsd:maxLength value="100"/>
        </xsd:restriction>
      </xsd:simpleType>
    </xsd:element>
    <xsd:element name="dotku_Presenter" ma:index="8" ma:displayName="Esittäjä" ma:description="Sukunimi Etunimi" ma:internalName="dotku_Presenter" ma:readOnly="false">
      <xsd:simpleType>
        <xsd:restriction base="dms:Text">
          <xsd:maxLength value="255"/>
        </xsd:restriction>
      </xsd:simpleType>
    </xsd:element>
    <xsd:element name="dotku_PresentationType" ma:index="9" ma:displayName="Esitys- ja koulutusaineiston tyyppi" ma:format="Dropdown" ma:internalName="dotku_PresentationType" ma:readOnly="false">
      <xsd:simpleType>
        <xsd:restriction base="dms:Choice">
          <xsd:enumeration value="Esitysaineisto"/>
          <xsd:enumeration value="Koulutusaineisto"/>
          <xsd:enumeration value="Ohjelma"/>
          <xsd:enumeration value="Puh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1fef1-4246-4f4c-99a7-e35ba75388c9" elementFormDefault="qualified">
    <xsd:import namespace="http://schemas.microsoft.com/office/2006/documentManagement/types"/>
    <xsd:import namespace="http://schemas.microsoft.com/office/infopath/2007/PartnerControls"/>
    <xsd:element name="Aihe" ma:index="16" nillable="true" ma:displayName="Aihe" ma:format="Dropdown" ma:internalName="Aihe" ma:readOnly="false">
      <xsd:simpleType>
        <xsd:restriction base="dms:Choice">
          <xsd:enumeration value="Haku"/>
          <xsd:enumeration value="Kirjastohakemisto"/>
          <xsd:enumeration value="Palvelut"/>
          <xsd:enumeration value="Tapahtumat"/>
          <xsd:enumeration value="Tausta-aineisto"/>
          <xsd:enumeration value="Wordpres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CFB3C2-197A-491D-9CD6-E2B7C3E27C5C}">
  <ds:schemaRefs>
    <ds:schemaRef ds:uri="http://purl.org/dc/elements/1.1/"/>
    <ds:schemaRef ds:uri="http://purl.org/dc/dcmitype/"/>
    <ds:schemaRef ds:uri="http://purl.org/dc/terms/"/>
    <ds:schemaRef ds:uri="http://www.w3.org/XML/1998/namespace"/>
    <ds:schemaRef ds:uri="http://schemas.microsoft.com/office/2006/documentManagement/types"/>
    <ds:schemaRef ds:uri="cd71fef1-4246-4f4c-99a7-e35ba75388c9"/>
    <ds:schemaRef ds:uri="http://schemas.microsoft.com/office/infopath/2007/PartnerControls"/>
    <ds:schemaRef ds:uri="http://schemas.openxmlformats.org/package/2006/metadata/core-properties"/>
    <ds:schemaRef ds:uri="801a4ecc-5c06-4555-9dd1-0bf5b16740cf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ED4A1AB-0403-44B0-B78F-BFB59B0D55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DFAC3B-1F19-4EEA-8C63-212E450EB9D4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862BF5E7-7A1E-4217-A28D-7258AF5DC6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1a4ecc-5c06-4555-9dd1-0bf5b16740cf"/>
    <ds:schemaRef ds:uri="cd71fef1-4246-4f4c-99a7-e35ba75388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Merkki</Template>
  <TotalTime>442</TotalTime>
  <Words>309</Words>
  <Application>Microsoft Office PowerPoint</Application>
  <PresentationFormat>Laajakuva</PresentationFormat>
  <Paragraphs>23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Impact</vt:lpstr>
      <vt:lpstr>Badge</vt:lpstr>
      <vt:lpstr>Finna-kyselyn tuloksia  2017</vt:lpstr>
      <vt:lpstr>Käyttö ja Trendit</vt:lpstr>
      <vt:lpstr>Varaaminen, uusiminen ja tiedonhaku </vt:lpstr>
      <vt:lpstr>Sana on vapaa</vt:lpstr>
      <vt:lpstr>Kiitos!</vt:lpstr>
    </vt:vector>
  </TitlesOfParts>
  <Company>Turun kaupunki (hallinto x64)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Finna-kyselyn tuloksia  2017</dc:title>
  <dc:creator>Sandell Susanna</dc:creator>
  <cp:lastModifiedBy>Sandell Susanna</cp:lastModifiedBy>
  <cp:revision>12</cp:revision>
  <dcterms:created xsi:type="dcterms:W3CDTF">2018-09-03T09:27:19Z</dcterms:created>
  <dcterms:modified xsi:type="dcterms:W3CDTF">2018-09-10T12:20:53Z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0x01010064614A6ADD554301B9A3FBA1BCE52C0700E7B2A258790D1141A17DAFB3FF0D9993</vt:lpwstr>
  </property>
</Properties>
</file>