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55" r:id="rId2"/>
    <p:sldMasterId id="2147483750" r:id="rId3"/>
  </p:sldMasterIdLst>
  <p:handoutMasterIdLst>
    <p:handoutMasterId r:id="rId21"/>
  </p:handoutMasterIdLst>
  <p:sldIdLst>
    <p:sldId id="270" r:id="rId4"/>
    <p:sldId id="295" r:id="rId5"/>
    <p:sldId id="305" r:id="rId6"/>
    <p:sldId id="306" r:id="rId7"/>
    <p:sldId id="294" r:id="rId8"/>
    <p:sldId id="276" r:id="rId9"/>
    <p:sldId id="300" r:id="rId10"/>
    <p:sldId id="307" r:id="rId11"/>
    <p:sldId id="308" r:id="rId12"/>
    <p:sldId id="277" r:id="rId13"/>
    <p:sldId id="298" r:id="rId14"/>
    <p:sldId id="266" r:id="rId15"/>
    <p:sldId id="299" r:id="rId16"/>
    <p:sldId id="302" r:id="rId17"/>
    <p:sldId id="309" r:id="rId18"/>
    <p:sldId id="278" r:id="rId19"/>
    <p:sldId id="263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31FE3B1-B200-40EC-917D-DBA0867D80A6}">
          <p14:sldIdLst>
            <p14:sldId id="270"/>
            <p14:sldId id="295"/>
            <p14:sldId id="305"/>
          </p14:sldIdLst>
        </p14:section>
        <p14:section name="Nimetön osa" id="{B82639A2-D68C-46C5-B776-E3E7CA976FA5}">
          <p14:sldIdLst>
            <p14:sldId id="306"/>
            <p14:sldId id="294"/>
            <p14:sldId id="276"/>
            <p14:sldId id="300"/>
            <p14:sldId id="307"/>
            <p14:sldId id="308"/>
            <p14:sldId id="277"/>
            <p14:sldId id="298"/>
            <p14:sldId id="266"/>
            <p14:sldId id="299"/>
            <p14:sldId id="302"/>
            <p14:sldId id="309"/>
            <p14:sldId id="278"/>
          </p14:sldIdLst>
        </p14:section>
        <p14:section name="Nimetön osa" id="{C2946FFB-9473-4934-9903-996865F9DB8F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9900" autoAdjust="0"/>
  </p:normalViewPr>
  <p:slideViewPr>
    <p:cSldViewPr snapToGrid="0" snapToObjects="1">
      <p:cViewPr varScale="1">
        <p:scale>
          <a:sx n="56" d="100"/>
          <a:sy n="56" d="100"/>
        </p:scale>
        <p:origin x="72" y="618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turku.fi\jaot\Koti02\anheino\Omat%20tiedostot\Osaamiskartoitus\taustatiedot%20ammattiryhmitt&#228;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turku.fi\jaot\Koti02\anheino\Omat%20tiedostot\Osaamiskartoitus\vastaajam&#228;&#228;r&#228;t%20kirjastokimpo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adturku.fi\jaot\Koti02\anheino\Omat%20tiedostot\Osaamiskartoitus\Huippuosaaminen,%20vahvuudet%20ja%20osaamiskapeiko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turku.fi\jaot\Koti02\anheino\Omat%20tiedostot\Osaamiskartoitus\Huippuosaaminen,%20vahvuudet%20ja%20osaamiskapeiko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turku.fi\jaot\Koti02\anheino\Omat%20tiedostot\Osaamiskartoitus\taustatiedot%20ammattiryhmitt&#228;i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turku.fi\jaot\Koti02\anheino\Omat%20tiedostot\Osaamiskartoitus\taustatiedot%20ammattiryhmitt&#228;i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turku.fi\jaot\Koti02\anheino\Omat%20tiedostot\Osaamiskartoitus\Viestint&#228;osaaminen%20ammattiryhmitt&#228;i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turku.fi\jaot\Koti02\anheino\Omat%20tiedostot\Osaamiskartoitus\Verkosto-osaaminen%20ammattiryhmitt&#228;i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Vastaajat ammattiryhmittäin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Sheet1!$A$29:$A$34</c:f>
              <c:strCache>
                <c:ptCount val="6"/>
                <c:pt idx="0">
                  <c:v>Kirjastovirkailija, kirjastosihteeri</c:v>
                </c:pt>
                <c:pt idx="1">
                  <c:v>Erikoiskirjastovirkailija</c:v>
                </c:pt>
                <c:pt idx="2">
                  <c:v>Kirjastonhoitaja</c:v>
                </c:pt>
                <c:pt idx="3">
                  <c:v>Informaatikko, suunnittelija</c:v>
                </c:pt>
                <c:pt idx="4">
                  <c:v>Johtaja</c:v>
                </c:pt>
                <c:pt idx="5">
                  <c:v>Muut </c:v>
                </c:pt>
              </c:strCache>
            </c:strRef>
          </c:cat>
          <c:val>
            <c:numRef>
              <c:f>Sheet1!$B$29:$B$34</c:f>
              <c:numCache>
                <c:formatCode>General</c:formatCode>
                <c:ptCount val="6"/>
                <c:pt idx="0">
                  <c:v>112</c:v>
                </c:pt>
                <c:pt idx="1">
                  <c:v>24</c:v>
                </c:pt>
                <c:pt idx="2">
                  <c:v>86</c:v>
                </c:pt>
                <c:pt idx="3">
                  <c:v>25</c:v>
                </c:pt>
                <c:pt idx="4">
                  <c:v>28</c:v>
                </c:pt>
                <c:pt idx="5">
                  <c:v>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10436810093907"/>
          <c:y val="0.68523705409027957"/>
          <c:w val="0.79037300178779457"/>
          <c:h val="0.29690417503845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Vastaajat kirjastokimpan mukaan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Taul1!$B$2</c:f>
              <c:strCache>
                <c:ptCount val="1"/>
                <c:pt idx="0">
                  <c:v>Vastaajat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Taul1!$A$3:$A$6</c:f>
              <c:strCache>
                <c:ptCount val="4"/>
                <c:pt idx="0">
                  <c:v>Vaski</c:v>
                </c:pt>
                <c:pt idx="1">
                  <c:v>Loisto</c:v>
                </c:pt>
                <c:pt idx="2">
                  <c:v>Blanka</c:v>
                </c:pt>
                <c:pt idx="3">
                  <c:v>Somero</c:v>
                </c:pt>
              </c:strCache>
            </c:strRef>
          </c:cat>
          <c:val>
            <c:numRef>
              <c:f>Taul1!$B$3:$B$6</c:f>
              <c:numCache>
                <c:formatCode>General</c:formatCode>
                <c:ptCount val="4"/>
                <c:pt idx="0">
                  <c:v>239</c:v>
                </c:pt>
                <c:pt idx="1">
                  <c:v>24</c:v>
                </c:pt>
                <c:pt idx="2">
                  <c:v>13</c:v>
                </c:pt>
                <c:pt idx="3">
                  <c:v>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 smtClean="0"/>
              <a:t>Erinomainen</a:t>
            </a:r>
            <a:r>
              <a:rPr lang="fi-FI" sz="1600" baseline="0" dirty="0" smtClean="0"/>
              <a:t> </a:t>
            </a:r>
            <a:r>
              <a:rPr lang="fi-FI" sz="1600" dirty="0" smtClean="0"/>
              <a:t>osaaminen</a:t>
            </a:r>
            <a:r>
              <a:rPr lang="fi-FI" sz="1600" dirty="0"/>
              <a:t>, yli 3,5 keskiarvo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Huippuosaaminen!$A$2:$A$10</c:f>
              <c:strCache>
                <c:ptCount val="9"/>
                <c:pt idx="0">
                  <c:v>Kirjaston päivittäinen asiakaspalvelu</c:v>
                </c:pt>
                <c:pt idx="1">
                  <c:v>Asiakkaiden opastus ja neuvonta: oman kirjaston kokoelman tuntemus ja sisältöjen avaaminen</c:v>
                </c:pt>
                <c:pt idx="2">
                  <c:v>Tiedonhakutaidot: tiedon löytäminen ja arviointi</c:v>
                </c:pt>
                <c:pt idx="3">
                  <c:v>Tietotekniset taidot (tietoturva, työssä tarvittavien ohjelmien käyttötaito, sähköpostin ja internetin käyttötaito)</c:v>
                </c:pt>
                <c:pt idx="4">
                  <c:v>Kirjastojärjestelmän käyttö</c:v>
                </c:pt>
                <c:pt idx="5">
                  <c:v>Kirjaston laitteiden käyttö (mm. automaatit, asiakaskoneet, tulostimet)
</c:v>
                </c:pt>
                <c:pt idx="6">
                  <c:v>Verkkokirjaston käyttö</c:v>
                </c:pt>
                <c:pt idx="7">
                  <c:v>Asiakaskeskeisyys sekä kirjaston palveluiden ja aineistojen markkinointi asiakaspalvelutilanteessa</c:v>
                </c:pt>
                <c:pt idx="8">
                  <c:v>Kokoelmanhoito, evaluointi, poistot</c:v>
                </c:pt>
              </c:strCache>
            </c:strRef>
          </c:cat>
          <c:val>
            <c:numRef>
              <c:f>Huippuosaaminen!$B$2:$B$10</c:f>
              <c:numCache>
                <c:formatCode>General</c:formatCode>
                <c:ptCount val="9"/>
                <c:pt idx="0">
                  <c:v>4.2</c:v>
                </c:pt>
                <c:pt idx="1">
                  <c:v>3.9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3.7</c:v>
                </c:pt>
                <c:pt idx="6">
                  <c:v>3.6</c:v>
                </c:pt>
                <c:pt idx="7">
                  <c:v>3.5</c:v>
                </c:pt>
                <c:pt idx="8">
                  <c:v>3.4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6995808"/>
        <c:axId val="236996368"/>
      </c:barChart>
      <c:catAx>
        <c:axId val="236995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6996368"/>
        <c:crosses val="autoZero"/>
        <c:auto val="1"/>
        <c:lblAlgn val="ctr"/>
        <c:lblOffset val="100"/>
        <c:noMultiLvlLbl val="0"/>
      </c:catAx>
      <c:valAx>
        <c:axId val="236996368"/>
        <c:scaling>
          <c:orientation val="minMax"/>
          <c:max val="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699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/>
              <a:t>Osaamiskapeikot, näissä jäätiin tavoitteista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48388665803868514"/>
          <c:y val="8.91358024691358E-2"/>
          <c:w val="0.48879522359114314"/>
          <c:h val="0.802396228249246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Osaamiskapeikot!$B$1</c:f>
              <c:strCache>
                <c:ptCount val="1"/>
                <c:pt idx="0">
                  <c:v>Osaamistaso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Osaamiskapeikot!$A$2:$A$11</c15:sqref>
                  </c15:fullRef>
                </c:ext>
              </c:extLst>
              <c:f>(Osaamiskapeikot!$A$3,Osaamiskapeikot!$A$5:$A$11)</c:f>
              <c:strCache>
                <c:ptCount val="8"/>
                <c:pt idx="0">
                  <c:v>Perehdytysosaaminen</c:v>
                </c:pt>
                <c:pt idx="1">
                  <c:v>Erityisryhmien palvelut esim. eri ikäkausille kohdennetut palvelut
</c:v>
                </c:pt>
                <c:pt idx="2">
                  <c:v>Projektityö</c:v>
                </c:pt>
                <c:pt idx="3">
                  <c:v>Digitaitojen opastus, erilaisten digitaalisten palvelujen käytön opastus</c:v>
                </c:pt>
                <c:pt idx="4">
                  <c:v>E-aineistopalvelujen käyttö ja hallinta</c:v>
                </c:pt>
                <c:pt idx="5">
                  <c:v>Sosiaalisen median kanavien hyödyntäminen ja sisällöntuotto</c:v>
                </c:pt>
                <c:pt idx="6">
                  <c:v>Monikulttuurisuusosaaminen (esim. kulttuurien tuntemus, kotouttaminen, Monikielinen kirjasto)</c:v>
                </c:pt>
                <c:pt idx="7">
                  <c:v>Mediataitojen opastus, mediakasvatus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Osaamiskapeikot!$B$2:$B$11</c15:sqref>
                  </c15:fullRef>
                </c:ext>
              </c:extLst>
              <c:f>(Osaamiskapeikot!$B$3,Osaamiskapeikot!$B$5:$B$11)</c:f>
              <c:numCache>
                <c:formatCode>General</c:formatCode>
                <c:ptCount val="8"/>
                <c:pt idx="0">
                  <c:v>2.75</c:v>
                </c:pt>
                <c:pt idx="1">
                  <c:v>2.61</c:v>
                </c:pt>
                <c:pt idx="2">
                  <c:v>2.0499999999999998</c:v>
                </c:pt>
                <c:pt idx="3">
                  <c:v>2.37</c:v>
                </c:pt>
                <c:pt idx="4">
                  <c:v>2.31</c:v>
                </c:pt>
                <c:pt idx="5">
                  <c:v>2.2799999999999998</c:v>
                </c:pt>
                <c:pt idx="6">
                  <c:v>1.77</c:v>
                </c:pt>
                <c:pt idx="7">
                  <c:v>2.2599999999999998</c:v>
                </c:pt>
              </c:numCache>
            </c:numRef>
          </c:val>
        </c:ser>
        <c:ser>
          <c:idx val="1"/>
          <c:order val="1"/>
          <c:tx>
            <c:strRef>
              <c:f>Osaamiskapeikot!$C$1</c:f>
              <c:strCache>
                <c:ptCount val="1"/>
                <c:pt idx="0">
                  <c:v>Erotus tavoitetasoon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Osaamiskapeikot!$A$2:$A$11</c15:sqref>
                  </c15:fullRef>
                </c:ext>
              </c:extLst>
              <c:f>(Osaamiskapeikot!$A$3,Osaamiskapeikot!$A$5:$A$11)</c:f>
              <c:strCache>
                <c:ptCount val="8"/>
                <c:pt idx="0">
                  <c:v>Perehdytysosaaminen</c:v>
                </c:pt>
                <c:pt idx="1">
                  <c:v>Erityisryhmien palvelut esim. eri ikäkausille kohdennetut palvelut
</c:v>
                </c:pt>
                <c:pt idx="2">
                  <c:v>Projektityö</c:v>
                </c:pt>
                <c:pt idx="3">
                  <c:v>Digitaitojen opastus, erilaisten digitaalisten palvelujen käytön opastus</c:v>
                </c:pt>
                <c:pt idx="4">
                  <c:v>E-aineistopalvelujen käyttö ja hallinta</c:v>
                </c:pt>
                <c:pt idx="5">
                  <c:v>Sosiaalisen median kanavien hyödyntäminen ja sisällöntuotto</c:v>
                </c:pt>
                <c:pt idx="6">
                  <c:v>Monikulttuurisuusosaaminen (esim. kulttuurien tuntemus, kotouttaminen, Monikielinen kirjasto)</c:v>
                </c:pt>
                <c:pt idx="7">
                  <c:v>Mediataitojen opastus, mediakasvatus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Osaamiskapeikot!$C$2:$C$11</c15:sqref>
                  </c15:fullRef>
                </c:ext>
              </c:extLst>
              <c:f>(Osaamiskapeikot!$C$3,Osaamiskapeikot!$C$5:$C$11)</c:f>
              <c:numCache>
                <c:formatCode>General</c:formatCode>
                <c:ptCount val="8"/>
                <c:pt idx="0">
                  <c:v>0.25</c:v>
                </c:pt>
                <c:pt idx="1">
                  <c:v>0.39</c:v>
                </c:pt>
                <c:pt idx="2">
                  <c:v>0.45</c:v>
                </c:pt>
                <c:pt idx="3">
                  <c:v>0.63</c:v>
                </c:pt>
                <c:pt idx="4">
                  <c:v>0.69</c:v>
                </c:pt>
                <c:pt idx="5">
                  <c:v>0.72</c:v>
                </c:pt>
                <c:pt idx="6">
                  <c:v>0.73</c:v>
                </c:pt>
                <c:pt idx="7">
                  <c:v>0.74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8058016"/>
        <c:axId val="238058576"/>
      </c:barChart>
      <c:catAx>
        <c:axId val="23805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8058576"/>
        <c:crosses val="autoZero"/>
        <c:auto val="1"/>
        <c:lblAlgn val="ctr"/>
        <c:lblOffset val="100"/>
        <c:noMultiLvlLbl val="0"/>
      </c:catAx>
      <c:valAx>
        <c:axId val="238058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805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200" dirty="0"/>
              <a:t>Työkokemus ammattiryhmittäin</a:t>
            </a:r>
          </a:p>
        </c:rich>
      </c:tx>
      <c:layout>
        <c:manualLayout>
          <c:xMode val="edge"/>
          <c:yMode val="edge"/>
          <c:x val="0.20796000193227382"/>
          <c:y val="2.9390161099738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6130525095406019"/>
          <c:y val="0.19870711061392113"/>
          <c:w val="0.58192333703685817"/>
          <c:h val="0.446679536625926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'Työkokemus ammattiryhmittäin'!$B$2</c:f>
              <c:strCache>
                <c:ptCount val="1"/>
                <c:pt idx="0">
                  <c:v>Kirjastovirkailija, kirjastosihteeri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'Työkokemus ammattiryhmittäin'!$A$3:$A$7</c:f>
              <c:strCache>
                <c:ptCount val="5"/>
                <c:pt idx="0">
                  <c:v>Työkokemus 0-1 vuotta</c:v>
                </c:pt>
                <c:pt idx="1">
                  <c:v>Työkokemus 2-5 vuotta</c:v>
                </c:pt>
                <c:pt idx="2">
                  <c:v>Työkokemus 6-10 vuotta</c:v>
                </c:pt>
                <c:pt idx="3">
                  <c:v>Työkokemus 11-15 vuotta</c:v>
                </c:pt>
                <c:pt idx="4">
                  <c:v>Työkokemus yli 15 vuotta</c:v>
                </c:pt>
              </c:strCache>
            </c:strRef>
          </c:cat>
          <c:val>
            <c:numRef>
              <c:f>'Työkokemus ammattiryhmittäin'!$B$3:$B$7</c:f>
              <c:numCache>
                <c:formatCode>General</c:formatCode>
                <c:ptCount val="5"/>
                <c:pt idx="0">
                  <c:v>5</c:v>
                </c:pt>
                <c:pt idx="1">
                  <c:v>19</c:v>
                </c:pt>
                <c:pt idx="2">
                  <c:v>20</c:v>
                </c:pt>
                <c:pt idx="3">
                  <c:v>17</c:v>
                </c:pt>
                <c:pt idx="4">
                  <c:v>51</c:v>
                </c:pt>
              </c:numCache>
            </c:numRef>
          </c:val>
        </c:ser>
        <c:ser>
          <c:idx val="1"/>
          <c:order val="1"/>
          <c:tx>
            <c:strRef>
              <c:f>'Työkokemus ammattiryhmittäin'!$C$2</c:f>
              <c:strCache>
                <c:ptCount val="1"/>
                <c:pt idx="0">
                  <c:v>Erikoiskirjastovirkailija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'Työkokemus ammattiryhmittäin'!$A$3:$A$7</c:f>
              <c:strCache>
                <c:ptCount val="5"/>
                <c:pt idx="0">
                  <c:v>Työkokemus 0-1 vuotta</c:v>
                </c:pt>
                <c:pt idx="1">
                  <c:v>Työkokemus 2-5 vuotta</c:v>
                </c:pt>
                <c:pt idx="2">
                  <c:v>Työkokemus 6-10 vuotta</c:v>
                </c:pt>
                <c:pt idx="3">
                  <c:v>Työkokemus 11-15 vuotta</c:v>
                </c:pt>
                <c:pt idx="4">
                  <c:v>Työkokemus yli 15 vuotta</c:v>
                </c:pt>
              </c:strCache>
            </c:strRef>
          </c:cat>
          <c:val>
            <c:numRef>
              <c:f>'Työkokemus ammattiryhmittäin'!$C$3:$C$7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'Työkokemus ammattiryhmittäin'!$D$2</c:f>
              <c:strCache>
                <c:ptCount val="1"/>
                <c:pt idx="0">
                  <c:v>Kirjastonhoitaja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'Työkokemus ammattiryhmittäin'!$A$3:$A$7</c:f>
              <c:strCache>
                <c:ptCount val="5"/>
                <c:pt idx="0">
                  <c:v>Työkokemus 0-1 vuotta</c:v>
                </c:pt>
                <c:pt idx="1">
                  <c:v>Työkokemus 2-5 vuotta</c:v>
                </c:pt>
                <c:pt idx="2">
                  <c:v>Työkokemus 6-10 vuotta</c:v>
                </c:pt>
                <c:pt idx="3">
                  <c:v>Työkokemus 11-15 vuotta</c:v>
                </c:pt>
                <c:pt idx="4">
                  <c:v>Työkokemus yli 15 vuotta</c:v>
                </c:pt>
              </c:strCache>
            </c:strRef>
          </c:cat>
          <c:val>
            <c:numRef>
              <c:f>'Työkokemus ammattiryhmittäin'!$D$3:$D$7</c:f>
              <c:numCache>
                <c:formatCode>General</c:formatCode>
                <c:ptCount val="5"/>
                <c:pt idx="0">
                  <c:v>2</c:v>
                </c:pt>
                <c:pt idx="1">
                  <c:v>12</c:v>
                </c:pt>
                <c:pt idx="2">
                  <c:v>24</c:v>
                </c:pt>
                <c:pt idx="3">
                  <c:v>19</c:v>
                </c:pt>
                <c:pt idx="4">
                  <c:v>29</c:v>
                </c:pt>
              </c:numCache>
            </c:numRef>
          </c:val>
        </c:ser>
        <c:ser>
          <c:idx val="3"/>
          <c:order val="3"/>
          <c:tx>
            <c:strRef>
              <c:f>'Työkokemus ammattiryhmittäin'!$E$2</c:f>
              <c:strCache>
                <c:ptCount val="1"/>
                <c:pt idx="0">
                  <c:v>Informaatikko, suunnittelija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'Työkokemus ammattiryhmittäin'!$A$3:$A$7</c:f>
              <c:strCache>
                <c:ptCount val="5"/>
                <c:pt idx="0">
                  <c:v>Työkokemus 0-1 vuotta</c:v>
                </c:pt>
                <c:pt idx="1">
                  <c:v>Työkokemus 2-5 vuotta</c:v>
                </c:pt>
                <c:pt idx="2">
                  <c:v>Työkokemus 6-10 vuotta</c:v>
                </c:pt>
                <c:pt idx="3">
                  <c:v>Työkokemus 11-15 vuotta</c:v>
                </c:pt>
                <c:pt idx="4">
                  <c:v>Työkokemus yli 15 vuotta</c:v>
                </c:pt>
              </c:strCache>
            </c:strRef>
          </c:cat>
          <c:val>
            <c:numRef>
              <c:f>'Työkokemus ammattiryhmittäin'!$E$3:$E$7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</c:ser>
        <c:ser>
          <c:idx val="4"/>
          <c:order val="4"/>
          <c:tx>
            <c:strRef>
              <c:f>'Työkokemus ammattiryhmittäin'!$F$2</c:f>
              <c:strCache>
                <c:ptCount val="1"/>
                <c:pt idx="0">
                  <c:v>Johtaja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'Työkokemus ammattiryhmittäin'!$A$3:$A$7</c:f>
              <c:strCache>
                <c:ptCount val="5"/>
                <c:pt idx="0">
                  <c:v>Työkokemus 0-1 vuotta</c:v>
                </c:pt>
                <c:pt idx="1">
                  <c:v>Työkokemus 2-5 vuotta</c:v>
                </c:pt>
                <c:pt idx="2">
                  <c:v>Työkokemus 6-10 vuotta</c:v>
                </c:pt>
                <c:pt idx="3">
                  <c:v>Työkokemus 11-15 vuotta</c:v>
                </c:pt>
                <c:pt idx="4">
                  <c:v>Työkokemus yli 15 vuotta</c:v>
                </c:pt>
              </c:strCache>
            </c:strRef>
          </c:cat>
          <c:val>
            <c:numRef>
              <c:f>'Työkokemus ammattiryhmittäin'!$F$3:$F$7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8870144"/>
        <c:axId val="238870704"/>
      </c:barChart>
      <c:catAx>
        <c:axId val="23887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8870704"/>
        <c:crosses val="autoZero"/>
        <c:auto val="1"/>
        <c:lblAlgn val="ctr"/>
        <c:lblOffset val="100"/>
        <c:noMultiLvlLbl val="0"/>
      </c:catAx>
      <c:valAx>
        <c:axId val="2388707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887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258924689628525E-2"/>
          <c:y val="0.75695169877445356"/>
          <c:w val="0.86856190522197008"/>
          <c:h val="0.20778010790586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200" dirty="0"/>
              <a:t>Koulutustaso ammattiryhmittäin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4927457770574164"/>
          <c:y val="0.17219493960478799"/>
          <c:w val="0.45124657495402892"/>
          <c:h val="0.505224117655552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'Koulutustaso ammattiryhmittäin'!$B$2</c:f>
              <c:strCache>
                <c:ptCount val="1"/>
                <c:pt idx="0">
                  <c:v>Kirjastovirkailija, kirjastosihteeri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'Koulutustaso ammattiryhmittäin'!$A$3:$A$6</c:f>
              <c:strCache>
                <c:ptCount val="4"/>
                <c:pt idx="0">
                  <c:v>Peruskoulu</c:v>
                </c:pt>
                <c:pt idx="1">
                  <c:v>Toisen asteen tutkinto tai opistotason koulutus</c:v>
                </c:pt>
                <c:pt idx="2">
                  <c:v>Alempi korkeakoulututkinto</c:v>
                </c:pt>
                <c:pt idx="3">
                  <c:v>Ylempi korkeakoulututkinto</c:v>
                </c:pt>
              </c:strCache>
            </c:strRef>
          </c:cat>
          <c:val>
            <c:numRef>
              <c:f>'Koulutustaso ammattiryhmittäin'!$B$3:$B$6</c:f>
              <c:numCache>
                <c:formatCode>General</c:formatCode>
                <c:ptCount val="4"/>
                <c:pt idx="0">
                  <c:v>2</c:v>
                </c:pt>
                <c:pt idx="1">
                  <c:v>58</c:v>
                </c:pt>
                <c:pt idx="2">
                  <c:v>32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'Koulutustaso ammattiryhmittäin'!$C$2</c:f>
              <c:strCache>
                <c:ptCount val="1"/>
                <c:pt idx="0">
                  <c:v>Erikoiskirjastovirkailija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'Koulutustaso ammattiryhmittäin'!$A$3:$A$6</c:f>
              <c:strCache>
                <c:ptCount val="4"/>
                <c:pt idx="0">
                  <c:v>Peruskoulu</c:v>
                </c:pt>
                <c:pt idx="1">
                  <c:v>Toisen asteen tutkinto tai opistotason koulutus</c:v>
                </c:pt>
                <c:pt idx="2">
                  <c:v>Alempi korkeakoulututkinto</c:v>
                </c:pt>
                <c:pt idx="3">
                  <c:v>Ylempi korkeakoulututkinto</c:v>
                </c:pt>
              </c:strCache>
            </c:strRef>
          </c:cat>
          <c:val>
            <c:numRef>
              <c:f>'Koulutustaso ammattiryhmittäin'!$C$3:$C$6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'Koulutustaso ammattiryhmittäin'!$D$2</c:f>
              <c:strCache>
                <c:ptCount val="1"/>
                <c:pt idx="0">
                  <c:v>Kirjastonhoitaja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'Koulutustaso ammattiryhmittäin'!$A$3:$A$6</c:f>
              <c:strCache>
                <c:ptCount val="4"/>
                <c:pt idx="0">
                  <c:v>Peruskoulu</c:v>
                </c:pt>
                <c:pt idx="1">
                  <c:v>Toisen asteen tutkinto tai opistotason koulutus</c:v>
                </c:pt>
                <c:pt idx="2">
                  <c:v>Alempi korkeakoulututkinto</c:v>
                </c:pt>
                <c:pt idx="3">
                  <c:v>Ylempi korkeakoulututkinto</c:v>
                </c:pt>
              </c:strCache>
            </c:strRef>
          </c:cat>
          <c:val>
            <c:numRef>
              <c:f>'Koulutustaso ammattiryhmittäin'!$D$3:$D$6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42</c:v>
                </c:pt>
                <c:pt idx="3">
                  <c:v>43</c:v>
                </c:pt>
              </c:numCache>
            </c:numRef>
          </c:val>
        </c:ser>
        <c:ser>
          <c:idx val="3"/>
          <c:order val="3"/>
          <c:tx>
            <c:strRef>
              <c:f>'Koulutustaso ammattiryhmittäin'!$E$2</c:f>
              <c:strCache>
                <c:ptCount val="1"/>
                <c:pt idx="0">
                  <c:v>Informaatikko, suunnittelija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'Koulutustaso ammattiryhmittäin'!$A$3:$A$6</c:f>
              <c:strCache>
                <c:ptCount val="4"/>
                <c:pt idx="0">
                  <c:v>Peruskoulu</c:v>
                </c:pt>
                <c:pt idx="1">
                  <c:v>Toisen asteen tutkinto tai opistotason koulutus</c:v>
                </c:pt>
                <c:pt idx="2">
                  <c:v>Alempi korkeakoulututkinto</c:v>
                </c:pt>
                <c:pt idx="3">
                  <c:v>Ylempi korkeakoulututkinto</c:v>
                </c:pt>
              </c:strCache>
            </c:strRef>
          </c:cat>
          <c:val>
            <c:numRef>
              <c:f>'Koulutustaso ammattiryhmittäin'!$E$3:$E$6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</c:ser>
        <c:ser>
          <c:idx val="4"/>
          <c:order val="4"/>
          <c:tx>
            <c:strRef>
              <c:f>'Koulutustaso ammattiryhmittäin'!$F$2</c:f>
              <c:strCache>
                <c:ptCount val="1"/>
                <c:pt idx="0">
                  <c:v>Johtaja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'Koulutustaso ammattiryhmittäin'!$A$3:$A$6</c:f>
              <c:strCache>
                <c:ptCount val="4"/>
                <c:pt idx="0">
                  <c:v>Peruskoulu</c:v>
                </c:pt>
                <c:pt idx="1">
                  <c:v>Toisen asteen tutkinto tai opistotason koulutus</c:v>
                </c:pt>
                <c:pt idx="2">
                  <c:v>Alempi korkeakoulututkinto</c:v>
                </c:pt>
                <c:pt idx="3">
                  <c:v>Ylempi korkeakoulututkinto</c:v>
                </c:pt>
              </c:strCache>
            </c:strRef>
          </c:cat>
          <c:val>
            <c:numRef>
              <c:f>'Koulutustaso ammattiryhmittäin'!$F$3:$F$6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38875184"/>
        <c:axId val="238875744"/>
      </c:barChart>
      <c:catAx>
        <c:axId val="23887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8875744"/>
        <c:crosses val="autoZero"/>
        <c:auto val="1"/>
        <c:lblAlgn val="ctr"/>
        <c:lblOffset val="100"/>
        <c:noMultiLvlLbl val="0"/>
      </c:catAx>
      <c:valAx>
        <c:axId val="2388757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887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771183696364184E-2"/>
          <c:y val="0.79447378595917617"/>
          <c:w val="0.85990308004534088"/>
          <c:h val="0.17496362169125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Kirjastovirkailija, kirjastosihteeri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Taul1!$A$2:$A$6</c15:sqref>
                  </c15:fullRef>
                </c:ext>
              </c:extLst>
              <c:f>Taul1!$A$2:$A$3</c:f>
              <c:strCache>
                <c:ptCount val="2"/>
                <c:pt idx="0">
                  <c:v>Kirjallinen viestintä (tiedotteet, dokumentaatiot, ohjeet)</c:v>
                </c:pt>
                <c:pt idx="1">
                  <c:v>Suullinen viestintä ja esiintyminen (kirjaston esittelyt, ryhmien vetäminen, kouluttaminen)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Taul1!$B$2:$B$6</c15:sqref>
                  </c15:fullRef>
                </c:ext>
              </c:extLst>
              <c:f>Taul1!$B$2:$B$3</c:f>
              <c:numCache>
                <c:formatCode>General</c:formatCode>
                <c:ptCount val="2"/>
                <c:pt idx="0">
                  <c:v>2.5</c:v>
                </c:pt>
                <c:pt idx="1">
                  <c:v>2.2799999999999998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Erikoiskirjastovirkailija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Taul1!$A$2:$A$6</c15:sqref>
                  </c15:fullRef>
                </c:ext>
              </c:extLst>
              <c:f>Taul1!$A$2:$A$3</c:f>
              <c:strCache>
                <c:ptCount val="2"/>
                <c:pt idx="0">
                  <c:v>Kirjallinen viestintä (tiedotteet, dokumentaatiot, ohjeet)</c:v>
                </c:pt>
                <c:pt idx="1">
                  <c:v>Suullinen viestintä ja esiintyminen (kirjaston esittelyt, ryhmien vetäminen, kouluttaminen)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Taul1!$C$2:$C$6</c15:sqref>
                  </c15:fullRef>
                </c:ext>
              </c:extLst>
              <c:f>Taul1!$C$2:$C$3</c:f>
              <c:numCache>
                <c:formatCode>General</c:formatCode>
                <c:ptCount val="2"/>
                <c:pt idx="0">
                  <c:v>2.75</c:v>
                </c:pt>
                <c:pt idx="1">
                  <c:v>2.42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Kirjastonhoitaja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Taul1!$A$2:$A$6</c15:sqref>
                  </c15:fullRef>
                </c:ext>
              </c:extLst>
              <c:f>Taul1!$A$2:$A$3</c:f>
              <c:strCache>
                <c:ptCount val="2"/>
                <c:pt idx="0">
                  <c:v>Kirjallinen viestintä (tiedotteet, dokumentaatiot, ohjeet)</c:v>
                </c:pt>
                <c:pt idx="1">
                  <c:v>Suullinen viestintä ja esiintyminen (kirjaston esittelyt, ryhmien vetäminen, kouluttaminen)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Taul1!$D$2:$D$6</c15:sqref>
                  </c15:fullRef>
                </c:ext>
              </c:extLst>
              <c:f>Taul1!$D$2:$D$3</c:f>
              <c:numCache>
                <c:formatCode>General</c:formatCode>
                <c:ptCount val="2"/>
                <c:pt idx="0">
                  <c:v>3.27</c:v>
                </c:pt>
                <c:pt idx="1">
                  <c:v>3.16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Informaatikko, suunnittelija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Taul1!$A$2:$A$6</c15:sqref>
                  </c15:fullRef>
                </c:ext>
              </c:extLst>
              <c:f>Taul1!$A$2:$A$3</c:f>
              <c:strCache>
                <c:ptCount val="2"/>
                <c:pt idx="0">
                  <c:v>Kirjallinen viestintä (tiedotteet, dokumentaatiot, ohjeet)</c:v>
                </c:pt>
                <c:pt idx="1">
                  <c:v>Suullinen viestintä ja esiintyminen (kirjaston esittelyt, ryhmien vetäminen, kouluttaminen)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Taul1!$E$2:$E$6</c15:sqref>
                  </c15:fullRef>
                </c:ext>
              </c:extLst>
              <c:f>Taul1!$E$2:$E$3</c:f>
              <c:numCache>
                <c:formatCode>General</c:formatCode>
                <c:ptCount val="2"/>
                <c:pt idx="0">
                  <c:v>3.48</c:v>
                </c:pt>
                <c:pt idx="1">
                  <c:v>3.4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Johtaja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Taul1!$A$2:$A$6</c15:sqref>
                  </c15:fullRef>
                </c:ext>
              </c:extLst>
              <c:f>Taul1!$A$2:$A$3</c:f>
              <c:strCache>
                <c:ptCount val="2"/>
                <c:pt idx="0">
                  <c:v>Kirjallinen viestintä (tiedotteet, dokumentaatiot, ohjeet)</c:v>
                </c:pt>
                <c:pt idx="1">
                  <c:v>Suullinen viestintä ja esiintyminen (kirjaston esittelyt, ryhmien vetäminen, kouluttaminen)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Taul1!$F$2:$F$6</c15:sqref>
                  </c15:fullRef>
                </c:ext>
              </c:extLst>
              <c:f>Taul1!$F$2:$F$3</c:f>
              <c:numCache>
                <c:formatCode>General</c:formatCode>
                <c:ptCount val="2"/>
                <c:pt idx="0">
                  <c:v>3.89</c:v>
                </c:pt>
                <c:pt idx="1">
                  <c:v>3.61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38712480"/>
        <c:axId val="238713040"/>
      </c:barChart>
      <c:catAx>
        <c:axId val="23871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8713040"/>
        <c:crosses val="autoZero"/>
        <c:auto val="1"/>
        <c:lblAlgn val="ctr"/>
        <c:lblOffset val="100"/>
        <c:noMultiLvlLbl val="0"/>
      </c:catAx>
      <c:valAx>
        <c:axId val="238713040"/>
        <c:scaling>
          <c:orientation val="minMax"/>
          <c:max val="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871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9600451020755"/>
          <c:y val="0.78825353378534291"/>
          <c:w val="0.6665858103886001"/>
          <c:h val="0.21174646621465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Taul2!$B$1</c:f>
              <c:strCache>
                <c:ptCount val="1"/>
                <c:pt idx="0">
                  <c:v>Kirjastovirkailija, kirjastosihteeri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Taul2!$A$2:$A$5</c15:sqref>
                  </c15:fullRef>
                </c:ext>
              </c:extLst>
              <c:f>(Taul2!$A$2,Taul2!$A$5)</c:f>
              <c:strCache>
                <c:ptCount val="2"/>
                <c:pt idx="0">
                  <c:v>Verkosto-osaaminen (kansalliset ja kansainväliset alan kontaktit, kontaktit muihin toimijoihin, seudullinen ja alueellinen yhteistyö)</c:v>
                </c:pt>
                <c:pt idx="1">
                  <c:v>Tehtävien hoidossa tarvittavan lainsäädännön ja toimintaperiaatteiden tuntemus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Taul2!$B$2:$B$5</c15:sqref>
                  </c15:fullRef>
                </c:ext>
              </c:extLst>
              <c:f>(Taul2!$B$2,Taul2!$B$5)</c:f>
              <c:numCache>
                <c:formatCode>General</c:formatCode>
                <c:ptCount val="2"/>
                <c:pt idx="0">
                  <c:v>1.46</c:v>
                </c:pt>
                <c:pt idx="1">
                  <c:v>1.8</c:v>
                </c:pt>
              </c:numCache>
            </c:numRef>
          </c:val>
        </c:ser>
        <c:ser>
          <c:idx val="1"/>
          <c:order val="1"/>
          <c:tx>
            <c:strRef>
              <c:f>Taul2!$C$1</c:f>
              <c:strCache>
                <c:ptCount val="1"/>
                <c:pt idx="0">
                  <c:v>Erikoiskirjastovirkailija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Taul2!$A$2:$A$5</c15:sqref>
                  </c15:fullRef>
                </c:ext>
              </c:extLst>
              <c:f>(Taul2!$A$2,Taul2!$A$5)</c:f>
              <c:strCache>
                <c:ptCount val="2"/>
                <c:pt idx="0">
                  <c:v>Verkosto-osaaminen (kansalliset ja kansainväliset alan kontaktit, kontaktit muihin toimijoihin, seudullinen ja alueellinen yhteistyö)</c:v>
                </c:pt>
                <c:pt idx="1">
                  <c:v>Tehtävien hoidossa tarvittavan lainsäädännön ja toimintaperiaatteiden tuntemus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Taul2!$C$2:$C$5</c15:sqref>
                  </c15:fullRef>
                </c:ext>
              </c:extLst>
              <c:f>(Taul2!$C$2,Taul2!$C$5)</c:f>
              <c:numCache>
                <c:formatCode>General</c:formatCode>
                <c:ptCount val="2"/>
                <c:pt idx="0">
                  <c:v>1.46</c:v>
                </c:pt>
                <c:pt idx="1">
                  <c:v>1.83</c:v>
                </c:pt>
              </c:numCache>
            </c:numRef>
          </c:val>
        </c:ser>
        <c:ser>
          <c:idx val="2"/>
          <c:order val="2"/>
          <c:tx>
            <c:strRef>
              <c:f>Taul2!$D$1</c:f>
              <c:strCache>
                <c:ptCount val="1"/>
                <c:pt idx="0">
                  <c:v>Kirjastonhoitaja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Taul2!$A$2:$A$5</c15:sqref>
                  </c15:fullRef>
                </c:ext>
              </c:extLst>
              <c:f>(Taul2!$A$2,Taul2!$A$5)</c:f>
              <c:strCache>
                <c:ptCount val="2"/>
                <c:pt idx="0">
                  <c:v>Verkosto-osaaminen (kansalliset ja kansainväliset alan kontaktit, kontaktit muihin toimijoihin, seudullinen ja alueellinen yhteistyö)</c:v>
                </c:pt>
                <c:pt idx="1">
                  <c:v>Tehtävien hoidossa tarvittavan lainsäädännön ja toimintaperiaatteiden tuntemus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Taul2!$D$2:$D$5</c15:sqref>
                  </c15:fullRef>
                </c:ext>
              </c:extLst>
              <c:f>(Taul2!$D$2,Taul2!$D$5)</c:f>
              <c:numCache>
                <c:formatCode>General</c:formatCode>
                <c:ptCount val="2"/>
                <c:pt idx="0">
                  <c:v>2.27</c:v>
                </c:pt>
                <c:pt idx="1">
                  <c:v>2.37</c:v>
                </c:pt>
              </c:numCache>
            </c:numRef>
          </c:val>
        </c:ser>
        <c:ser>
          <c:idx val="3"/>
          <c:order val="3"/>
          <c:tx>
            <c:strRef>
              <c:f>Taul2!$E$1</c:f>
              <c:strCache>
                <c:ptCount val="1"/>
                <c:pt idx="0">
                  <c:v>Informaatikko, suunnittelija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Taul2!$A$2:$A$5</c15:sqref>
                  </c15:fullRef>
                </c:ext>
              </c:extLst>
              <c:f>(Taul2!$A$2,Taul2!$A$5)</c:f>
              <c:strCache>
                <c:ptCount val="2"/>
                <c:pt idx="0">
                  <c:v>Verkosto-osaaminen (kansalliset ja kansainväliset alan kontaktit, kontaktit muihin toimijoihin, seudullinen ja alueellinen yhteistyö)</c:v>
                </c:pt>
                <c:pt idx="1">
                  <c:v>Tehtävien hoidossa tarvittavan lainsäädännön ja toimintaperiaatteiden tuntemus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Taul2!$E$2:$E$5</c15:sqref>
                  </c15:fullRef>
                </c:ext>
              </c:extLst>
              <c:f>(Taul2!$E$2,Taul2!$E$5)</c:f>
              <c:numCache>
                <c:formatCode>General</c:formatCode>
                <c:ptCount val="2"/>
                <c:pt idx="0">
                  <c:v>2.8</c:v>
                </c:pt>
                <c:pt idx="1">
                  <c:v>2.6</c:v>
                </c:pt>
              </c:numCache>
            </c:numRef>
          </c:val>
        </c:ser>
        <c:ser>
          <c:idx val="4"/>
          <c:order val="4"/>
          <c:tx>
            <c:strRef>
              <c:f>Taul2!$F$1</c:f>
              <c:strCache>
                <c:ptCount val="1"/>
                <c:pt idx="0">
                  <c:v>Johtaja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Taul2!$A$2:$A$5</c15:sqref>
                  </c15:fullRef>
                </c:ext>
              </c:extLst>
              <c:f>(Taul2!$A$2,Taul2!$A$5)</c:f>
              <c:strCache>
                <c:ptCount val="2"/>
                <c:pt idx="0">
                  <c:v>Verkosto-osaaminen (kansalliset ja kansainväliset alan kontaktit, kontaktit muihin toimijoihin, seudullinen ja alueellinen yhteistyö)</c:v>
                </c:pt>
                <c:pt idx="1">
                  <c:v>Tehtävien hoidossa tarvittavan lainsäädännön ja toimintaperiaatteiden tuntemus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Taul2!$F$2:$F$5</c15:sqref>
                  </c15:fullRef>
                </c:ext>
              </c:extLst>
              <c:f>(Taul2!$F$2,Taul2!$F$5)</c:f>
              <c:numCache>
                <c:formatCode>General</c:formatCode>
                <c:ptCount val="2"/>
                <c:pt idx="0">
                  <c:v>3.71</c:v>
                </c:pt>
                <c:pt idx="1">
                  <c:v>3.96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2746928"/>
        <c:axId val="312745808"/>
      </c:barChart>
      <c:catAx>
        <c:axId val="312746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2745808"/>
        <c:crosses val="autoZero"/>
        <c:auto val="1"/>
        <c:lblAlgn val="ctr"/>
        <c:lblOffset val="100"/>
        <c:noMultiLvlLbl val="0"/>
      </c:catAx>
      <c:valAx>
        <c:axId val="312745808"/>
        <c:scaling>
          <c:orientation val="minMax"/>
          <c:max val="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274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300799013006272E-2"/>
          <c:y val="0.91035502893488385"/>
          <c:w val="0.90662637629214649"/>
          <c:h val="8.9644971065116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Kirjastovirkailija, kirjastosihteeri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Kirjastojärjestelmän käyttö</c:v>
                </c:pt>
                <c:pt idx="1">
                  <c:v>Asiakkaiden opastus ja neuvonta: oman kirjaston kokoelman tuntemus ja sisältöjen avaaminen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3.78</c:v>
                </c:pt>
                <c:pt idx="1">
                  <c:v>3.78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Erikoiskirjastovirkailija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Kirjastojärjestelmän käyttö</c:v>
                </c:pt>
                <c:pt idx="1">
                  <c:v>Asiakkaiden opastus ja neuvonta: oman kirjaston kokoelman tuntemus ja sisältöjen avaaminen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3.79</c:v>
                </c:pt>
                <c:pt idx="1">
                  <c:v>3.88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Kirjastonhoitaja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Kirjastojärjestelmän käyttö</c:v>
                </c:pt>
                <c:pt idx="1">
                  <c:v>Asiakkaiden opastus ja neuvonta: oman kirjaston kokoelman tuntemus ja sisältöjen avaaminen</c:v>
                </c:pt>
              </c:strCache>
            </c:strRef>
          </c:cat>
          <c:val>
            <c:numRef>
              <c:f>Taul1!$D$2:$D$3</c:f>
              <c:numCache>
                <c:formatCode>General</c:formatCode>
                <c:ptCount val="2"/>
                <c:pt idx="0">
                  <c:v>3.91</c:v>
                </c:pt>
                <c:pt idx="1">
                  <c:v>4.1900000000000004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Informaatikko, suunnittelija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Kirjastojärjestelmän käyttö</c:v>
                </c:pt>
                <c:pt idx="1">
                  <c:v>Asiakkaiden opastus ja neuvonta: oman kirjaston kokoelman tuntemus ja sisältöjen avaaminen</c:v>
                </c:pt>
              </c:strCache>
            </c:strRef>
          </c:cat>
          <c:val>
            <c:numRef>
              <c:f>Taul1!$E$2:$E$3</c:f>
              <c:numCache>
                <c:formatCode>General</c:formatCode>
                <c:ptCount val="2"/>
                <c:pt idx="0">
                  <c:v>3.72</c:v>
                </c:pt>
                <c:pt idx="1">
                  <c:v>3.56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Johtaja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Kirjastojärjestelmän käyttö</c:v>
                </c:pt>
                <c:pt idx="1">
                  <c:v>Asiakkaiden opastus ja neuvonta: oman kirjaston kokoelman tuntemus ja sisältöjen avaaminen</c:v>
                </c:pt>
              </c:strCache>
            </c:strRef>
          </c:cat>
          <c:val>
            <c:numRef>
              <c:f>Taul1!$F$2:$F$3</c:f>
              <c:numCache>
                <c:formatCode>General</c:formatCode>
                <c:ptCount val="2"/>
                <c:pt idx="0">
                  <c:v>3.96</c:v>
                </c:pt>
                <c:pt idx="1">
                  <c:v>4.07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6815936"/>
        <c:axId val="316816496"/>
      </c:barChart>
      <c:catAx>
        <c:axId val="316815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6816496"/>
        <c:crosses val="autoZero"/>
        <c:auto val="1"/>
        <c:lblAlgn val="ctr"/>
        <c:lblOffset val="100"/>
        <c:noMultiLvlLbl val="0"/>
      </c:catAx>
      <c:valAx>
        <c:axId val="316816496"/>
        <c:scaling>
          <c:orientation val="minMax"/>
          <c:max val="5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6815936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10/26/2018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2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78272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6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2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2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1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74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5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16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99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56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44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57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47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75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03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76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7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87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58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39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86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89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1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0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8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16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9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57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61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26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386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65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95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36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02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97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1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8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921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2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  <p:sldLayoutId id="2147483692" r:id="rId8"/>
    <p:sldLayoutId id="2147483693" r:id="rId9"/>
    <p:sldLayoutId id="2147483812" r:id="rId10"/>
    <p:sldLayoutId id="2147483817" r:id="rId11"/>
    <p:sldLayoutId id="2147483819" r:id="rId12"/>
    <p:sldLayoutId id="2147483807" r:id="rId13"/>
    <p:sldLayoutId id="2147483809" r:id="rId14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9" r:id="rId18"/>
    <p:sldLayoutId id="2147483770" r:id="rId19"/>
    <p:sldLayoutId id="2147483771" r:id="rId20"/>
    <p:sldLayoutId id="2147483772" r:id="rId21"/>
    <p:sldLayoutId id="2147483790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s-kirjastot.fi/osaamiskartoitus/" TargetMode="External"/><Relationship Id="rId2" Type="http://schemas.openxmlformats.org/officeDocument/2006/relationships/hyperlink" Target="mailto:anne.ma.heino@turku.fi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3112323" cy="374118"/>
          </a:xfrm>
        </p:spPr>
        <p:txBody>
          <a:bodyPr/>
          <a:lstStyle/>
          <a:p>
            <a:r>
              <a:rPr lang="fi-FI" noProof="0" dirty="0" smtClean="0"/>
              <a:t>Anne Heino / 29.10.2018</a:t>
            </a:r>
            <a:endParaRPr lang="fi-FI" noProof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6534" y="1096513"/>
            <a:ext cx="7733725" cy="1818371"/>
          </a:xfrm>
        </p:spPr>
        <p:txBody>
          <a:bodyPr/>
          <a:lstStyle/>
          <a:p>
            <a:r>
              <a:rPr lang="fi-FI" sz="4000" noProof="0" dirty="0" smtClean="0"/>
              <a:t>Vahvuudet näkyviksi!</a:t>
            </a:r>
            <a:br>
              <a:rPr lang="fi-FI" sz="4000" noProof="0" dirty="0" smtClean="0"/>
            </a:br>
            <a:r>
              <a:rPr lang="fi-FI" sz="4000" dirty="0" smtClean="0"/>
              <a:t>Varsinais-Suomen kirjastojen osaamiskartoituksen tuloksia</a:t>
            </a:r>
            <a:endParaRPr lang="fi-FI" sz="4000" noProof="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2" y="3587190"/>
            <a:ext cx="4084320" cy="13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Kuvan paikkamerkki 8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933278685"/>
              </p:ext>
            </p:extLst>
          </p:nvPr>
        </p:nvGraphicFramePr>
        <p:xfrm>
          <a:off x="4570413" y="312738"/>
          <a:ext cx="4140200" cy="216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7197" y="1724098"/>
            <a:ext cx="3511708" cy="2542269"/>
          </a:xfrm>
        </p:spPr>
        <p:txBody>
          <a:bodyPr/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Vastaajista 42 prosentilla oli työkokemusta yli 15 vuotta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Yli 70 prosentilla vastaajista oli korkeakoulututkinto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Vastaajista 93,3 % oli suomenkielisiä ja 6 % ruotsinkielisiä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7197" y="125542"/>
            <a:ext cx="3511708" cy="1342473"/>
          </a:xfrm>
        </p:spPr>
        <p:txBody>
          <a:bodyPr/>
          <a:lstStyle/>
          <a:p>
            <a:r>
              <a:rPr lang="fi-FI" dirty="0" smtClean="0"/>
              <a:t>Mitä taustatiedot kertovat henkilöstöstä?</a:t>
            </a:r>
            <a:endParaRPr lang="fi-FI" noProof="0" dirty="0"/>
          </a:p>
        </p:txBody>
      </p:sp>
      <p:graphicFrame>
        <p:nvGraphicFramePr>
          <p:cNvPr id="10" name="Kuvan paikkamerkki 9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580780701"/>
              </p:ext>
            </p:extLst>
          </p:nvPr>
        </p:nvGraphicFramePr>
        <p:xfrm>
          <a:off x="4570412" y="2525486"/>
          <a:ext cx="4196659" cy="249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41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 txBox="1">
            <a:spLocks/>
          </p:cNvSpPr>
          <p:nvPr/>
        </p:nvSpPr>
        <p:spPr>
          <a:xfrm>
            <a:off x="667198" y="696686"/>
            <a:ext cx="3668426" cy="426719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7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-1800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60000" indent="-1800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0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6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BFE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Virkailijalla: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BFE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Asiakaspalvelu 98 %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BFE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Laitteiden ja järjestelmien käyttö 99 %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BFE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Kokoelmatyö 55 % säännöllisesti, 38 % satunnaisesti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BFE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Tapahtumatoiminta 29 % säännöllisesti, 41 % satunnaisesti 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BFE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Opastus ja neuvonta 32 % säännöllisesti, 45 % satunnaisesti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BFE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Viestintä 25 % säännöllisesti, 40 % satunnaisesti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700" b="0" i="0" u="none" strike="noStrike" kern="1200" cap="none" spc="0" normalizeH="0" baseline="0" noProof="0" dirty="0" smtClean="0">
              <a:ln>
                <a:noFill/>
              </a:ln>
              <a:solidFill>
                <a:srgbClr val="46BFE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700" b="0" i="0" u="none" strike="noStrike" kern="1200" cap="none" spc="0" normalizeH="0" baseline="0" noProof="0" dirty="0" smtClean="0">
              <a:ln>
                <a:noFill/>
              </a:ln>
              <a:solidFill>
                <a:srgbClr val="46BFE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021633" y="125543"/>
            <a:ext cx="6456782" cy="5151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Mitä työhön kuuluu?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5206482" y="696686"/>
            <a:ext cx="3726024" cy="432318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270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7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-1800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60000" indent="-180000" algn="l" defTabSz="4572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Lucida Grande"/>
              <a:buChar char="-"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0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60000" indent="-180000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0C6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Kirjastonhoitajalla: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C6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Asiakaspalvelu 100 %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C6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Laitteiden ja järjestelmien käyttö 100 %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C6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Kokoelmatyö 79 % säännöllisesti, 15 % satunnaisesti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E30C6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Tapahtumatoiminta 52 % säännöllisesti, 36 % satunnaisesti 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C6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Opastus ja neuvonta 62 % säännöllisesti, 33 % satunnaisesti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C6E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Viestintä 49 % säännöllisesti, 36 % satunnaisesti</a:t>
            </a:r>
          </a:p>
          <a:p>
            <a:pPr marL="298450" marR="0" lvl="0" indent="-28575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60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22684" y="1376363"/>
            <a:ext cx="7724273" cy="3043436"/>
          </a:xfrm>
        </p:spPr>
        <p:txBody>
          <a:bodyPr/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/>
              <a:t>Asiakaspalvelu 54 % säännöllisesti, 21 % satunnaisesti (25 % ei kuulu)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/>
              <a:t>Laitteiden ja järjestelmien käyttö 64 % säännöllisesti, 29 % satunnaisesti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/>
              <a:t>Kokoelmatyö 43 % säännöllisesti, 14 % satunnaisesti (43 % ei kuulu)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/>
              <a:t>Tapahtumatoiminta 57 % säännöllisesti, 29 % satunnaisesti 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/>
              <a:t>Opastus ja neuvonta 25 % säännöllisesti, 47 % satunnaisesti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/>
              <a:t>Viestintä 64 % säännöllisesti, 29 % satunnaisesti</a:t>
            </a:r>
          </a:p>
          <a:p>
            <a:pPr marL="0" indent="0">
              <a:buNone/>
            </a:pPr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smtClean="0"/>
              <a:t>Mitä työhön kuuluu johtajalla?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260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96253" y="125543"/>
            <a:ext cx="9047747" cy="5151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Osaaminen ammattiryhmittäin, </a:t>
            </a:r>
            <a:r>
              <a:rPr kumimoji="0" lang="fi-FI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poimintoja viestintäosaamisesta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8" name="Kaavi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101998"/>
              </p:ext>
            </p:extLst>
          </p:nvPr>
        </p:nvGraphicFramePr>
        <p:xfrm>
          <a:off x="240631" y="640703"/>
          <a:ext cx="8265695" cy="420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336884" y="125543"/>
            <a:ext cx="8595622" cy="5151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Osaaminen ammattiryhmittäin, </a:t>
            </a: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poimintoja 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7" name="Kaavi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606976"/>
              </p:ext>
            </p:extLst>
          </p:nvPr>
        </p:nvGraphicFramePr>
        <p:xfrm>
          <a:off x="505326" y="745958"/>
          <a:ext cx="7638549" cy="409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150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8574" y="274320"/>
            <a:ext cx="8315864" cy="605574"/>
          </a:xfrm>
        </p:spPr>
        <p:txBody>
          <a:bodyPr>
            <a:normAutofit/>
          </a:bodyPr>
          <a:lstStyle/>
          <a:p>
            <a:r>
              <a:rPr lang="fi-FI" sz="2400" b="1" dirty="0">
                <a:solidFill>
                  <a:srgbClr val="000000"/>
                </a:solidFill>
                <a:latin typeface="Arial"/>
                <a:cs typeface="Arial"/>
              </a:rPr>
              <a:t>Osaaminen ammattiryhmittäin, poimintoja </a:t>
            </a:r>
            <a:endParaRPr lang="fi-FI" sz="2400" dirty="0"/>
          </a:p>
        </p:txBody>
      </p:sp>
      <p:graphicFrame>
        <p:nvGraphicFramePr>
          <p:cNvPr id="9" name="Kaavi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840049"/>
              </p:ext>
            </p:extLst>
          </p:nvPr>
        </p:nvGraphicFramePr>
        <p:xfrm>
          <a:off x="448574" y="879895"/>
          <a:ext cx="8160588" cy="391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2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7197" y="1679510"/>
            <a:ext cx="3511708" cy="2586857"/>
          </a:xfrm>
        </p:spPr>
        <p:txBody>
          <a:bodyPr/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Täydennyskoulutukset ja muu osaamisen kehittäminen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Kehityskeskustelut ja niissä sovitut toimenpiteet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Hankkeet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Johtaminen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Rekrytointi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54" y="262905"/>
            <a:ext cx="3511708" cy="1275290"/>
          </a:xfrm>
        </p:spPr>
        <p:txBody>
          <a:bodyPr/>
          <a:lstStyle/>
          <a:p>
            <a:r>
              <a:rPr lang="fi-FI" dirty="0" smtClean="0"/>
              <a:t>Miten kehitämme osaamistamme?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8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1352611" y="1637211"/>
            <a:ext cx="7315140" cy="2107475"/>
          </a:xfrm>
        </p:spPr>
        <p:txBody>
          <a:bodyPr/>
          <a:lstStyle/>
          <a:p>
            <a:r>
              <a:rPr lang="fi-FI" dirty="0"/>
              <a:t>Anne Heino: </a:t>
            </a:r>
            <a:r>
              <a:rPr lang="fi-FI" dirty="0">
                <a:hlinkClick r:id="rId2"/>
              </a:rPr>
              <a:t>anne.ma.heino@turku.fi</a:t>
            </a:r>
            <a:endParaRPr lang="fi-FI" dirty="0"/>
          </a:p>
          <a:p>
            <a:endParaRPr lang="fi-FI" dirty="0"/>
          </a:p>
          <a:p>
            <a:r>
              <a:rPr lang="fi-FI" dirty="0"/>
              <a:t>Osaamiskartoitus </a:t>
            </a:r>
            <a:r>
              <a:rPr lang="fi-FI" dirty="0" err="1"/>
              <a:t>Lounais</a:t>
            </a:r>
            <a:r>
              <a:rPr lang="fi-FI" dirty="0"/>
              <a:t>-Suomen kirjastojen alueellisessa </a:t>
            </a:r>
            <a:r>
              <a:rPr lang="fi-FI" dirty="0" err="1"/>
              <a:t>extranetissä</a:t>
            </a:r>
            <a:r>
              <a:rPr lang="fi-FI" dirty="0"/>
              <a:t>:</a:t>
            </a:r>
          </a:p>
          <a:p>
            <a:r>
              <a:rPr lang="fi-FI" dirty="0">
                <a:hlinkClick r:id="rId3"/>
              </a:rPr>
              <a:t>https://ls-kirjastot.fi/osaamiskartoitus/</a:t>
            </a:r>
            <a:endParaRPr lang="fi-FI" dirty="0"/>
          </a:p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smtClean="0">
                <a:solidFill>
                  <a:schemeClr val="tx1"/>
                </a:solidFill>
              </a:rPr>
              <a:t>Lisätietoja:</a:t>
            </a:r>
            <a:endParaRPr lang="fi-FI" noProof="0" dirty="0">
              <a:solidFill>
                <a:schemeClr val="tx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809897" y="1750423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1352610" y="3941792"/>
            <a:ext cx="1459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/>
              <a:t>Kiitos!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9" y="3617981"/>
            <a:ext cx="3735977" cy="123239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6572" y="1529987"/>
            <a:ext cx="432708" cy="4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673290"/>
          </a:xfrm>
        </p:spPr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4911" y="2298742"/>
            <a:ext cx="7632950" cy="2463758"/>
          </a:xfrm>
        </p:spPr>
        <p:txBody>
          <a:bodyPr/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AVI-</a:t>
            </a:r>
            <a:r>
              <a:rPr lang="fi-FI" dirty="0" err="1" smtClean="0"/>
              <a:t>rahoitteinen</a:t>
            </a:r>
            <a:r>
              <a:rPr lang="fi-FI" dirty="0" smtClean="0"/>
              <a:t> hanke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noProof="0" dirty="0" smtClean="0"/>
              <a:t>Projekti käynnissä 16.10.2017 – 16.3.2018</a:t>
            </a:r>
          </a:p>
          <a:p>
            <a:pPr marL="825750" lvl="2" indent="-285750">
              <a:buFont typeface="Arial" panose="020B0604020202020204" pitchFamily="34" charset="0"/>
              <a:buChar char="•"/>
            </a:pPr>
            <a:r>
              <a:rPr lang="fi-FI" dirty="0" smtClean="0"/>
              <a:t>Osaamiskartoituksen kysely avoinna 11.12.2017 – 14.1.2018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Osaamiskartoitus toteutettiin Varsinais-Suomen kirjastojen henkilökunnalle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Osaamisen arviointi asteikolla 1-5, projektin ohjausryhmän määrittelemät osaamisalueet</a:t>
            </a:r>
            <a:endParaRPr lang="fi-FI" dirty="0"/>
          </a:p>
          <a:p>
            <a:pPr marL="825750" lvl="2" indent="-285750">
              <a:buFont typeface="Arial" panose="020B0604020202020204" pitchFamily="34" charset="0"/>
              <a:buChar char="•"/>
            </a:pPr>
            <a:endParaRPr lang="fi-FI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4911" y="1812755"/>
            <a:ext cx="7632950" cy="485987"/>
          </a:xfrm>
        </p:spPr>
        <p:txBody>
          <a:bodyPr/>
          <a:lstStyle/>
          <a:p>
            <a:r>
              <a:rPr lang="fi-FI" noProof="0" dirty="0" smtClean="0"/>
              <a:t>Vahvuudet näkyviksi! -projekti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15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9" y="1155032"/>
            <a:ext cx="6734175" cy="3264767"/>
          </a:xfrm>
        </p:spPr>
        <p:txBody>
          <a:bodyPr/>
          <a:lstStyle/>
          <a:p>
            <a:r>
              <a:rPr lang="fi-FI" dirty="0" smtClean="0"/>
              <a:t>Löytää koko alueen ammatillisia vahvuuksia</a:t>
            </a:r>
          </a:p>
          <a:p>
            <a:pPr lvl="1"/>
            <a:r>
              <a:rPr lang="fi-FI" dirty="0" smtClean="0"/>
              <a:t>Kehittämällä osaamista, joka on jo valmiiksi hyvää, saadaan aikaan huippuosaamista!</a:t>
            </a:r>
          </a:p>
          <a:p>
            <a:r>
              <a:rPr lang="fi-FI" dirty="0" smtClean="0"/>
              <a:t>Kartoittaa osaamiskuilut</a:t>
            </a:r>
          </a:p>
          <a:p>
            <a:pPr lvl="1"/>
            <a:r>
              <a:rPr lang="fi-FI" dirty="0" smtClean="0"/>
              <a:t>Ohjausryhmä määritteli osaamisen tavoitetasoja, joihin tuloksia verrattiin</a:t>
            </a:r>
          </a:p>
          <a:p>
            <a:pPr lvl="1"/>
            <a:r>
              <a:rPr lang="fi-FI" dirty="0" smtClean="0"/>
              <a:t>Miten näitä voidaan kaventaa? Täydennyskoulutus, kehittämishankkeet, rekrytointi jne.</a:t>
            </a:r>
          </a:p>
          <a:p>
            <a:r>
              <a:rPr lang="fi-FI" dirty="0" smtClean="0"/>
              <a:t>Antaa esimiehille tietoa alaisten osaamisesta</a:t>
            </a:r>
          </a:p>
          <a:p>
            <a:pPr lvl="1"/>
            <a:r>
              <a:rPr lang="fi-FI" dirty="0" smtClean="0"/>
              <a:t>Käydään läpi esim. kehityskeskustelun yhteydessä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582716"/>
          </a:xfrm>
        </p:spPr>
        <p:txBody>
          <a:bodyPr/>
          <a:lstStyle/>
          <a:p>
            <a:r>
              <a:rPr lang="fi-FI" dirty="0" smtClean="0"/>
              <a:t>Projektin tavoitteita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794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531225" y="809897"/>
            <a:ext cx="3857896" cy="408432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Asiakaspalveluosaaminen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Järjestelmäosaaminen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Kokoelmanhallintataidot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Pedagoginen osaaminen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Tapahtumaosaaminen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Viestintäosaaminen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Verkosto-osaaminen ja yhteistyötaidot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Projekti- ja kehittämisosaaminen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Tulevaisuuden palvelut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Kielitaito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Johtamisosaaminen (vain esimiehille)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31223" y="87086"/>
            <a:ext cx="8534399" cy="592183"/>
          </a:xfrm>
        </p:spPr>
        <p:txBody>
          <a:bodyPr/>
          <a:lstStyle/>
          <a:p>
            <a:r>
              <a:rPr lang="fi-FI" dirty="0" smtClean="0"/>
              <a:t>Osaamisalueet				Osaamistasot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4946469" y="949234"/>
            <a:ext cx="3979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1" dirty="0"/>
              <a:t>Taso 1 perusosaaminen</a:t>
            </a:r>
            <a:r>
              <a:rPr lang="fi-FI" sz="1200" dirty="0"/>
              <a:t>: Tunnen jossain määrin osaamiseen liittyviä käytäntöjä. Suoriudun tehtävistä ohjeita noudattamalla ja tiedän, mistä kysyä neuvoa tarvittaessa</a:t>
            </a:r>
            <a:r>
              <a:rPr lang="fi-FI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1" dirty="0"/>
              <a:t>Taso 3 hyvä osaaminen</a:t>
            </a:r>
            <a:r>
              <a:rPr lang="fi-FI" sz="1200" dirty="0"/>
              <a:t>: Hallitsen hyvin perusteet, suoriudun tehtävistä itsenäisesti ja hallitsen hyvin osaamiseen liittyvät käytännöt. Pystyn opastamaan muita</a:t>
            </a:r>
            <a:r>
              <a:rPr lang="fi-FI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1" dirty="0"/>
              <a:t>Taso 5 erinomainen osaaminen</a:t>
            </a:r>
            <a:r>
              <a:rPr lang="fi-FI" sz="1200" dirty="0"/>
              <a:t>: Hallitsen laaja-alaisesti kokonaisuuden ja osaamiseen liittyvät käytännöt, osaan toimia itsenäisesti tilanteen edellyttämällä tavalla. Kehitän uusia käytäntöjä. Osaan kouluttaa muita</a:t>
            </a:r>
            <a:r>
              <a:rPr lang="fi-FI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1" dirty="0"/>
              <a:t>Käytössä ovat myös tasot 2 ja 4. </a:t>
            </a:r>
            <a:r>
              <a:rPr lang="fi-FI" sz="1200" dirty="0"/>
              <a:t>Sanoitettujen tasojen välitasot mahdollistavat joustavan liukuman osaamisen arvioinnissa.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15817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2250" y="825500"/>
            <a:ext cx="5238750" cy="3440867"/>
          </a:xfrm>
        </p:spPr>
        <p:txBody>
          <a:bodyPr/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Vastaajia 284, vastausprosentti 81,6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dirty="0" smtClean="0"/>
              <a:t>Kirjastokimppojen vastausprosentit:</a:t>
            </a:r>
            <a:endParaRPr lang="fi-FI" dirty="0"/>
          </a:p>
          <a:p>
            <a:pPr marL="64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 smtClean="0"/>
              <a:t>Vaski 79 %</a:t>
            </a:r>
          </a:p>
          <a:p>
            <a:pPr marL="64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 smtClean="0"/>
              <a:t>Loisto 96 %</a:t>
            </a:r>
          </a:p>
          <a:p>
            <a:pPr marL="64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 err="1" smtClean="0"/>
              <a:t>Blanka</a:t>
            </a:r>
            <a:r>
              <a:rPr lang="fi-FI" sz="1400" dirty="0" smtClean="0"/>
              <a:t> 72 %</a:t>
            </a:r>
          </a:p>
          <a:p>
            <a:pPr marL="64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 smtClean="0"/>
              <a:t>Somero 100 %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97" y="227008"/>
            <a:ext cx="3511708" cy="528642"/>
          </a:xfrm>
        </p:spPr>
        <p:txBody>
          <a:bodyPr/>
          <a:lstStyle/>
          <a:p>
            <a:r>
              <a:rPr lang="fi-FI" dirty="0" smtClean="0"/>
              <a:t>Vastaajat</a:t>
            </a:r>
            <a:endParaRPr lang="fi-FI" dirty="0"/>
          </a:p>
        </p:txBody>
      </p:sp>
      <p:graphicFrame>
        <p:nvGraphicFramePr>
          <p:cNvPr id="7" name="Kaavio 6"/>
          <p:cNvGraphicFramePr>
            <a:graphicFrameLocks/>
          </p:cNvGraphicFramePr>
          <p:nvPr>
            <p:extLst/>
          </p:nvPr>
        </p:nvGraphicFramePr>
        <p:xfrm>
          <a:off x="5461000" y="609600"/>
          <a:ext cx="3063551" cy="426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Kaavio 8"/>
          <p:cNvGraphicFramePr>
            <a:graphicFrameLocks/>
          </p:cNvGraphicFramePr>
          <p:nvPr>
            <p:extLst/>
          </p:nvPr>
        </p:nvGraphicFramePr>
        <p:xfrm>
          <a:off x="2634753" y="2133211"/>
          <a:ext cx="2562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33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uvan paikkamerkki 5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220517881"/>
              </p:ext>
            </p:extLst>
          </p:nvPr>
        </p:nvGraphicFramePr>
        <p:xfrm>
          <a:off x="180474" y="0"/>
          <a:ext cx="8963527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1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uvan paikkamerkki 6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805670391"/>
              </p:ext>
            </p:extLst>
          </p:nvPr>
        </p:nvGraphicFramePr>
        <p:xfrm>
          <a:off x="192505" y="0"/>
          <a:ext cx="8951495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8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Asiakaspalvelu on hyvää, mutta voisiko se olla vieläkin parempaa?</a:t>
            </a:r>
          </a:p>
          <a:p>
            <a:r>
              <a:rPr lang="fi-FI" dirty="0" smtClean="0"/>
              <a:t>Fokus kirjaston prosesseista asiakaskokemukseen</a:t>
            </a:r>
          </a:p>
          <a:p>
            <a:r>
              <a:rPr lang="fi-FI" dirty="0" smtClean="0"/>
              <a:t>Asiakaspalveluun kuuluu enenevässä määrin asiakkaiden opastus palvelujen käyttöön</a:t>
            </a:r>
          </a:p>
          <a:p>
            <a:r>
              <a:rPr lang="fi-FI" dirty="0" smtClean="0"/>
              <a:t>Viestintäosaaminen keskeisessä roolissa</a:t>
            </a:r>
          </a:p>
          <a:p>
            <a:r>
              <a:rPr lang="fi-FI" dirty="0" smtClean="0"/>
              <a:t>Johtamisella tärkeä rooli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379809"/>
            <a:ext cx="7412952" cy="917767"/>
          </a:xfrm>
        </p:spPr>
        <p:txBody>
          <a:bodyPr/>
          <a:lstStyle/>
          <a:p>
            <a:r>
              <a:rPr lang="fi-FI" dirty="0" smtClean="0"/>
              <a:t>Miten kehittää hyvästä osaamisesta huippuosaamista?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319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Kokoelmatyö kokonaisuudessaan</a:t>
            </a:r>
          </a:p>
          <a:p>
            <a:pPr lvl="1"/>
            <a:r>
              <a:rPr lang="fi-FI" dirty="0" smtClean="0"/>
              <a:t>Keskitetty hankinta, valinta ja kuvailu. Toimivat verkostot ja sisäinen koulutus</a:t>
            </a:r>
          </a:p>
          <a:p>
            <a:r>
              <a:rPr lang="fi-FI" dirty="0" smtClean="0"/>
              <a:t>Tapahtumatoiminta</a:t>
            </a:r>
          </a:p>
          <a:p>
            <a:pPr lvl="1"/>
            <a:r>
              <a:rPr lang="fi-FI" dirty="0" smtClean="0"/>
              <a:t>Tullut luontevaksi osaksi kirjastotyön arkea</a:t>
            </a:r>
          </a:p>
          <a:p>
            <a:r>
              <a:rPr lang="fi-FI" dirty="0" smtClean="0"/>
              <a:t>Lukemisharrastuksen edistäminen</a:t>
            </a:r>
          </a:p>
          <a:p>
            <a:pPr lvl="1"/>
            <a:r>
              <a:rPr lang="fi-FI" dirty="0" smtClean="0"/>
              <a:t>Kirjavinkkaukset ja lukupiirit</a:t>
            </a:r>
          </a:p>
          <a:p>
            <a:r>
              <a:rPr lang="fi-FI" dirty="0" smtClean="0"/>
              <a:t>Kirjallinen viestintä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”Perushyvä” osaaminen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165931"/>
      </p:ext>
    </p:extLst>
  </p:cSld>
  <p:clrMapOvr>
    <a:masterClrMapping/>
  </p:clrMapOvr>
</p:sld>
</file>

<file path=ppt/theme/theme1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1213</TotalTime>
  <Words>552</Words>
  <Application>Microsoft Office PowerPoint</Application>
  <PresentationFormat>Näytössä katseltava esitys (16:9)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Lucida Grande</vt:lpstr>
      <vt:lpstr>Wingdings 2</vt:lpstr>
      <vt:lpstr>Kuvalliset</vt:lpstr>
      <vt:lpstr>Värilliset</vt:lpstr>
      <vt:lpstr>HDOfficeLightV0</vt:lpstr>
      <vt:lpstr>Vahvuudet näkyviksi! Varsinais-Suomen kirjastojen osaamiskartoituksen tuloksia</vt:lpstr>
      <vt:lpstr>Vahvuudet näkyviksi! -projekti</vt:lpstr>
      <vt:lpstr>Projektin tavoitteita</vt:lpstr>
      <vt:lpstr>Osaamisalueet    Osaamistasot</vt:lpstr>
      <vt:lpstr>Vastaajat</vt:lpstr>
      <vt:lpstr>PowerPoint-esitys</vt:lpstr>
      <vt:lpstr>PowerPoint-esitys</vt:lpstr>
      <vt:lpstr>Miten kehittää hyvästä osaamisesta huippuosaamista?</vt:lpstr>
      <vt:lpstr>”Perushyvä” osaaminen</vt:lpstr>
      <vt:lpstr>Mitä taustatiedot kertovat henkilöstöstä?</vt:lpstr>
      <vt:lpstr>PowerPoint-esitys</vt:lpstr>
      <vt:lpstr>Mitä työhön kuuluu johtajalla?</vt:lpstr>
      <vt:lpstr>PowerPoint-esitys</vt:lpstr>
      <vt:lpstr>PowerPoint-esitys</vt:lpstr>
      <vt:lpstr>Osaaminen ammattiryhmittäin, poimintoja </vt:lpstr>
      <vt:lpstr>Miten kehitämme osaamistamme?</vt:lpstr>
      <vt:lpstr>Lisätietoja: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Vahvuudet näkyviksi! Varsinais-Suomen kirjastojen osaamiskartoituksen tuloksia</dc:title>
  <dc:creator>Heino Anne (Kirjasto)</dc:creator>
  <cp:lastModifiedBy>Heino Anne (Kirjasto)</cp:lastModifiedBy>
  <cp:revision>43</cp:revision>
  <cp:lastPrinted>2015-03-30T13:04:50Z</cp:lastPrinted>
  <dcterms:created xsi:type="dcterms:W3CDTF">2018-05-11T06:44:41Z</dcterms:created>
  <dcterms:modified xsi:type="dcterms:W3CDTF">2018-10-26T11:57:43Z</dcterms:modified>
</cp:coreProperties>
</file>