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6" autoAdjust="0"/>
    <p:restoredTop sz="94699"/>
  </p:normalViewPr>
  <p:slideViewPr>
    <p:cSldViewPr snapToGrid="0" snapToObjects="1">
      <p:cViewPr varScale="1">
        <p:scale>
          <a:sx n="86" d="100"/>
          <a:sy n="86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9" y="0"/>
            <a:ext cx="8937356" cy="687602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20705547">
            <a:off x="-824156" y="-779527"/>
            <a:ext cx="9072988" cy="771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864" y="1651819"/>
            <a:ext cx="7571136" cy="2840142"/>
          </a:xfrm>
        </p:spPr>
        <p:txBody>
          <a:bodyPr anchor="b"/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64" y="4584037"/>
            <a:ext cx="7571136" cy="139029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65902" y="6164197"/>
            <a:ext cx="6435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459" y="6164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57" y="6164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" y="550952"/>
            <a:ext cx="1206274" cy="6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1" y="1825625"/>
            <a:ext cx="4165539" cy="41622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95" y="1825625"/>
            <a:ext cx="4165539" cy="41622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1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11" y="427704"/>
            <a:ext cx="8505252" cy="126298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11" y="1681163"/>
            <a:ext cx="417153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11" y="2505075"/>
            <a:ext cx="4171534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9076" y="1681163"/>
            <a:ext cx="41920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076" y="2505075"/>
            <a:ext cx="419207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5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0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306" y="671053"/>
            <a:ext cx="5370257" cy="51899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90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0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0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0" y="457201"/>
            <a:ext cx="5425563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90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10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575" y="365126"/>
            <a:ext cx="1971675" cy="565959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902" y="365126"/>
            <a:ext cx="6406373" cy="565959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6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9" y="0"/>
            <a:ext cx="8937356" cy="68760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20705547">
            <a:off x="-824156" y="-779527"/>
            <a:ext cx="9072988" cy="7715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65902" y="6164197"/>
            <a:ext cx="6435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459" y="6164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57" y="6164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29864" y="1651819"/>
            <a:ext cx="7571136" cy="284014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9864" y="4584037"/>
            <a:ext cx="7571136" cy="139029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4" y="550952"/>
            <a:ext cx="1206272" cy="6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9" y="0"/>
            <a:ext cx="8937356" cy="687602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20705547">
            <a:off x="-824156" y="-779527"/>
            <a:ext cx="9072988" cy="77159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65902" y="6164197"/>
            <a:ext cx="6435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459" y="6164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57" y="6164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29864" y="1651819"/>
            <a:ext cx="7571136" cy="284014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9864" y="4584037"/>
            <a:ext cx="7571136" cy="139029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4" y="550952"/>
            <a:ext cx="1206272" cy="6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1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9" y="0"/>
            <a:ext cx="8937356" cy="687602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20705547">
            <a:off x="-824156" y="-779527"/>
            <a:ext cx="9072988" cy="7715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65902" y="6164197"/>
            <a:ext cx="6435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459" y="6164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57" y="6164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29864" y="1651819"/>
            <a:ext cx="7571136" cy="284014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9864" y="4584037"/>
            <a:ext cx="7571136" cy="139029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4" y="550952"/>
            <a:ext cx="1206272" cy="6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9" y="0"/>
            <a:ext cx="8937356" cy="687602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20705547">
            <a:off x="-824156" y="-779527"/>
            <a:ext cx="9072988" cy="7715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65902" y="6164197"/>
            <a:ext cx="6435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459" y="6164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57" y="6164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29864" y="1651819"/>
            <a:ext cx="7571136" cy="284014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9864" y="4584037"/>
            <a:ext cx="7571136" cy="139029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4" y="550952"/>
            <a:ext cx="1206272" cy="6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9" y="0"/>
            <a:ext cx="8937356" cy="687602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20705547">
            <a:off x="-824156" y="-779527"/>
            <a:ext cx="9072988" cy="77159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65902" y="6164197"/>
            <a:ext cx="6435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459" y="6164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57" y="6164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29864" y="1651819"/>
            <a:ext cx="7571136" cy="2840142"/>
          </a:xfrm>
        </p:spPr>
        <p:txBody>
          <a:bodyPr anchor="b"/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9864" y="4584037"/>
            <a:ext cx="7571136" cy="139029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4" y="550952"/>
            <a:ext cx="1206272" cy="6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02" y="1709739"/>
            <a:ext cx="8494192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2" y="4589464"/>
            <a:ext cx="849419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75F4AE3A-0B68-46E9-ABFE-E73A209A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D0AA88CF-592B-48DE-B769-0FB7DF88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EFFB0651-FB68-4346-900E-8F9197F2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8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02" y="1709739"/>
            <a:ext cx="8494192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2" y="4589464"/>
            <a:ext cx="849419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6183408"/>
            <a:ext cx="611627" cy="326700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BCB9C272-AFC7-417E-B9EB-32165DDA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BBB8A9B7-4AAB-4ED6-B6FD-6841B597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xmlns="" id="{E9A910AA-7343-4E1E-A28D-22C843E3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311" y="427704"/>
            <a:ext cx="8511423" cy="126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11" y="1825626"/>
            <a:ext cx="8511423" cy="412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902" y="6164197"/>
            <a:ext cx="6435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fld id="{1FA599AE-DD3B-0848-881F-E3175E653D53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459" y="6164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57" y="6164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fld id="{4B0B15BC-FF5D-484D-9115-22855BEE87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73" y="6143040"/>
            <a:ext cx="1169907" cy="6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65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544" y="1816769"/>
            <a:ext cx="8001000" cy="2675192"/>
          </a:xfrm>
        </p:spPr>
        <p:txBody>
          <a:bodyPr/>
          <a:lstStyle/>
          <a:p>
            <a:r>
              <a:rPr lang="fi-FI" sz="4800" dirty="0"/>
              <a:t>Kokemuksia</a:t>
            </a:r>
            <a:r>
              <a:rPr lang="en-US" sz="4800" dirty="0"/>
              <a:t> (D)ikareen</a:t>
            </a:r>
            <a:r>
              <a:rPr lang="fi-FI" sz="4800" dirty="0"/>
              <a:t> vempaintuista Turussa </a:t>
            </a:r>
            <a:r>
              <a:rPr lang="fi-FI" sz="4400" dirty="0"/>
              <a:t>2013–2018 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64" y="4584037"/>
            <a:ext cx="7571136" cy="10828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i-FI" sz="2400" dirty="0"/>
              <a:t>suunnittelija-tietotekniikkaohjaaja Sirje Hanski DIKARE-toiminta, Auralan Setlementti ry</a:t>
            </a:r>
            <a:endParaRPr lang="en-US" sz="2400" dirty="0"/>
          </a:p>
          <a:p>
            <a:pPr>
              <a:lnSpc>
                <a:spcPct val="13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/>
              <a:t>Vempaintuessa</a:t>
            </a:r>
            <a:r>
              <a:rPr lang="en-US"/>
              <a:t> </a:t>
            </a:r>
            <a:r>
              <a:rPr lang="fi-FI" dirty="0"/>
              <a:t>opittua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364252"/>
            <a:ext cx="8307281" cy="4964359"/>
          </a:xfrm>
        </p:spPr>
        <p:txBody>
          <a:bodyPr/>
          <a:lstStyle/>
          <a:p>
            <a:r>
              <a:rPr lang="fi-FI" dirty="0"/>
              <a:t>Tärkeämpää kuin laitetuntemus, on ihmistuntemus.</a:t>
            </a:r>
          </a:p>
          <a:p>
            <a:r>
              <a:rPr lang="fi-FI"/>
              <a:t>Rohkaise </a:t>
            </a:r>
            <a:r>
              <a:rPr lang="fi-FI" dirty="0"/>
              <a:t>ja arvosta kysyjää, vaikka kysymykset tuntuisivat yksinkertaisilta. </a:t>
            </a:r>
          </a:p>
          <a:p>
            <a:r>
              <a:rPr lang="fi-FI" dirty="0"/>
              <a:t>Näytä hitaasti ja selkeästi.</a:t>
            </a:r>
          </a:p>
          <a:p>
            <a:r>
              <a:rPr lang="fi-FI" dirty="0"/>
              <a:t>Anna autettavalle aikaa. Kertaa asia tarvittaessa.</a:t>
            </a:r>
          </a:p>
          <a:p>
            <a:r>
              <a:rPr lang="fi-FI" dirty="0"/>
              <a:t>On tärkeää, että kysyjä pääsee itse kokeilemaan ja tekemään.</a:t>
            </a:r>
          </a:p>
          <a:p>
            <a:pPr lvl="1"/>
            <a:r>
              <a:rPr lang="fi-FI" dirty="0"/>
              <a:t>Toisen puolesta tekeminen ei auta pitkälle.</a:t>
            </a:r>
          </a:p>
          <a:p>
            <a:r>
              <a:rPr lang="fi-FI" dirty="0"/>
              <a:t>Käsitteitä voi yrittää selventää ja avata, jotta laitteiden viestit tulisivat ymmärrettävämmiksi.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Yli 60-vuotiaat voi ohjata Dikareen ryhmiin opettelemaan laitteiden käyttämistä </a:t>
            </a:r>
            <a:r>
              <a:rPr lang="fi-FI" dirty="0">
                <a:sym typeface="Wingdings" panose="05000000000000000000" pitchFamily="2" charset="2"/>
              </a:rPr>
              <a:t>.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 dirty="0"/>
              <a:t>(D)ikare Auralan Setlementti ry:ssä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400353"/>
            <a:ext cx="8307281" cy="510213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Ikare-hanke</a:t>
            </a:r>
            <a:r>
              <a:rPr lang="fi-FI" dirty="0"/>
              <a:t> (2013–2016)</a:t>
            </a:r>
          </a:p>
          <a:p>
            <a:pPr marL="0" indent="0">
              <a:buNone/>
            </a:pPr>
            <a:r>
              <a:rPr lang="fi-FI" dirty="0"/>
              <a:t>Ikäihmisten arvokas elämä -hanke</a:t>
            </a:r>
          </a:p>
          <a:p>
            <a:r>
              <a:rPr lang="fi-FI" dirty="0"/>
              <a:t>Maksutonta korttelitoimintaa Turun pohjoisissa kaupunginosissa.</a:t>
            </a:r>
          </a:p>
          <a:p>
            <a:pPr lvl="1"/>
            <a:r>
              <a:rPr lang="fi-FI" dirty="0"/>
              <a:t>Tekniikka-, keskustelu- ja harrasteryhmiä, retkiä ja tapahtumia.</a:t>
            </a:r>
          </a:p>
          <a:p>
            <a:r>
              <a:rPr lang="fi-FI" dirty="0"/>
              <a:t>Kotona asuville ikäihmisille (65+).</a:t>
            </a:r>
          </a:p>
          <a:p>
            <a:r>
              <a:rPr lang="fi-FI" dirty="0"/>
              <a:t>Hankerahoitus Raha-automaattiyhdistykseltä.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Dikare-toiminta</a:t>
            </a:r>
            <a:r>
              <a:rPr lang="fi-FI" dirty="0"/>
              <a:t> (2017–2020)</a:t>
            </a:r>
          </a:p>
          <a:p>
            <a:pPr marL="0" indent="0">
              <a:buNone/>
            </a:pPr>
            <a:r>
              <a:rPr lang="fi-FI" dirty="0"/>
              <a:t>Digitaaliset kansalaistaidot ja arvokas elämä ikäihmisille -toiminta</a:t>
            </a:r>
          </a:p>
          <a:p>
            <a:r>
              <a:rPr lang="fi-FI" dirty="0"/>
              <a:t>Maksutonta korttelitoimintaa koko Turun alueella.</a:t>
            </a:r>
          </a:p>
          <a:p>
            <a:pPr lvl="1"/>
            <a:r>
              <a:rPr lang="fi-FI" dirty="0"/>
              <a:t>Tekniikka-, keskustelu- ja harrasteryhmiä ja retkiä.</a:t>
            </a:r>
          </a:p>
          <a:p>
            <a:r>
              <a:rPr lang="fi-FI" dirty="0"/>
              <a:t>Kotona asuville senioreille (60+).</a:t>
            </a:r>
          </a:p>
          <a:p>
            <a:r>
              <a:rPr lang="fi-FI" dirty="0"/>
              <a:t>Ak-rahoitus STEA:lta eli Veikkaukselta.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 dirty="0"/>
              <a:t>(D)ikareen vempaintuet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364251"/>
            <a:ext cx="8307281" cy="5339441"/>
          </a:xfrm>
        </p:spPr>
        <p:txBody>
          <a:bodyPr/>
          <a:lstStyle/>
          <a:p>
            <a:r>
              <a:rPr lang="fi-FI" dirty="0"/>
              <a:t>Vempaintuki on neuvontapiste, jonne voi tulla kysymään eri laitteiden arkikäytöstä. Paikalle voi tulla ilmoittautumatta, vempaimen kanssa tai ilman. </a:t>
            </a:r>
          </a:p>
          <a:p>
            <a:pPr lvl="1"/>
            <a:r>
              <a:rPr lang="fi-FI" dirty="0"/>
              <a:t>Puolitoista tai kaksi tuntia, kerran viikossa tai joka toinen viikko. </a:t>
            </a:r>
          </a:p>
          <a:p>
            <a:r>
              <a:rPr lang="fi-FI" dirty="0"/>
              <a:t>Ikareella (2013–2016) vempaintukia oli </a:t>
            </a:r>
          </a:p>
          <a:p>
            <a:pPr lvl="1"/>
            <a:r>
              <a:rPr lang="fi-FI" dirty="0"/>
              <a:t>Runosmäen kirjastossa,</a:t>
            </a:r>
          </a:p>
          <a:p>
            <a:pPr lvl="1"/>
            <a:r>
              <a:rPr lang="fi-FI" dirty="0"/>
              <a:t>Pohjolassa, Auralan omissa tiloissa (kesäisin),</a:t>
            </a:r>
          </a:p>
          <a:p>
            <a:pPr lvl="1"/>
            <a:r>
              <a:rPr lang="fi-FI" dirty="0"/>
              <a:t>Pernossa, ensin cafe Mikaelissa, myöhemmin kaupungin pop-up-tilassa,</a:t>
            </a:r>
          </a:p>
          <a:p>
            <a:pPr lvl="1"/>
            <a:r>
              <a:rPr lang="fi-FI" dirty="0"/>
              <a:t>Maarian kirjastossa (2015).</a:t>
            </a:r>
          </a:p>
          <a:p>
            <a:r>
              <a:rPr lang="fi-FI" dirty="0"/>
              <a:t>Dikareella on vempaintukia</a:t>
            </a:r>
          </a:p>
          <a:p>
            <a:pPr lvl="1"/>
            <a:r>
              <a:rPr lang="fi-FI" dirty="0"/>
              <a:t>Runosmäen kirjastossa,</a:t>
            </a:r>
          </a:p>
          <a:p>
            <a:pPr lvl="1"/>
            <a:r>
              <a:rPr lang="fi-FI" dirty="0"/>
              <a:t>Pohjolassa, Auralan omissa tiloissa (kesäisin),</a:t>
            </a:r>
          </a:p>
          <a:p>
            <a:pPr lvl="1"/>
            <a:r>
              <a:rPr lang="fi-FI" dirty="0"/>
              <a:t>Jyrkkälässä Vexin olkkarissa (2017),</a:t>
            </a:r>
          </a:p>
          <a:p>
            <a:pPr lvl="1"/>
            <a:r>
              <a:rPr lang="fi-FI" dirty="0"/>
              <a:t>Lausteella kaupungin pop-up-tilassa,</a:t>
            </a:r>
          </a:p>
          <a:p>
            <a:pPr lvl="1"/>
            <a:r>
              <a:rPr lang="fi-FI" dirty="0"/>
              <a:t>Hirvensalossa Meri-Karinan tiloissa,</a:t>
            </a:r>
          </a:p>
          <a:p>
            <a:pPr lvl="1"/>
            <a:r>
              <a:rPr lang="fi-FI" dirty="0"/>
              <a:t>Uittamolla, Uittamon kuntosalin takkahuoneessa (2018).</a:t>
            </a:r>
          </a:p>
          <a:p>
            <a:r>
              <a:rPr lang="fi-FI" dirty="0"/>
              <a:t>Runsas 1400 käyntikertaa vuosina 2014–2017.</a:t>
            </a:r>
          </a:p>
          <a:p>
            <a:endParaRPr lang="fi-FI" dirty="0"/>
          </a:p>
          <a:p>
            <a:pPr lvl="1"/>
            <a:endParaRPr lang="fi-FI" dirty="0"/>
          </a:p>
          <a:p>
            <a:pPr marL="342900" lvl="1" indent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 dirty="0"/>
              <a:t>Laitteet</a:t>
            </a:r>
            <a:r>
              <a:rPr lang="en-US"/>
              <a:t>, </a:t>
            </a:r>
            <a:r>
              <a:rPr lang="fi-FI"/>
              <a:t>joista</a:t>
            </a:r>
            <a:r>
              <a:rPr lang="en-US"/>
              <a:t> </a:t>
            </a:r>
            <a:r>
              <a:rPr lang="fi-FI" dirty="0"/>
              <a:t>kysytään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364252"/>
            <a:ext cx="8307281" cy="4964359"/>
          </a:xfrm>
        </p:spPr>
        <p:txBody>
          <a:bodyPr/>
          <a:lstStyle/>
          <a:p>
            <a:r>
              <a:rPr lang="fi-FI" dirty="0"/>
              <a:t>Vempaintuissa kysymykset ovat koskettaneet</a:t>
            </a:r>
          </a:p>
          <a:p>
            <a:pPr lvl="1"/>
            <a:r>
              <a:rPr lang="fi-FI" dirty="0"/>
              <a:t>kannettavia tietokoneita,</a:t>
            </a:r>
          </a:p>
          <a:p>
            <a:pPr lvl="1"/>
            <a:r>
              <a:rPr lang="fi-FI" dirty="0"/>
              <a:t>tablettitietokoneita,</a:t>
            </a:r>
          </a:p>
          <a:p>
            <a:pPr lvl="1"/>
            <a:r>
              <a:rPr lang="fi-FI" dirty="0"/>
              <a:t>perinteisiä matkapuhelimia,</a:t>
            </a:r>
          </a:p>
          <a:p>
            <a:pPr lvl="1"/>
            <a:r>
              <a:rPr lang="fi-FI" dirty="0"/>
              <a:t>älypuhelimia,</a:t>
            </a:r>
          </a:p>
          <a:p>
            <a:pPr lvl="1"/>
            <a:r>
              <a:rPr lang="fi-FI" dirty="0"/>
              <a:t>digikameroita ja</a:t>
            </a:r>
          </a:p>
          <a:p>
            <a:pPr lvl="1"/>
            <a:r>
              <a:rPr lang="fi-FI" dirty="0"/>
              <a:t>myös joitain muita laitteita, kuten aktiivirannekkeita ja navigaattoreita.</a:t>
            </a:r>
          </a:p>
          <a:p>
            <a:r>
              <a:rPr lang="fi-FI" dirty="0"/>
              <a:t>Eniten kysymykset ovat koskeneet tietokoneita ja puhelimia.</a:t>
            </a:r>
          </a:p>
          <a:p>
            <a:r>
              <a:rPr lang="fi-FI" dirty="0"/>
              <a:t>Muutokset laitteiden yleisyydessä näkyvät nopeasti:</a:t>
            </a:r>
          </a:p>
          <a:p>
            <a:pPr lvl="1"/>
            <a:r>
              <a:rPr lang="fi-FI" dirty="0"/>
              <a:t>Ennen varsin yleiset digikamerat ovat lähes hävinneet.</a:t>
            </a:r>
          </a:p>
          <a:p>
            <a:pPr lvl="1"/>
            <a:r>
              <a:rPr lang="fi-FI" dirty="0"/>
              <a:t>Nykyisin noin puolet asioinneista koskee älypuhelimia.</a:t>
            </a:r>
          </a:p>
          <a:p>
            <a:pPr lvl="1"/>
            <a:r>
              <a:rPr lang="fi-FI" dirty="0"/>
              <a:t>Kannettavat tietokoneet ovat yhä yleisiä, mutta tablettitietokoneita on myös paljon.</a:t>
            </a:r>
          </a:p>
          <a:p>
            <a:r>
              <a:rPr lang="fi-FI" dirty="0"/>
              <a:t>Myös merkit ja käyttöjärjestelmät muuttuvat melko nopeasti.</a:t>
            </a:r>
          </a:p>
          <a:p>
            <a:pPr lvl="1"/>
            <a:r>
              <a:rPr lang="fi-FI" dirty="0"/>
              <a:t>Windows-älypuhelimet ovat käyneet harvinaisiksi.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5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 dirty="0"/>
              <a:t>Vempaintuen</a:t>
            </a:r>
            <a:r>
              <a:rPr lang="en-US" dirty="0"/>
              <a:t> </a:t>
            </a:r>
            <a:r>
              <a:rPr lang="fi-FI" dirty="0"/>
              <a:t>arki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364252"/>
            <a:ext cx="8307281" cy="4964359"/>
          </a:xfrm>
        </p:spPr>
        <p:txBody>
          <a:bodyPr/>
          <a:lstStyle/>
          <a:p>
            <a:r>
              <a:rPr lang="fi-FI" dirty="0"/>
              <a:t>Kysymyksiä on laidasta laitaan, vaikka tietyt kysymykset toistuvatkin.</a:t>
            </a:r>
          </a:p>
          <a:p>
            <a:pPr lvl="1"/>
            <a:r>
              <a:rPr lang="fi-FI" dirty="0"/>
              <a:t>Osa hyvinkin helppoja, mutta monimutkaisiakin joukossa.</a:t>
            </a:r>
          </a:p>
          <a:p>
            <a:r>
              <a:rPr lang="fi-FI" dirty="0"/>
              <a:t>Koska laitteiden toiminta ja käsitteet ovat monesti kysyjille vieraita, ongelmaa lähdetään välillä esittelemään ”väärästä suunnasta”.</a:t>
            </a:r>
          </a:p>
          <a:p>
            <a:pPr lvl="1"/>
            <a:r>
              <a:rPr lang="fi-FI" dirty="0"/>
              <a:t>Ts. todellinen ongelma voi olla muualla.</a:t>
            </a:r>
          </a:p>
          <a:p>
            <a:r>
              <a:rPr lang="fi-FI" dirty="0"/>
              <a:t>Ongelmaa ei välttämättä oikein osata selittää.</a:t>
            </a:r>
          </a:p>
          <a:p>
            <a:pPr lvl="1"/>
            <a:r>
              <a:rPr lang="fi-FI" dirty="0"/>
              <a:t>Jokin ”ei vain toimi”.</a:t>
            </a:r>
          </a:p>
          <a:p>
            <a:r>
              <a:rPr lang="fi-FI" dirty="0"/>
              <a:t>On hyvä rauhassa kysellä, mitä on tehty ja milloin ongelma tuli vastaan.</a:t>
            </a:r>
          </a:p>
          <a:p>
            <a:pPr lvl="1"/>
            <a:r>
              <a:rPr lang="fi-FI" dirty="0"/>
              <a:t>Kannattaa yrittää toistaa ongelmatilanne.</a:t>
            </a:r>
          </a:p>
          <a:p>
            <a:r>
              <a:rPr lang="fi-FI" dirty="0"/>
              <a:t>Ikä antaa jonkinlaista viitettä taidoista, muttei todellakaan aina.</a:t>
            </a:r>
          </a:p>
          <a:p>
            <a:pPr lvl="1"/>
            <a:r>
              <a:rPr lang="fi-FI" dirty="0"/>
              <a:t>Useat keski-ikäisetkin kokevat nykylaitteet vaativiksi.</a:t>
            </a:r>
          </a:p>
          <a:p>
            <a:pPr lvl="1"/>
            <a:r>
              <a:rPr lang="fi-FI" dirty="0"/>
              <a:t>Toisaalta 1920-luvulla syntyneelläkin voi useat laitteet ja palvelut olla hyvin hallussa.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 dirty="0"/>
              <a:t>Vempaintuessa</a:t>
            </a:r>
            <a:r>
              <a:rPr lang="en-US" dirty="0"/>
              <a:t> </a:t>
            </a:r>
            <a:r>
              <a:rPr lang="fi-FI" dirty="0"/>
              <a:t>kysyttyä</a:t>
            </a:r>
            <a:r>
              <a:rPr lang="en-US" dirty="0"/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364252"/>
            <a:ext cx="8307281" cy="5229053"/>
          </a:xfrm>
        </p:spPr>
        <p:txBody>
          <a:bodyPr/>
          <a:lstStyle/>
          <a:p>
            <a:r>
              <a:rPr lang="fi-FI" dirty="0"/>
              <a:t>Jokin on kadonnut.</a:t>
            </a:r>
          </a:p>
          <a:p>
            <a:pPr lvl="1"/>
            <a:r>
              <a:rPr lang="fi-FI" dirty="0"/>
              <a:t>Esimerkiksi kuvake, tiedosto, yhteystiedot, viestit.</a:t>
            </a:r>
          </a:p>
          <a:p>
            <a:r>
              <a:rPr lang="fi-FI" dirty="0"/>
              <a:t>Valokuviin liittyvät kysymykset.</a:t>
            </a:r>
          </a:p>
          <a:p>
            <a:pPr lvl="1"/>
            <a:r>
              <a:rPr lang="fi-FI" dirty="0"/>
              <a:t>Kuvien kopioiminen tietokoneelle.</a:t>
            </a:r>
          </a:p>
          <a:p>
            <a:pPr lvl="1"/>
            <a:r>
              <a:rPr lang="fi-FI" dirty="0"/>
              <a:t>Paperikuvien teettäminen.</a:t>
            </a:r>
          </a:p>
          <a:p>
            <a:pPr lvl="1"/>
            <a:r>
              <a:rPr lang="fi-FI" dirty="0"/>
              <a:t>Lähettäminen liitteenä tai laittaminen someen.</a:t>
            </a:r>
          </a:p>
          <a:p>
            <a:r>
              <a:rPr lang="fi-FI" dirty="0"/>
              <a:t>Asetukset ja huonosti toimiva laite.</a:t>
            </a:r>
          </a:p>
          <a:p>
            <a:pPr lvl="1"/>
            <a:r>
              <a:rPr lang="fi-FI" dirty="0"/>
              <a:t>Jokin ei toimi (enää) hyvin, esimerkiksi näyttö pimenee nopeasti tai soittoääni on liian hiljainen.</a:t>
            </a:r>
          </a:p>
          <a:p>
            <a:r>
              <a:rPr lang="fi-FI" dirty="0"/>
              <a:t>Jokin lakkaa (kokonaan) toimimasta.</a:t>
            </a:r>
          </a:p>
          <a:p>
            <a:pPr lvl="1"/>
            <a:r>
              <a:rPr lang="fi-FI" dirty="0"/>
              <a:t>Monia syitä, joista osa voi olla hankaliakin.</a:t>
            </a:r>
          </a:p>
          <a:p>
            <a:r>
              <a:rPr lang="fi-FI" dirty="0"/>
              <a:t>Ohjelman tai palvelun käyttäminen.</a:t>
            </a:r>
          </a:p>
          <a:p>
            <a:pPr lvl="1"/>
            <a:r>
              <a:rPr lang="fi-FI" dirty="0"/>
              <a:t>Miten saa laitteeseen tai miten pääsee käyttämään.</a:t>
            </a:r>
          </a:p>
          <a:p>
            <a:pPr lvl="1"/>
            <a:r>
              <a:rPr lang="fi-FI" dirty="0"/>
              <a:t>Esim. pankkipalvelut, </a:t>
            </a:r>
            <a:r>
              <a:rPr lang="fi-FI"/>
              <a:t>Kanta sekä </a:t>
            </a:r>
            <a:r>
              <a:rPr lang="fi-FI" dirty="0"/>
              <a:t>sosiaalinen media ja viestintäohjelmat, kuten Facebook, Twitter ja WhatsApp.</a:t>
            </a:r>
          </a:p>
          <a:p>
            <a:pPr lvl="1"/>
            <a:r>
              <a:rPr lang="fi-FI" dirty="0"/>
              <a:t>Tunnistautuminen vaikeaa!!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 dirty="0"/>
              <a:t>Vempaintuessa</a:t>
            </a:r>
            <a:r>
              <a:rPr lang="en-US" dirty="0"/>
              <a:t> </a:t>
            </a:r>
            <a:r>
              <a:rPr lang="fi-FI" dirty="0"/>
              <a:t>kysyttyä</a:t>
            </a:r>
            <a:r>
              <a:rPr lang="en-US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328156"/>
            <a:ext cx="8307281" cy="5375537"/>
          </a:xfrm>
        </p:spPr>
        <p:txBody>
          <a:bodyPr/>
          <a:lstStyle/>
          <a:p>
            <a:r>
              <a:rPr lang="fi-FI" dirty="0"/>
              <a:t>Laitteiden antamat ilmoitukset.</a:t>
            </a:r>
          </a:p>
          <a:p>
            <a:pPr lvl="1"/>
            <a:r>
              <a:rPr lang="fi-FI" dirty="0"/>
              <a:t>Mitä tarkoittaa, voiko hyväksyä?</a:t>
            </a:r>
          </a:p>
          <a:p>
            <a:pPr lvl="1"/>
            <a:r>
              <a:rPr lang="fi-FI" dirty="0"/>
              <a:t>Usein englanniksi.</a:t>
            </a:r>
          </a:p>
          <a:p>
            <a:r>
              <a:rPr lang="fi-FI" dirty="0"/>
              <a:t>Ohjelmien päivittäminen.</a:t>
            </a:r>
          </a:p>
          <a:p>
            <a:pPr lvl="1"/>
            <a:r>
              <a:rPr lang="fi-FI" dirty="0"/>
              <a:t>Miksi, miten, onko tehty?</a:t>
            </a:r>
          </a:p>
          <a:p>
            <a:pPr lvl="1"/>
            <a:r>
              <a:rPr lang="fi-FI" dirty="0"/>
              <a:t>Onko turvallista?</a:t>
            </a:r>
          </a:p>
          <a:p>
            <a:r>
              <a:rPr lang="fi-FI" dirty="0"/>
              <a:t> Tietoturva-asiat.</a:t>
            </a:r>
          </a:p>
          <a:p>
            <a:pPr lvl="1"/>
            <a:r>
              <a:rPr lang="fi-FI" dirty="0"/>
              <a:t>Virustorjunta.</a:t>
            </a:r>
          </a:p>
          <a:p>
            <a:r>
              <a:rPr lang="fi-FI" dirty="0"/>
              <a:t>Salasanat ja kirjautuminen.</a:t>
            </a:r>
          </a:p>
          <a:p>
            <a:pPr lvl="1"/>
            <a:r>
              <a:rPr lang="fi-FI" dirty="0"/>
              <a:t>Salasanat ovat kadonneet tai unohtuneet, eikä näin päästä palveluun.</a:t>
            </a:r>
          </a:p>
          <a:p>
            <a:pPr lvl="1"/>
            <a:r>
              <a:rPr lang="fi-FI" dirty="0"/>
              <a:t>Ei vain saa kirjoitettua oikein tai ei muisteta oikein.</a:t>
            </a:r>
          </a:p>
          <a:p>
            <a:r>
              <a:rPr lang="fi-FI" dirty="0"/>
              <a:t>Minkälainen älypuhelin tai tietokone kannattaisi hankkia?</a:t>
            </a:r>
          </a:p>
          <a:p>
            <a:pPr lvl="1"/>
            <a:r>
              <a:rPr lang="fi-FI" dirty="0"/>
              <a:t>Tabletti vai kannettava, minkä merkkinen?</a:t>
            </a:r>
          </a:p>
          <a:p>
            <a:r>
              <a:rPr lang="fi-FI" dirty="0"/>
              <a:t>On saatu lahjaksi tai hankittu älypuhelin, tablettitietokone tai kannettava tietokone.</a:t>
            </a:r>
          </a:p>
          <a:p>
            <a:pPr lvl="1"/>
            <a:r>
              <a:rPr lang="fi-FI" dirty="0"/>
              <a:t>Mitä tällä nyt pitäisi tehdä?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 dirty="0"/>
              <a:t>Digikuilua</a:t>
            </a:r>
            <a:r>
              <a:rPr lang="en-US" dirty="0"/>
              <a:t> </a:t>
            </a:r>
            <a:r>
              <a:rPr lang="fi-FI" dirty="0"/>
              <a:t>kohtaamassa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364252"/>
            <a:ext cx="8307281" cy="5066043"/>
          </a:xfrm>
        </p:spPr>
        <p:txBody>
          <a:bodyPr/>
          <a:lstStyle/>
          <a:p>
            <a:r>
              <a:rPr lang="fi-FI" dirty="0"/>
              <a:t>Rekisteröityminen ja tilit ovat haastavia.</a:t>
            </a:r>
          </a:p>
          <a:p>
            <a:r>
              <a:rPr lang="fi-FI" dirty="0"/>
              <a:t>Salasanan antaminen on vaikeaa, koska sen pitää mennä täysin oikein.</a:t>
            </a:r>
          </a:p>
          <a:p>
            <a:pPr lvl="1"/>
            <a:r>
              <a:rPr lang="fi-FI" dirty="0"/>
              <a:t>Esimerkiksi käsi ei ole vakaa tai</a:t>
            </a:r>
          </a:p>
          <a:p>
            <a:pPr lvl="1"/>
            <a:r>
              <a:rPr lang="fi-FI" dirty="0"/>
              <a:t>herkkä koskettaminen mobiililaitteessa tai klikkaaminen hiirellä motorisesti vaikeaa tai</a:t>
            </a:r>
          </a:p>
          <a:p>
            <a:pPr lvl="1"/>
            <a:r>
              <a:rPr lang="fi-FI" dirty="0"/>
              <a:t>ei vain tiedetä, että mobiililaitteessa pitää näpäyttää lyhyesti.</a:t>
            </a:r>
          </a:p>
          <a:p>
            <a:pPr lvl="2"/>
            <a:r>
              <a:rPr lang="fi-FI" dirty="0"/>
              <a:t>Pitkä kosketus tekee usein eri asian, joten laite käyttäytyy silloin ”oudosti”.</a:t>
            </a:r>
          </a:p>
          <a:p>
            <a:pPr lvl="1"/>
            <a:r>
              <a:rPr lang="fi-FI" dirty="0"/>
              <a:t>Ei nähdä kunnolla.</a:t>
            </a:r>
          </a:p>
          <a:p>
            <a:pPr lvl="2"/>
            <a:r>
              <a:rPr lang="fi-FI" dirty="0"/>
              <a:t>Varsinkin älypuhelimen näyttö on pieni.</a:t>
            </a:r>
          </a:p>
          <a:p>
            <a:pPr lvl="2"/>
            <a:r>
              <a:rPr lang="fi-FI"/>
              <a:t>Salasana </a:t>
            </a:r>
            <a:r>
              <a:rPr lang="fi-FI" dirty="0"/>
              <a:t>m</a:t>
            </a:r>
            <a:r>
              <a:rPr lang="fi-FI"/>
              <a:t>uuttuu </a:t>
            </a:r>
            <a:r>
              <a:rPr lang="fi-FI" dirty="0"/>
              <a:t>palloiksi nopeasti, eikä välttämättä saa näkyväksi.</a:t>
            </a:r>
          </a:p>
          <a:p>
            <a:r>
              <a:rPr lang="fi-FI" dirty="0"/>
              <a:t>Pankkipalvelut mobiililaitteessa.</a:t>
            </a:r>
          </a:p>
          <a:p>
            <a:pPr lvl="1"/>
            <a:r>
              <a:rPr lang="fi-FI" dirty="0"/>
              <a:t>Näyttölukitus suotavaa, mutta vaikeuttaa laitteen käyttöä.</a:t>
            </a:r>
          </a:p>
          <a:p>
            <a:r>
              <a:rPr lang="fi-FI" dirty="0"/>
              <a:t>Useat julkiset palvelut vaativat nykyisin käytännössä pankkipalvelut ja niiden avulla tunnistautumisen.</a:t>
            </a:r>
          </a:p>
          <a:p>
            <a:pPr lvl="1"/>
            <a:r>
              <a:rPr lang="fi-FI" dirty="0"/>
              <a:t>Monille yksinkertaisesti liian vaikeaa!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2" y="427704"/>
            <a:ext cx="8307281" cy="1262985"/>
          </a:xfrm>
        </p:spPr>
        <p:txBody>
          <a:bodyPr>
            <a:normAutofit/>
          </a:bodyPr>
          <a:lstStyle/>
          <a:p>
            <a:r>
              <a:rPr lang="fi-FI"/>
              <a:t>Vaikeat</a:t>
            </a:r>
            <a:r>
              <a:rPr lang="en-US"/>
              <a:t> </a:t>
            </a:r>
            <a:r>
              <a:rPr lang="fi-FI"/>
              <a:t>tilanteet</a:t>
            </a:r>
            <a:r>
              <a:rPr lang="en-US"/>
              <a:t> </a:t>
            </a:r>
            <a:r>
              <a:rPr lang="fi-FI" dirty="0"/>
              <a:t>vempaintuessa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3454" y="1467852"/>
            <a:ext cx="8307281" cy="4962443"/>
          </a:xfrm>
        </p:spPr>
        <p:txBody>
          <a:bodyPr/>
          <a:lstStyle/>
          <a:p>
            <a:r>
              <a:rPr lang="fi-FI" dirty="0"/>
              <a:t>Tilanteita, joissa ei voi auttaa, on mm. kun</a:t>
            </a:r>
          </a:p>
          <a:p>
            <a:pPr lvl="1"/>
            <a:r>
              <a:rPr lang="fi-FI" dirty="0"/>
              <a:t>on oletettavaa, että laite tai sen osa on mennyt rikki, mutta siitä ei pysty kokeilemalla olemaan varma.</a:t>
            </a:r>
          </a:p>
          <a:p>
            <a:pPr lvl="1"/>
            <a:r>
              <a:rPr lang="fi-FI" dirty="0"/>
              <a:t>Ongelma on kotona olevissa laitteissa.</a:t>
            </a:r>
          </a:p>
          <a:p>
            <a:pPr lvl="2"/>
            <a:r>
              <a:rPr lang="fi-FI" dirty="0"/>
              <a:t>Niistä voi keskustella ja antaa ohjeita, mutta näkemättä vaikkapa tulostinta voi olla vaikeaa todentaa todellista syytä.</a:t>
            </a:r>
          </a:p>
          <a:p>
            <a:pPr lvl="1"/>
            <a:r>
              <a:rPr lang="fi-FI" dirty="0"/>
              <a:t>Ongelmat ovat niin vaikeita, että omat taidot eivät riitä.</a:t>
            </a:r>
          </a:p>
          <a:p>
            <a:pPr lvl="2"/>
            <a:r>
              <a:rPr lang="fi-FI" dirty="0"/>
              <a:t>Näitä tulee, mutta niitä voi yrittää selvittää ja sopia vaikka, että henkilö palaa seuraavalla kerralla.</a:t>
            </a:r>
          </a:p>
          <a:p>
            <a:pPr lvl="2"/>
            <a:r>
              <a:rPr lang="fi-FI" dirty="0"/>
              <a:t>Voi ohjata myös eteenpäin.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6EA3EC-5C7C-4592-B654-6E171EA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72" y="6156898"/>
            <a:ext cx="546795" cy="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ETLEMENTTI 1">
      <a:dk1>
        <a:srgbClr val="000000"/>
      </a:dk1>
      <a:lt1>
        <a:srgbClr val="FFFFFF"/>
      </a:lt1>
      <a:dk2>
        <a:srgbClr val="0089A7"/>
      </a:dk2>
      <a:lt2>
        <a:srgbClr val="E7E6E6"/>
      </a:lt2>
      <a:accent1>
        <a:srgbClr val="FF6D22"/>
      </a:accent1>
      <a:accent2>
        <a:srgbClr val="0089A7"/>
      </a:accent2>
      <a:accent3>
        <a:srgbClr val="0DB14B"/>
      </a:accent3>
      <a:accent4>
        <a:srgbClr val="5BC4BF"/>
      </a:accent4>
      <a:accent5>
        <a:srgbClr val="FDE700"/>
      </a:accent5>
      <a:accent6>
        <a:srgbClr val="BCB5B3"/>
      </a:accent6>
      <a:hlink>
        <a:srgbClr val="0563C1"/>
      </a:hlink>
      <a:folHlink>
        <a:srgbClr val="0089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1109-Setlementti-powerpoint-esityspohja-4-3kuvasuhde" id="{1E515091-F984-844F-AA45-3DCBCFF4B601}" vid="{D8E93A70-A1B1-FD45-ADE0-B5C3F532B5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Linnala-powerpoint-esityspohja-4-3kuvasuhde</Template>
  <TotalTime>404</TotalTime>
  <Words>862</Words>
  <Application>Microsoft Office PowerPoint</Application>
  <PresentationFormat>Näytössä katseltava diaesitys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Wingdings</vt:lpstr>
      <vt:lpstr>Office-teema</vt:lpstr>
      <vt:lpstr>Kokemuksia (D)ikareen vempaintuista Turussa 2013–2018 </vt:lpstr>
      <vt:lpstr>(D)ikare Auralan Setlementti ry:ssä</vt:lpstr>
      <vt:lpstr>(D)ikareen vempaintuet</vt:lpstr>
      <vt:lpstr>Laitteet, joista kysytään</vt:lpstr>
      <vt:lpstr>Vempaintuen arki</vt:lpstr>
      <vt:lpstr>Vempaintuessa kysyttyä 1</vt:lpstr>
      <vt:lpstr>Vempaintuessa kysyttyä 2</vt:lpstr>
      <vt:lpstr>Digikuilua kohtaamassa</vt:lpstr>
      <vt:lpstr>Vaikeat tilanteet vempaintuessa</vt:lpstr>
      <vt:lpstr>Vempaintuessa opittua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Diaesityksen pääotsikko</dc:title>
  <dc:creator>Suvi Pärnänen</dc:creator>
  <cp:lastModifiedBy>Hyyppä Nina</cp:lastModifiedBy>
  <cp:revision>128</cp:revision>
  <dcterms:created xsi:type="dcterms:W3CDTF">2017-01-24T13:24:58Z</dcterms:created>
  <dcterms:modified xsi:type="dcterms:W3CDTF">2018-02-08T06:07:08Z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