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5" r:id="rId3"/>
    <p:sldId id="257" r:id="rId4"/>
    <p:sldId id="271" r:id="rId5"/>
    <p:sldId id="263" r:id="rId6"/>
    <p:sldId id="258" r:id="rId7"/>
    <p:sldId id="270" r:id="rId8"/>
    <p:sldId id="265" r:id="rId9"/>
    <p:sldId id="267" r:id="rId10"/>
    <p:sldId id="268" r:id="rId11"/>
    <p:sldId id="269" r:id="rId12"/>
    <p:sldId id="274" r:id="rId13"/>
    <p:sldId id="273" r:id="rId1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1C3E8-DD27-42BC-962A-986056E399E6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7483-BEC1-468F-9070-CBB08B73FB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8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07483-BEC1-468F-9070-CBB08B73FBE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38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F3F7-E405-4910-AF32-2469A27B56EB}" type="datetime1">
              <a:rPr lang="fi-FI" smtClean="0"/>
              <a:t>13.9.2017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5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in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E5B928-BEDA-4C84-BDBE-9B58098E5952}" type="datetime1">
              <a:rPr lang="fi-FI" smtClean="0"/>
              <a:t>13.9.2017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[Tekijän nimi ja osasto]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9" y="248781"/>
            <a:ext cx="76248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3ECEC7-283F-403A-81B8-2E237EE824A1}" type="datetime1">
              <a:rPr lang="fi-FI" smtClean="0"/>
              <a:t>13.9.2017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[Tekijän nimi ja osasto]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3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05" y="1332000"/>
            <a:ext cx="8514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5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33" y="2632673"/>
            <a:ext cx="7524000" cy="177908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7177" y="4438744"/>
            <a:ext cx="752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B8A0-32CD-404A-ABF1-2932DF5BBCA9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82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ruotsi">
    <p:bg bwMode="black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27A1-4457-44B6-B08D-76482DFBF20A}" type="datetime1">
              <a:rPr lang="fi-FI" smtClean="0"/>
              <a:t>13.9.2017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0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englanti">
    <p:bg bwMode="black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728F-DA1D-4FDB-BA61-CE1CC6B66C65}" type="datetime1">
              <a:rPr lang="fi-FI" smtClean="0"/>
              <a:t>13.9.2017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6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110" y="1332000"/>
            <a:ext cx="4104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593" y="1332000"/>
            <a:ext cx="4104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8E27-7D1C-46ED-A88E-E7B3B48B67CF}" type="datetime1">
              <a:rPr lang="fi-FI" smtClean="0"/>
              <a:t>13.9.2017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80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00" y="1332000"/>
            <a:ext cx="4104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000" y="2193582"/>
            <a:ext cx="4104000" cy="3744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581" y="1332000"/>
            <a:ext cx="4104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581" y="2193582"/>
            <a:ext cx="4104000" cy="3744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688-DA05-4FAF-96D3-3BFAECE600EF}" type="datetime1">
              <a:rPr lang="fi-FI" smtClean="0"/>
              <a:t>13.9.2017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3819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9DA3-864F-4FF8-8304-E2CB50A9CDA4}" type="datetime1">
              <a:rPr lang="fi-FI" smtClean="0"/>
              <a:t>13.9.2017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00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76D3-5CD9-4EB6-BA86-7FB69B202E40}" type="datetime1">
              <a:rPr lang="fi-FI" smtClean="0"/>
              <a:t>13.9.2017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7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1971" y="234502"/>
            <a:ext cx="7488000" cy="72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105" y="1332000"/>
            <a:ext cx="8514000" cy="46085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4000" y="6356351"/>
            <a:ext cx="1387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360A5126-74FD-4A66-B8BB-E6003B44CF79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000" y="6356351"/>
            <a:ext cx="6357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[Tekijän nimi ja osasto]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200" y="6356351"/>
            <a:ext cx="3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55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inedu.fi/valtionavustusten-hakeminen-kaytto-ja-valvon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omi.fi/suomifi/tyohuone/viranomaisten_asiointi/lomakkeet/avi_avi30n1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nedu.fi/avustukset/avustus/-/asset_publisher/keskuskirjasto-ja-maakuntakirjastotehtavat-yleisten-kirjastojen-erityistehtavat-ja-toiminnan-kehittamin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isahkoinenasiointi.ahtp.fi/" TargetMode="External"/><Relationship Id="rId2" Type="http://schemas.openxmlformats.org/officeDocument/2006/relationships/hyperlink" Target="https://sahkoinenasiointi.ahtp.f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nedu.fi/julkaisu?pubid=URN:ISBN:978-952-263-466-5" TargetMode="External"/><Relationship Id="rId2" Type="http://schemas.openxmlformats.org/officeDocument/2006/relationships/hyperlink" Target="http://www.finlex.fi/fi/laki/ajantasa/2016/20161492?search%5btype%5d=pika&amp;search%5bpika%5d=laki%20yleisist%C3%A4%20kirjastois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ltioneuvosto.fi/sipilan-hallitus/hallitusohjelm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m.fi/download/noname/%7b6D4F0465-02BE-492C-8FB7-70460A9CE6E5%7d/94793" TargetMode="External"/><Relationship Id="rId2" Type="http://schemas.openxmlformats.org/officeDocument/2006/relationships/hyperlink" Target="http://minedu.fi/julkaisu?pubid=URN:ISBN:978-952-263-404-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Maakuntakirjastokokous 13.9.2017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13.9.2017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Päivi Almgren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07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Esteitä avustuksen myöntämiselle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Jos hakija on saanut aiemmin avustuksia ministeriöltä/aluehallintovirastolta, on huolehdittava että avustuspäätöksissä edellytetyt selvitykset avustusten käytöstä on tehty määräaikaan mennessä. Ministeriö/aluehallintovirasto hylkää hakemuksen, jos hakija on olennaisesti laiminlyönyt velvollisuuttaan antaa tietoja aiemmin myönnettyjen avustusten käytön valvontaa varten. 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Hakemus hylätään myös, jos se saapuu määräajan jälkeen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1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11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Avustuksen saajan tulee noudattaa hankintalainsäädäntöä (Laki julkisista hankinnoista ja käyttöoikeussopimuksista 1397/2016).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Opetus- ja kulttuuriministeriö on linjannut, että avustuksen saajan tulee pyytää tarjous useammalta kuin yhdeltä toimittajalta sellaisissa tavara- ja palveluhankinnoissa, jotka alittavat kansallisen kynnysarvon mutta joiden arvo ilman arvonlisäveroa ylittää 7 000 euroa.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i="1" dirty="0"/>
              <a:t>Katso myös opetus- ja kulttuuriministeriön opas valtionavustusten hakemisesta, käytöstä ja käytön valvonnasta:</a:t>
            </a:r>
            <a:r>
              <a:rPr lang="fi-FI" sz="2000" dirty="0"/>
              <a:t> </a:t>
            </a:r>
            <a:r>
              <a:rPr lang="fi-FI" sz="2000" u="sng" dirty="0">
                <a:hlinkClick r:id="rId2"/>
              </a:rPr>
              <a:t>http://minedu.fi/valtionavustusten-hakeminen-kaytto-ja-valvonta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27572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Matka-avustukset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 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Matka-avustukset kansainvälisiin koulutuksiin ja kokouksiin, jatkuva haku</a:t>
            </a:r>
          </a:p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Hakemukset </a:t>
            </a:r>
            <a:r>
              <a:rPr lang="fi-FI" sz="2000" dirty="0" err="1"/>
              <a:t>AVIn</a:t>
            </a:r>
            <a:r>
              <a:rPr lang="fi-FI" sz="2000" dirty="0"/>
              <a:t> kirjaamoon hyvissä ajoin ennen matkaa. Hakijana on aina kirjasto ja allekirjoittajana nimenkirjoitusoikeuden omaava henkilö.</a:t>
            </a:r>
          </a:p>
          <a:p>
            <a:pPr marL="0" indent="0">
              <a:buNone/>
            </a:pPr>
            <a:r>
              <a:rPr lang="fi-FI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Myönnetyt matka-avustukset maksetaan hakemuksessa ilmoitetulle kirjaston/kunnan tilille. Matkan jälkeen aluehallintovirastoon toimitetaan tiliselvitys ja vapaamuotoinen matkaraportti. </a:t>
            </a:r>
          </a:p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hlinkClick r:id="rId2"/>
              </a:rPr>
              <a:t>http://www.suomi.fi/suomifi/tyohuone/viranomaisten_asiointi/lomakkeet/avi_avi30n1/index.html</a:t>
            </a:r>
            <a:r>
              <a:rPr lang="fi-FI" sz="2000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91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13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36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Hakukirje </a:t>
            </a:r>
            <a:r>
              <a:rPr lang="fi-FI" dirty="0" err="1"/>
              <a:t>OKM:n</a:t>
            </a:r>
            <a:r>
              <a:rPr lang="fi-FI" dirty="0"/>
              <a:t> sivuille, linkki ilmoitetaan heti kun on valmis.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http://minedu.fi/avustukset/avustus/-/asset_publisher/keskuskirjasto-ja-maakuntakirjastotehtavat-yleisten-kirjastojen-erityistehtavat-ja-toiminnan-kehittaminen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Avustus alueellisen </a:t>
            </a:r>
            <a:r>
              <a:rPr lang="fi-FI"/>
              <a:t>kehittämistehtävän hoitamiseen: OKM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36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Kehittämisavustukset 2017</a:t>
            </a:r>
            <a:br>
              <a:rPr lang="fi-FI" b="1" dirty="0"/>
            </a:br>
            <a:r>
              <a:rPr lang="fi-FI" b="1" dirty="0"/>
              <a:t> - taas opitaan uusia temppuja-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b="1" i="1" dirty="0"/>
              <a:t>Aluehallinnon asiointipalvelu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Aluehallintovirastoista myönnettävien valtionavustusten hakemukset tehdään tästä kierroksesta lähtien aluehallintovirastojen sähköisessä asiointipalvelussa </a:t>
            </a:r>
            <a:r>
              <a:rPr lang="fi-FI" i="1" u="sng" dirty="0">
                <a:hlinkClick r:id="rId2"/>
              </a:rPr>
              <a:t>https://sahkoinenasiointi.ahtp.fi/</a:t>
            </a:r>
            <a:r>
              <a:rPr lang="fi-FI" i="1" dirty="0"/>
              <a:t> 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Palvelun käyttämiseen tarvitaan Suomi.fi –tunnistusta:</a:t>
            </a:r>
          </a:p>
          <a:p>
            <a:pPr marL="0" indent="0">
              <a:buNone/>
            </a:pPr>
            <a:r>
              <a:rPr lang="fi-FI" dirty="0"/>
              <a:t>joko pankkitunnuksia, mobiilivarmennetta tai sirullista henkilökorttia. </a:t>
            </a:r>
          </a:p>
          <a:p>
            <a:pPr marL="0" indent="0">
              <a:buNone/>
            </a:pPr>
            <a:r>
              <a:rPr lang="fi-FI" sz="2800" b="1" i="1" dirty="0"/>
              <a:t> </a:t>
            </a:r>
            <a:r>
              <a:rPr lang="fi-FI" u="sng" dirty="0">
                <a:hlinkClick r:id="rId3"/>
              </a:rPr>
              <a:t>https://testisahkoinenasiointi.ahtp.fi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13.9..2017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47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Hakija täyttää asiointipalvelussa olevan hakulomakkeen, liittää siihen lomakkeen yhteydessä pyydetyt liitteet ja toimittaa hakemuksen asiointipalvelun kautta. Hakuaika alkaa </a:t>
            </a:r>
            <a:r>
              <a:rPr lang="fi-FI" b="1" i="1" dirty="0"/>
              <a:t>26.9.2017</a:t>
            </a:r>
            <a:r>
              <a:rPr lang="fi-FI" dirty="0"/>
              <a:t>. Hakemusten tulee olla lähetettynä asiointipalvelussa viimeistään </a:t>
            </a:r>
            <a:r>
              <a:rPr lang="fi-FI" b="1" i="1" dirty="0"/>
              <a:t>31.10.2017 klo 16.15</a:t>
            </a:r>
            <a:r>
              <a:rPr lang="fi-FI" dirty="0"/>
              <a:t>. 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Hakija tekee asiointipalvelussa mahdolliset hakemuksen täydennykset ja päätöksen muutospyynnöt. Sinne tehdään myös selvitykset hankkeiden päättyessä.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75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200" y="1203211"/>
            <a:ext cx="8514000" cy="4608000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Paikallisten ja alueellisten hankkeiden tämänvuotisten teemojen perusteena ovat:</a:t>
            </a:r>
          </a:p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i="1" dirty="0"/>
              <a:t>Laki yleisistä kirjastoista (1492/2016) </a:t>
            </a:r>
            <a:r>
              <a:rPr lang="fi-FI" sz="2000" u="sng" dirty="0">
                <a:hlinkClick r:id="rId2"/>
              </a:rPr>
              <a:t>http://www.finlex.fi/fi/laki/ajantasa/2016/20161492?search%5Btype%5D=pika&amp;search%5Bpika%5D=laki%20yleisist%C3%A4%20kirjastoista</a:t>
            </a:r>
            <a:r>
              <a:rPr lang="fi-FI" sz="2000" dirty="0"/>
              <a:t> </a:t>
            </a:r>
          </a:p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i="1" dirty="0"/>
              <a:t>Opetus- ja kulttuuriministeriön kulttuuripolitiikan strategia 2025 </a:t>
            </a:r>
            <a:r>
              <a:rPr lang="fi-FI" sz="2000" u="sng" dirty="0">
                <a:hlinkClick r:id="rId3"/>
              </a:rPr>
              <a:t>http://minedu.fi/julkaisu?pubid=URN:ISBN:978-952-263-466-5</a:t>
            </a:r>
            <a:r>
              <a:rPr lang="fi-FI" sz="2000" dirty="0"/>
              <a:t> </a:t>
            </a:r>
          </a:p>
          <a:p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i="1" dirty="0"/>
              <a:t>Ratkaisujen Suomi</a:t>
            </a:r>
            <a:r>
              <a:rPr lang="fi-FI" sz="2000" dirty="0"/>
              <a:t>. </a:t>
            </a:r>
            <a:r>
              <a:rPr lang="fi-FI" sz="2000" i="1" dirty="0"/>
              <a:t>Pääministeri Juha Sipilän hallituksen strateginen ohjelma</a:t>
            </a:r>
            <a:r>
              <a:rPr lang="fi-FI" sz="2000" dirty="0"/>
              <a:t> (2015) </a:t>
            </a:r>
            <a:r>
              <a:rPr lang="fi-FI" sz="2000" u="sng" dirty="0">
                <a:hlinkClick r:id="rId4"/>
              </a:rPr>
              <a:t>http://valtioneuvosto.fi/sipilan-hallitus/hallitusohjelma</a:t>
            </a:r>
            <a:r>
              <a:rPr lang="fi-FI" sz="2000" dirty="0"/>
              <a:t>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10.5.2017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418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198800" y="695458"/>
            <a:ext cx="7611171" cy="220191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96214" y="1062656"/>
            <a:ext cx="8524891" cy="487734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000" dirty="0"/>
              <a:t>Teema ilmoitetaan aluehallintovirastojen sähköisessä asiointipalvelussa hakemuslomakkeen </a:t>
            </a:r>
            <a:r>
              <a:rPr lang="fi-FI" sz="2000" b="1" i="1" dirty="0"/>
              <a:t>Hanke -välilehdellä kohdassa ”Tiivistetty kuvaus hankkeesta”.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 marL="0" indent="0">
              <a:buNone/>
            </a:pPr>
            <a:r>
              <a:rPr lang="fi-FI" b="1" dirty="0"/>
              <a:t>1. Monipuoliset lukutaidot</a:t>
            </a:r>
          </a:p>
          <a:p>
            <a:endParaRPr lang="fi-FI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Kaikkien väestöryhmien lukemisen edistäminen ja siihen liittyvien toimintamuotojen kehittäminen</a:t>
            </a:r>
          </a:p>
          <a:p>
            <a:pPr lvl="0"/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Kansalaisten ohjaaminen erilaisten mediasisältöjen vastaanottamisessa ja tuottamisessa sekä tieto- ja viestintäteknologian käytössä</a:t>
            </a:r>
          </a:p>
          <a:p>
            <a:pPr lvl="0"/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Digitaalisen tasa-arvon turvaaminen kansalaisten digitaitoja edistämällä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10.5.2017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6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1198800" y="548451"/>
            <a:ext cx="78035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>
                <a:solidFill>
                  <a:srgbClr val="1F3C7E"/>
                </a:solidFill>
              </a:rPr>
              <a:t> </a:t>
            </a:r>
            <a:r>
              <a:rPr lang="fi-FI" sz="2800" b="1" i="1" dirty="0">
                <a:solidFill>
                  <a:srgbClr val="1F3C7E"/>
                </a:solidFill>
              </a:rPr>
              <a:t>Teemat</a:t>
            </a:r>
          </a:p>
          <a:p>
            <a:pPr marL="252000" lvl="0" indent="-252000">
              <a:buFont typeface="Wingdings" panose="05000000000000000000" pitchFamily="2" charset="2"/>
              <a:buChar char="§"/>
            </a:pPr>
            <a:endParaRPr lang="fi-FI" sz="2400" dirty="0">
              <a:solidFill>
                <a:srgbClr val="1F3C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2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2. Aktiivinen kansalaisuus, demokratia ja sananvapaus </a:t>
            </a:r>
          </a:p>
          <a:p>
            <a:endParaRPr lang="fi-FI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Avoimen ja luotettavan tiedonsaannin edistäminen lähdekriittistä osaamista vahvistamalla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Eri kieli- ja kulttuuriryhmien vuoropuhelun vahvistaminen sekä hyvää keskusteluilmapiiriä edistävän toiminnan kehittäminen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Kuntalaisten </a:t>
            </a:r>
            <a:r>
              <a:rPr lang="fi-FI" sz="2000" dirty="0" err="1"/>
              <a:t>osallistumis</a:t>
            </a:r>
            <a:r>
              <a:rPr lang="fi-FI" sz="2000" dirty="0"/>
              <a:t>- ja vaikuttamismenetelmien kehittäminen ja osallistumisesteiden poistaminen </a:t>
            </a:r>
          </a:p>
          <a:p>
            <a:pPr marL="0" lvl="0" indent="0">
              <a:buNone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Kirjastotilojen kehittäminen yhteisöllisenä kohtaamispaikkana ja kansalaistoiminnan tarpeita tukevina tiloina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19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3. Elinikäinen oppiminen</a:t>
            </a:r>
          </a:p>
          <a:p>
            <a:pPr marL="0" indent="0">
              <a:buNone/>
            </a:pPr>
            <a:endParaRPr lang="fi-FI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Kirjastotilojen kehittäminen kaikille avoimena ja monipuolisena työ- ja oppimisympäristönä </a:t>
            </a:r>
          </a:p>
          <a:p>
            <a:pPr lvl="0"/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Yhteistyön edistäminen päiväkotien, koulujen, oppilaitosten sekä muiden yhteisöjen kanssa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 marL="0" indent="0">
              <a:buNone/>
            </a:pPr>
            <a:r>
              <a:rPr lang="fi-FI" b="1" dirty="0"/>
              <a:t>4. Laatu, vaikuttavuus ja innovaatiot</a:t>
            </a:r>
          </a:p>
          <a:p>
            <a:endParaRPr lang="fi-FI" sz="2000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Kirjastopalvelujen vaikuttavuusarvioinnin ja laadun mittaamisen kehittäminen </a:t>
            </a:r>
          </a:p>
          <a:p>
            <a:pPr marL="0" lvl="0" indent="0">
              <a:buNone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Kokeilut, joilla pyritään innovatiivisiin ratkaisuihin ja parempiin palveluihin tavoitteena kirjastojen yhteiskunnallisen vaikuttavuuden lisääminen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70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b="1" dirty="0"/>
              <a:t>Yleisistä perusteista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000" dirty="0"/>
              <a:t>Hakemusten arvioinnissa ja vertailussa voidaan katsoa eduksi, jos toiminta tai hanke edistää yhtä tai useampaa seuraavista yleisistä tavoitteista, jotka perustuvat ministeriön hyväksymiin strategioihin tai sitoumuksiin:</a:t>
            </a:r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i="1" dirty="0"/>
              <a:t>monikulttuurisuuden, yhteisöllisyyden ja osallisuuden edistäminen </a:t>
            </a:r>
            <a:r>
              <a:rPr lang="fi-FI" sz="2000" dirty="0"/>
              <a:t>Ks. Merkityksellinen Suomessa –toimintaohjelma. OKM 2017 </a:t>
            </a:r>
            <a:r>
              <a:rPr lang="fi-FI" sz="2000" u="sng" dirty="0">
                <a:hlinkClick r:id="rId2"/>
              </a:rPr>
              <a:t>http://minedu.fi/julkaisu?pubid=URN:ISBN:978-952-263-404-7</a:t>
            </a:r>
            <a:endParaRPr lang="fi-FI" sz="2000" u="sng" dirty="0"/>
          </a:p>
          <a:p>
            <a:pPr marL="0" indent="0">
              <a:buNone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i="1" dirty="0"/>
              <a:t>yhdenvertaisuuden edistäminen</a:t>
            </a:r>
            <a:r>
              <a:rPr lang="fi-FI" sz="2000" dirty="0"/>
              <a:t>, ks. yhdenvertaisuuslaki (1325/2014), jonka periaatteet koskevat myös ministeriön rahoittamaa toimintaa ja hankkeita</a:t>
            </a:r>
          </a:p>
          <a:p>
            <a:pPr lvl="0"/>
            <a:endParaRPr lang="fi-FI" sz="2000" i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i="1" dirty="0"/>
              <a:t>kestävän kehityksen edistäminen </a:t>
            </a:r>
            <a:r>
              <a:rPr lang="fi-FI" sz="2000" dirty="0"/>
              <a:t>Ks. </a:t>
            </a:r>
            <a:r>
              <a:rPr lang="fi-FI" sz="2000" u="sng" dirty="0">
                <a:hlinkClick r:id="rId3"/>
              </a:rPr>
              <a:t>Suomi, jonka haluamme 2050 – Kestävän kehityksen yhteiskuntasitoumus</a:t>
            </a:r>
            <a:r>
              <a:rPr lang="fi-FI" sz="2000" dirty="0"/>
              <a:t> (PDF).</a:t>
            </a:r>
          </a:p>
          <a:p>
            <a:pPr marL="0" indent="0">
              <a:buNone/>
            </a:pPr>
            <a:r>
              <a:rPr lang="fi-FI" b="1" dirty="0"/>
              <a:t> 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6D9-8B5A-4174-8C8C-B6603CE94974}" type="datetime1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[Tekijän nimi ja osasto]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506634"/>
      </p:ext>
    </p:extLst>
  </p:cSld>
  <p:clrMapOvr>
    <a:masterClrMapping/>
  </p:clrMapOvr>
</p:sld>
</file>

<file path=ppt/theme/theme1.xml><?xml version="1.0" encoding="utf-8"?>
<a:theme xmlns:a="http://schemas.openxmlformats.org/drawingml/2006/main" name="Aluehallintovirasto">
  <a:themeElements>
    <a:clrScheme name="Avi">
      <a:dk1>
        <a:srgbClr val="000000"/>
      </a:dk1>
      <a:lt1>
        <a:srgbClr val="FFFFFF"/>
      </a:lt1>
      <a:dk2>
        <a:srgbClr val="1F3C7E"/>
      </a:dk2>
      <a:lt2>
        <a:srgbClr val="FFF9E3"/>
      </a:lt2>
      <a:accent1>
        <a:srgbClr val="1F3C7E"/>
      </a:accent1>
      <a:accent2>
        <a:srgbClr val="00559F"/>
      </a:accent2>
      <a:accent3>
        <a:srgbClr val="8AC2E6"/>
      </a:accent3>
      <a:accent4>
        <a:srgbClr val="B2B2B2"/>
      </a:accent4>
      <a:accent5>
        <a:srgbClr val="C3C4A4"/>
      </a:accent5>
      <a:accent6>
        <a:srgbClr val="DADBC8"/>
      </a:accent6>
      <a:hlink>
        <a:srgbClr val="1F3C7E"/>
      </a:hlink>
      <a:folHlink>
        <a:srgbClr val="C3C4A4"/>
      </a:folHlink>
    </a:clrScheme>
    <a:fontScheme name="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luehallintovirasto PowerPoint-esitysmalli.potx" id="{AF0E5CC4-EF63-4B0F-B6B0-122140E6C869}" vid="{DB7E1B1C-E9BB-40EA-BE17-050A3BDCC68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Aluehallintovirasto PowerPoint-esitysmalli</Template>
  <TotalTime>1071</TotalTime>
  <Words>372</Words>
  <Application>Microsoft Office PowerPoint</Application>
  <PresentationFormat>Näytössä katseltava diaesitys (4:3)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Aluehallintovirasto</vt:lpstr>
      <vt:lpstr>Maakuntakirjastokokous 13.9.2017</vt:lpstr>
      <vt:lpstr>PowerPoint-esitys</vt:lpstr>
      <vt:lpstr>Kehittämisavustukset 2017  - taas opitaan uusia temppuja-</vt:lpstr>
      <vt:lpstr>PowerPoint-esitys</vt:lpstr>
      <vt:lpstr>PowerPoint-esitys</vt:lpstr>
      <vt:lpstr>  </vt:lpstr>
      <vt:lpstr>PowerPoint-esitys</vt:lpstr>
      <vt:lpstr>PowerPoint-esitys</vt:lpstr>
      <vt:lpstr>Yleisistä perusteista</vt:lpstr>
      <vt:lpstr>Esteitä avustuksen myöntämiselle</vt:lpstr>
      <vt:lpstr>PowerPoint-esitys</vt:lpstr>
      <vt:lpstr>Matka-avustukset</vt:lpstr>
      <vt:lpstr>PowerPoint-esitys</vt:lpstr>
    </vt:vector>
  </TitlesOfParts>
  <Company>Suomen valtio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Maakuntakirjastokokous 14.9.2015</dc:title>
  <dc:creator>Almgren Päivi</dc:creator>
  <cp:lastModifiedBy>Kir ASMAN</cp:lastModifiedBy>
  <cp:revision>81</cp:revision>
  <cp:lastPrinted>2017-09-12T09:41:42Z</cp:lastPrinted>
  <dcterms:created xsi:type="dcterms:W3CDTF">2015-09-08T08:59:02Z</dcterms:created>
  <dcterms:modified xsi:type="dcterms:W3CDTF">2017-09-13T08:36:58Z</dcterms:modified>
</cp:coreProperties>
</file>