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7"/>
    <p:sldMasterId id="2147483653" r:id="rId8"/>
    <p:sldMasterId id="2147483676" r:id="rId9"/>
  </p:sldMasterIdLst>
  <p:notesMasterIdLst>
    <p:notesMasterId r:id="rId31"/>
  </p:notesMasterIdLst>
  <p:handoutMasterIdLst>
    <p:handoutMasterId r:id="rId32"/>
  </p:handoutMasterIdLst>
  <p:sldIdLst>
    <p:sldId id="258" r:id="rId10"/>
    <p:sldId id="262" r:id="rId11"/>
    <p:sldId id="269" r:id="rId12"/>
    <p:sldId id="289" r:id="rId13"/>
    <p:sldId id="291" r:id="rId14"/>
    <p:sldId id="292" r:id="rId15"/>
    <p:sldId id="293" r:id="rId16"/>
    <p:sldId id="294" r:id="rId17"/>
    <p:sldId id="296" r:id="rId18"/>
    <p:sldId id="280" r:id="rId19"/>
    <p:sldId id="295" r:id="rId20"/>
    <p:sldId id="277" r:id="rId21"/>
    <p:sldId id="298" r:id="rId22"/>
    <p:sldId id="299" r:id="rId23"/>
    <p:sldId id="300" r:id="rId24"/>
    <p:sldId id="301" r:id="rId25"/>
    <p:sldId id="297" r:id="rId26"/>
    <p:sldId id="302" r:id="rId27"/>
    <p:sldId id="303" r:id="rId28"/>
    <p:sldId id="304" r:id="rId29"/>
    <p:sldId id="281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CDC8"/>
    <a:srgbClr val="F26522"/>
    <a:srgbClr val="F26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2" autoAdjust="0"/>
    <p:restoredTop sz="83883" autoAdjust="0"/>
  </p:normalViewPr>
  <p:slideViewPr>
    <p:cSldViewPr snapToGrid="0" snapToObjects="1">
      <p:cViewPr varScale="1">
        <p:scale>
          <a:sx n="61" d="100"/>
          <a:sy n="61" d="100"/>
        </p:scale>
        <p:origin x="22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5A9E9-501E-1841-BA50-6502BBECA7D9}" type="datetimeFigureOut">
              <a:rPr lang="en-US" smtClean="0"/>
              <a:t>1/25/2017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E90A4-D7CA-284A-9756-5E9158D8BD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86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705C8-ADD1-4242-ADBA-D273B823CFE1}" type="datetimeFigureOut">
              <a:rPr lang="fi-FI" smtClean="0"/>
              <a:t>25.1.2017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8B2FA-C1F5-4ECB-9BB5-7763092BE0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739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8B2FA-C1F5-4ECB-9BB5-7763092BE05C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8707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8B2FA-C1F5-4ECB-9BB5-7763092BE05C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3732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8B2FA-C1F5-4ECB-9BB5-7763092BE05C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5230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8B2FA-C1F5-4ECB-9BB5-7763092BE05C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871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8B2FA-C1F5-4ECB-9BB5-7763092BE05C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885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8B2FA-C1F5-4ECB-9BB5-7763092BE05C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2255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8B2FA-C1F5-4ECB-9BB5-7763092BE05C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5810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8B2FA-C1F5-4ECB-9BB5-7763092BE05C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7539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8B2FA-C1F5-4ECB-9BB5-7763092BE05C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7485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8B2FA-C1F5-4ECB-9BB5-7763092BE05C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763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8B2FA-C1F5-4ECB-9BB5-7763092BE05C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5742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8B2FA-C1F5-4ECB-9BB5-7763092BE05C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4459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8B2FA-C1F5-4ECB-9BB5-7763092BE05C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725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4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0"/>
            <a:ext cx="4573587" cy="6858000"/>
          </a:xfrm>
          <a:blipFill rotWithShape="1">
            <a:blip r:embed="rId2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9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kaksi_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2" y="417285"/>
            <a:ext cx="4140000" cy="288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70412" y="3531248"/>
            <a:ext cx="4140000" cy="2880000"/>
          </a:xfrm>
          <a:blipFill rotWithShape="1">
            <a:blip r:embed="rId4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</p:spTree>
    <p:extLst>
      <p:ext uri="{BB962C8B-B14F-4D97-AF65-F5344CB8AC3E}">
        <p14:creationId xmlns:p14="http://schemas.microsoft.com/office/powerpoint/2010/main" val="1049587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5688000"/>
          </a:xfrm>
          <a:blipFill rotWithShape="1">
            <a:blip r:embed="rId3"/>
            <a:srcRect/>
            <a:stretch>
              <a:fillRect b="-420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105662" y="5958174"/>
            <a:ext cx="6626252" cy="899825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spcAft>
                <a:spcPts val="0"/>
              </a:spcAft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smtClean="0"/>
              <a:t>Tähän lyhyt kuvateksti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8968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6858000"/>
          </a:xfrm>
          <a:blipFill rotWithShape="1">
            <a:blip r:embed="rId2"/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311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0" y="5190776"/>
            <a:ext cx="5902175" cy="92989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0" y="2402542"/>
            <a:ext cx="7733725" cy="184718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1166438"/>
            <a:ext cx="1370090" cy="7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05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</a:t>
            </a:r>
            <a:br>
              <a:rPr lang="fi-FI" dirty="0" smtClean="0"/>
            </a:br>
            <a:r>
              <a:rPr lang="fi-FI" dirty="0" smtClean="0"/>
              <a:t>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65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3306721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835150"/>
            <a:ext cx="3187392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783553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828016"/>
            <a:ext cx="6031310" cy="220670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09" y="2828016"/>
            <a:ext cx="1773017" cy="144955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32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7104061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0" y="506413"/>
            <a:ext cx="7782839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4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2" y="2402542"/>
            <a:ext cx="8091213" cy="3211546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9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0413" y="506414"/>
            <a:ext cx="3829050" cy="1567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360000" indent="-180000">
              <a:buFont typeface="Arial"/>
              <a:buChar char="•"/>
              <a:defRPr/>
            </a:lvl2pPr>
            <a:lvl3pPr marL="576000" indent="-180000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3463327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8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2" y="3008304"/>
            <a:ext cx="8091213" cy="1847183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en-US" dirty="0"/>
          </a:p>
        </p:txBody>
      </p:sp>
      <p:pic>
        <p:nvPicPr>
          <p:cNvPr id="4" name="Picture 3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19" y="1721664"/>
            <a:ext cx="720679" cy="10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6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1781175"/>
            <a:ext cx="12001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8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s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1030" r="833" b="7034"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4017963"/>
            <a:ext cx="264636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4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1" b="6973"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1565275"/>
            <a:ext cx="1919287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5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0000"/>
          </a:xfrm>
          <a:blipFill rotWithShape="1">
            <a:blip r:embed="rId3"/>
            <a:srcRect/>
            <a:stretch>
              <a:fillRect t="-48344" b="-30062"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463403" y="4332005"/>
            <a:ext cx="6031310" cy="1225758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19909" y="4332003"/>
            <a:ext cx="1773017" cy="12257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09875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7" name="Title Placeholder 1"/>
          <p:cNvSpPr>
            <a:spLocks noGrp="1"/>
          </p:cNvSpPr>
          <p:nvPr>
            <p:ph type="title"/>
          </p:nvPr>
        </p:nvSpPr>
        <p:spPr>
          <a:xfrm>
            <a:off x="884911" y="3760614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0000"/>
          </a:xfrm>
          <a:blipFill rotWithShape="1">
            <a:blip r:embed="rId3"/>
            <a:srcRect/>
            <a:stretch>
              <a:fillRect t="-72205" b="-4091"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515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42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84911" y="3760614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9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orans_pystykuv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0"/>
            <a:ext cx="4573587" cy="6858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</p:spTree>
    <p:extLst>
      <p:ext uri="{BB962C8B-B14F-4D97-AF65-F5344CB8AC3E}">
        <p14:creationId xmlns:p14="http://schemas.microsoft.com/office/powerpoint/2010/main" val="251572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VAAKA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9412"/>
            <a:ext cx="1241463" cy="6491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9184"/>
            <a:ext cx="6733382" cy="4055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515211"/>
            <a:ext cx="7412159" cy="98875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9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57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93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9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65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-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3688" y="1839913"/>
            <a:ext cx="67341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84238" y="515938"/>
            <a:ext cx="7413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3" r:id="rId6"/>
    <p:sldLayoutId id="2147483671" r:id="rId7"/>
    <p:sldLayoutId id="2147483672" r:id="rId8"/>
    <p:sldLayoutId id="2147483674" r:id="rId9"/>
    <p:sldLayoutId id="2147483665" r:id="rId10"/>
    <p:sldLayoutId id="2147483675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75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3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400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63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3688" y="1839913"/>
            <a:ext cx="67341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84238" y="515938"/>
            <a:ext cx="7413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8174"/>
            <a:ext cx="1241463" cy="6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75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3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400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63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rmeli.malka-kannisto@turku.fi" TargetMode="External"/><Relationship Id="rId2" Type="http://schemas.openxmlformats.org/officeDocument/2006/relationships/hyperlink" Target="mailto:Ulla-maija.maunu@turku.fi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5190776"/>
            <a:ext cx="9144000" cy="929898"/>
          </a:xfrm>
        </p:spPr>
        <p:txBody>
          <a:bodyPr/>
          <a:lstStyle/>
          <a:p>
            <a:r>
              <a:rPr lang="fi-FI" dirty="0" smtClean="0">
                <a:latin typeface="+mn-lt"/>
              </a:rPr>
              <a:t>Ulla-Maija Maunu		25.1.2017	 	Maakuntakirjastokokous  </a:t>
            </a:r>
            <a:endParaRPr lang="fi-FI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10659" y="2300018"/>
            <a:ext cx="8522682" cy="1847183"/>
          </a:xfrm>
        </p:spPr>
        <p:txBody>
          <a:bodyPr/>
          <a:lstStyle/>
          <a:p>
            <a:pPr algn="ctr"/>
            <a:r>
              <a:rPr lang="fi-FI" dirty="0" smtClean="0">
                <a:latin typeface="+mj-lt"/>
              </a:rPr>
              <a:t>Kuulumisia keskuskirjastokokouksesta </a:t>
            </a:r>
            <a:br>
              <a:rPr lang="fi-FI" dirty="0" smtClean="0">
                <a:latin typeface="+mj-lt"/>
              </a:rPr>
            </a:br>
            <a:r>
              <a:rPr lang="fi-FI" dirty="0">
                <a:latin typeface="+mj-lt"/>
              </a:rPr>
              <a:t/>
            </a:r>
            <a:br>
              <a:rPr lang="fi-FI" dirty="0">
                <a:latin typeface="+mj-lt"/>
              </a:rPr>
            </a:br>
            <a:endParaRPr lang="fi-FI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820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15636" y="703658"/>
            <a:ext cx="4154776" cy="6154342"/>
          </a:xfrm>
        </p:spPr>
        <p:txBody>
          <a:bodyPr/>
          <a:lstStyle/>
          <a:p>
            <a:pPr lvl="0"/>
            <a:r>
              <a:rPr lang="fi-FI" sz="1600" dirty="0">
                <a:latin typeface="+mj-lt"/>
              </a:rPr>
              <a:t> </a:t>
            </a:r>
          </a:p>
        </p:txBody>
      </p:sp>
      <p:pic>
        <p:nvPicPr>
          <p:cNvPr id="8" name="Kuva 7" descr="C:\Users\ummaunu\AppData\Local\Microsoft\Windows\Temporary Internet Files\Content.Word\20170119_1307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" y="571500"/>
            <a:ext cx="7852064" cy="547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99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15636" y="703658"/>
            <a:ext cx="4154776" cy="6154342"/>
          </a:xfrm>
        </p:spPr>
        <p:txBody>
          <a:bodyPr/>
          <a:lstStyle/>
          <a:p>
            <a:pPr lvl="0"/>
            <a:r>
              <a:rPr lang="fi-FI" sz="1600" dirty="0">
                <a:latin typeface="+mj-lt"/>
              </a:rPr>
              <a:t> </a:t>
            </a:r>
          </a:p>
        </p:txBody>
      </p:sp>
      <p:pic>
        <p:nvPicPr>
          <p:cNvPr id="4" name="Kuva 3" descr="C:\Users\ummaunu\AppData\Local\Microsoft\Windows\Temporary Internet Files\Content.Word\20170119_1308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533400"/>
            <a:ext cx="7467600" cy="5397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694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7983"/>
          </a:xfrm>
        </p:spPr>
        <p:txBody>
          <a:bodyPr/>
          <a:lstStyle/>
          <a:p>
            <a:pPr algn="ctr"/>
            <a:r>
              <a:rPr lang="fi-FI" sz="2000" dirty="0"/>
              <a:t>EU:n tietosuoja-asetus</a:t>
            </a:r>
            <a:br>
              <a:rPr lang="fi-FI" sz="2000" dirty="0"/>
            </a:br>
            <a:r>
              <a:rPr lang="fi-FI" sz="2000" i="1" dirty="0"/>
              <a:t>Sari-Anna Pennanen, johtava kaupunginasiamies, Helsingin kaupunki</a:t>
            </a:r>
            <a:r>
              <a:rPr lang="fi-FI" sz="2400" dirty="0" smtClean="0"/>
              <a:t/>
            </a:r>
            <a:br>
              <a:rPr lang="fi-FI" sz="2400" dirty="0" smtClean="0"/>
            </a:br>
            <a:endParaRPr lang="fi-FI" sz="2400" dirty="0"/>
          </a:p>
        </p:txBody>
      </p:sp>
      <p:sp>
        <p:nvSpPr>
          <p:cNvPr id="7" name="Tekstiruutu 6"/>
          <p:cNvSpPr txBox="1"/>
          <p:nvPr/>
        </p:nvSpPr>
        <p:spPr>
          <a:xfrm>
            <a:off x="1663700" y="648266"/>
            <a:ext cx="6775829" cy="6309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Kirjastokortti on yksityisoikeudellinen kysymys</a:t>
            </a:r>
          </a:p>
          <a:p>
            <a:r>
              <a:rPr lang="fi-FI" sz="1600" dirty="0"/>
              <a:t>Lapset: tietoyhteiskunnan palvelut lapsille vain vähintään 16-vuotiaalle, </a:t>
            </a:r>
            <a:endParaRPr lang="fi-FI" sz="1600" dirty="0" smtClean="0"/>
          </a:p>
          <a:p>
            <a:r>
              <a:rPr lang="fi-FI" sz="1600" dirty="0" smtClean="0"/>
              <a:t>nuorempien </a:t>
            </a:r>
            <a:r>
              <a:rPr lang="fi-FI" sz="1600" dirty="0"/>
              <a:t>osalta vanhempien luvalla</a:t>
            </a:r>
            <a:r>
              <a:rPr lang="fi-FI" sz="1600" dirty="0" smtClean="0"/>
              <a:t>.</a:t>
            </a:r>
          </a:p>
          <a:p>
            <a:r>
              <a:rPr lang="fi-FI" sz="1600" dirty="0" smtClean="0"/>
              <a:t>Jäsenvaltiot </a:t>
            </a:r>
            <a:r>
              <a:rPr lang="fi-FI" sz="1600" dirty="0"/>
              <a:t>aikovat esittää, että ikäraja olisi 13.</a:t>
            </a:r>
          </a:p>
          <a:p>
            <a:r>
              <a:rPr lang="fi-FI" sz="1600" u="sng" dirty="0"/>
              <a:t> </a:t>
            </a:r>
            <a:r>
              <a:rPr lang="fi-FI" sz="1600" u="sng" dirty="0" smtClean="0"/>
              <a:t>Erityiset </a:t>
            </a:r>
            <a:r>
              <a:rPr lang="fi-FI" sz="1600" u="sng" dirty="0"/>
              <a:t>henkilötietoryhmät:</a:t>
            </a:r>
          </a:p>
          <a:p>
            <a:pPr lvl="1"/>
            <a:r>
              <a:rPr lang="fi-FI" sz="1600" dirty="0"/>
              <a:t>rotu tai etninen alkuperä, </a:t>
            </a:r>
            <a:r>
              <a:rPr lang="fi-FI" sz="1600" dirty="0" err="1"/>
              <a:t>polittinen</a:t>
            </a:r>
            <a:r>
              <a:rPr lang="fi-FI" sz="1600" dirty="0"/>
              <a:t> mielipide, uskonnollinen vakaumus, </a:t>
            </a:r>
            <a:endParaRPr lang="fi-FI" sz="1600" dirty="0" smtClean="0"/>
          </a:p>
          <a:p>
            <a:pPr lvl="1"/>
            <a:r>
              <a:rPr lang="fi-FI" sz="1600" dirty="0" smtClean="0"/>
              <a:t>terveys</a:t>
            </a:r>
            <a:r>
              <a:rPr lang="fi-FI" sz="1600" dirty="0"/>
              <a:t>, rikokset, seksuaalinen käyttäytyminen, ammattiliiton jäsenyys. </a:t>
            </a:r>
            <a:endParaRPr lang="fi-FI" sz="1600" dirty="0" smtClean="0"/>
          </a:p>
          <a:p>
            <a:pPr lvl="1"/>
            <a:r>
              <a:rPr lang="fi-FI" sz="1600" dirty="0" smtClean="0"/>
              <a:t>(</a:t>
            </a:r>
            <a:r>
              <a:rPr lang="fi-FI" sz="1600" dirty="0"/>
              <a:t>esim. poliitikot: heidän luvallaan puolue voidaan julkistaa)</a:t>
            </a:r>
          </a:p>
          <a:p>
            <a:r>
              <a:rPr lang="fi-FI" sz="1600" u="sng" dirty="0" smtClean="0"/>
              <a:t>Henkilön </a:t>
            </a:r>
            <a:r>
              <a:rPr lang="fi-FI" sz="1600" u="sng" dirty="0"/>
              <a:t>oikeuksia:</a:t>
            </a:r>
          </a:p>
          <a:p>
            <a:pPr lvl="0"/>
            <a:r>
              <a:rPr lang="fi-FI" sz="1600" dirty="0"/>
              <a:t>oikeus tulla unohdetuksi (ei-lakisääteiset asiat)</a:t>
            </a:r>
          </a:p>
          <a:p>
            <a:pPr lvl="0"/>
            <a:r>
              <a:rPr lang="fi-FI" sz="1600" dirty="0"/>
              <a:t>oikeus siirtää tietonsa toiseen järjestelmään</a:t>
            </a:r>
          </a:p>
          <a:p>
            <a:pPr lvl="0"/>
            <a:r>
              <a:rPr lang="fi-FI" sz="1600" dirty="0"/>
              <a:t>oikeus vastustaa henkilötietojen käsittelyä</a:t>
            </a:r>
          </a:p>
          <a:p>
            <a:r>
              <a:rPr lang="fi-FI" sz="1600" dirty="0"/>
              <a:t> </a:t>
            </a:r>
            <a:r>
              <a:rPr lang="fi-FI" sz="1600" dirty="0" smtClean="0"/>
              <a:t>Tietoturvaloukkaukset</a:t>
            </a:r>
            <a:r>
              <a:rPr lang="fi-FI" sz="1600" dirty="0"/>
              <a:t>:</a:t>
            </a:r>
          </a:p>
          <a:p>
            <a:pPr lvl="0"/>
            <a:r>
              <a:rPr lang="fi-FI" sz="1600" dirty="0"/>
              <a:t>tietoturvaloukkauksesta ilmoitettava 72 tunnin kuluessa (myös viikonloppuna)</a:t>
            </a:r>
          </a:p>
          <a:p>
            <a:pPr lvl="0"/>
            <a:r>
              <a:rPr lang="fi-FI" sz="1600" dirty="0"/>
              <a:t>tulee ilmoittaa myös henkilölle </a:t>
            </a:r>
            <a:r>
              <a:rPr lang="fi-FI" sz="1600" dirty="0" err="1"/>
              <a:t>itselleen</a:t>
            </a:r>
            <a:endParaRPr lang="fi-FI" sz="1600" dirty="0"/>
          </a:p>
          <a:p>
            <a:r>
              <a:rPr lang="fi-FI" sz="1600" dirty="0"/>
              <a:t> </a:t>
            </a:r>
            <a:r>
              <a:rPr lang="fi-FI" sz="1600" u="sng" dirty="0" smtClean="0"/>
              <a:t>Uudet </a:t>
            </a:r>
            <a:r>
              <a:rPr lang="fi-FI" sz="1600" u="sng" dirty="0"/>
              <a:t>järjestelmät:</a:t>
            </a:r>
          </a:p>
          <a:p>
            <a:pPr lvl="0"/>
            <a:r>
              <a:rPr lang="fi-FI" sz="1600" dirty="0"/>
              <a:t>arkaluonteiset tiedot: vaikutusten arvioinnin teko etukäteen</a:t>
            </a:r>
          </a:p>
          <a:p>
            <a:r>
              <a:rPr lang="fi-FI" sz="1600" dirty="0"/>
              <a:t>Tietosuojavastaava on nimettävä</a:t>
            </a:r>
          </a:p>
          <a:p>
            <a:r>
              <a:rPr lang="fi-FI" sz="1600" dirty="0"/>
              <a:t>-edellyttää ammattipätevyyttä ja asiantuntijuutta tietosuojalainsäädännöstä</a:t>
            </a:r>
          </a:p>
          <a:p>
            <a:r>
              <a:rPr lang="fi-FI" sz="1600" dirty="0"/>
              <a:t>raportoi suoraan organisaation ylimmälle </a:t>
            </a:r>
            <a:r>
              <a:rPr lang="fi-FI" sz="1600" dirty="0" smtClean="0"/>
              <a:t>johdolle</a:t>
            </a:r>
          </a:p>
          <a:p>
            <a:r>
              <a:rPr lang="fi-FI" sz="1600" dirty="0" smtClean="0"/>
              <a:t>Valvontaelin tulossa, tekee yhteistyötä muiden maiden kanssa</a:t>
            </a:r>
          </a:p>
          <a:p>
            <a:r>
              <a:rPr lang="fi-FI" sz="1600" dirty="0"/>
              <a:t>Tietosuoja suojaa yksityisyyttä, ei tietoa kun taas tietoturva on hallinnon suojaa</a:t>
            </a:r>
          </a:p>
          <a:p>
            <a:r>
              <a:rPr lang="fi-FI" sz="1600" dirty="0"/>
              <a:t>Itsepalveluvaraushylly ilman kuitteja</a:t>
            </a:r>
          </a:p>
          <a:p>
            <a:endParaRPr lang="fi-FI" dirty="0"/>
          </a:p>
          <a:p>
            <a:r>
              <a:rPr lang="fi-FI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9777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-139701"/>
            <a:ext cx="5238750" cy="320611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701800" y="2806086"/>
            <a:ext cx="6578600" cy="2668227"/>
          </a:xfrm>
        </p:spPr>
        <p:txBody>
          <a:bodyPr/>
          <a:lstStyle/>
          <a:p>
            <a:r>
              <a:rPr lang="fi-FI" sz="1400" dirty="0"/>
              <a:t> </a:t>
            </a:r>
          </a:p>
          <a:p>
            <a:pPr marL="298450" lvl="0" indent="-285750">
              <a:buFont typeface="Arial" panose="020B0604020202020204" pitchFamily="34" charset="0"/>
              <a:buChar char="•"/>
            </a:pPr>
            <a:r>
              <a:rPr lang="fi-FI" sz="1400" dirty="0"/>
              <a:t>julkiset palvelut yhden luukun taakse</a:t>
            </a:r>
          </a:p>
          <a:p>
            <a:pPr marL="298450" lvl="0" indent="-285750">
              <a:buFont typeface="Arial" panose="020B0604020202020204" pitchFamily="34" charset="0"/>
              <a:buChar char="•"/>
            </a:pPr>
            <a:r>
              <a:rPr lang="fi-FI" sz="1400" dirty="0"/>
              <a:t>yksi digitaalinen palveluluukku julkisille palveluille</a:t>
            </a:r>
          </a:p>
          <a:p>
            <a:pPr marL="298450" lvl="0" indent="-285750">
              <a:buFont typeface="Arial" panose="020B0604020202020204" pitchFamily="34" charset="0"/>
              <a:buChar char="•"/>
            </a:pPr>
            <a:r>
              <a:rPr lang="fi-FI" sz="1400" dirty="0"/>
              <a:t>perusta, jolle digitaalinen Suomi rakennetaan</a:t>
            </a:r>
          </a:p>
          <a:p>
            <a:pPr marL="298450" lvl="0" indent="-285750">
              <a:buFont typeface="Arial" panose="020B0604020202020204" pitchFamily="34" charset="0"/>
              <a:buChar char="•"/>
            </a:pPr>
            <a:r>
              <a:rPr lang="fi-FI" sz="1400" dirty="0"/>
              <a:t>Mikrobitti-lehti on palkinnut beta.suomi.fi – sivuston Vuoden palveluna</a:t>
            </a:r>
          </a:p>
          <a:p>
            <a:pPr marL="298450" lvl="0" indent="-285750">
              <a:buFont typeface="Arial" panose="020B0604020202020204" pitchFamily="34" charset="0"/>
              <a:buChar char="•"/>
            </a:pPr>
            <a:r>
              <a:rPr lang="fi-FI" sz="1400" dirty="0"/>
              <a:t>(ks. eesti.ee): parlamenttivaaleissa 31 % äänesti sähköisesti, pankkipalvelut 99,8 % terveys 99 %, verot 98 %</a:t>
            </a:r>
          </a:p>
          <a:p>
            <a:pPr marL="298450" lvl="0" indent="-285750">
              <a:buFont typeface="Arial" panose="020B0604020202020204" pitchFamily="34" charset="0"/>
              <a:buChar char="•"/>
            </a:pPr>
            <a:r>
              <a:rPr lang="fi-FI" sz="1400" dirty="0"/>
              <a:t>ID-</a:t>
            </a:r>
            <a:r>
              <a:rPr lang="fi-FI" sz="1400" dirty="0" err="1"/>
              <a:t>card</a:t>
            </a:r>
            <a:r>
              <a:rPr lang="fi-FI" sz="1400" dirty="0"/>
              <a:t> eli sähköinen henkilökortti käy myös kirjastoissa</a:t>
            </a:r>
            <a:br>
              <a:rPr lang="fi-FI" sz="1400" dirty="0"/>
            </a:br>
            <a:endParaRPr lang="fi-FI" sz="1400" dirty="0"/>
          </a:p>
          <a:p>
            <a:r>
              <a:rPr lang="fi-FI" sz="1400" dirty="0"/>
              <a:t>Tanska: borger.dk</a:t>
            </a:r>
          </a:p>
          <a:p>
            <a:endParaRPr lang="fi-FI" sz="1000" dirty="0"/>
          </a:p>
          <a:p>
            <a:r>
              <a:rPr lang="fi-FI" sz="1000" dirty="0" smtClean="0"/>
              <a:t> </a:t>
            </a:r>
          </a:p>
          <a:p>
            <a:r>
              <a:rPr lang="fi-FI" sz="1000" dirty="0"/>
              <a:t> </a:t>
            </a:r>
          </a:p>
          <a:p>
            <a:r>
              <a:rPr lang="fi-FI" sz="1000" dirty="0"/>
              <a:t> </a:t>
            </a:r>
          </a:p>
          <a:p>
            <a:r>
              <a:rPr lang="fi-FI" sz="1000" dirty="0"/>
              <a:t> </a:t>
            </a:r>
          </a:p>
          <a:p>
            <a:pPr lvl="1"/>
            <a:r>
              <a:rPr lang="fi-FI" sz="1000" b="1" dirty="0"/>
              <a:t>Kohderyhmät</a:t>
            </a:r>
          </a:p>
          <a:p>
            <a:r>
              <a:rPr lang="fi-FI" sz="1000" dirty="0"/>
              <a:t> </a:t>
            </a:r>
          </a:p>
          <a:p>
            <a:r>
              <a:rPr lang="fi-FI" sz="1000" dirty="0"/>
              <a:t> 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21200" y="801295"/>
            <a:ext cx="4622800" cy="647983"/>
          </a:xfrm>
        </p:spPr>
        <p:txBody>
          <a:bodyPr/>
          <a:lstStyle/>
          <a:p>
            <a:pPr algn="ctr"/>
            <a:r>
              <a:rPr lang="fi-FI" sz="2000" dirty="0" smtClean="0"/>
              <a:t>Suomi.fi –palvelukokonaisuus ja kirjastot</a:t>
            </a:r>
            <a:r>
              <a:rPr lang="fi-FI" sz="2000" dirty="0"/>
              <a:t/>
            </a:r>
            <a:br>
              <a:rPr lang="fi-FI" sz="2000" dirty="0"/>
            </a:br>
            <a:r>
              <a:rPr lang="fi-FI" sz="2000" i="1" dirty="0" smtClean="0"/>
              <a:t>Matti </a:t>
            </a:r>
            <a:r>
              <a:rPr lang="fi-FI" sz="2000" i="1" dirty="0" err="1" smtClean="0"/>
              <a:t>Sarmela</a:t>
            </a:r>
            <a:r>
              <a:rPr lang="fi-FI" sz="2000" i="1" dirty="0" smtClean="0"/>
              <a:t>, suunnittelija, kirjastot.fi</a:t>
            </a:r>
            <a:r>
              <a:rPr lang="fi-FI" sz="2400" dirty="0" smtClean="0"/>
              <a:t/>
            </a:r>
            <a:br>
              <a:rPr lang="fi-FI" sz="2400" dirty="0" smtClean="0"/>
            </a:b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4251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-139701"/>
            <a:ext cx="5238750" cy="320611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346200" y="3066414"/>
            <a:ext cx="6578600" cy="2668227"/>
          </a:xfrm>
        </p:spPr>
        <p:txBody>
          <a:bodyPr/>
          <a:lstStyle/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sz="1400" dirty="0"/>
              <a:t> Kansallinen palveluväylä ja sen verkkomaksaminen tullee 2019 alussa. Kuntien on käytettävä tätä </a:t>
            </a:r>
            <a:r>
              <a:rPr lang="fi-FI" sz="1400" dirty="0" smtClean="0"/>
              <a:t>palvelua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sz="1400" dirty="0"/>
              <a:t>PTV : kirjastojen tiedot oltava heinäkuun loppuun mennessä täällä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sz="1400" dirty="0"/>
              <a:t> </a:t>
            </a:r>
            <a:r>
              <a:rPr lang="fi-FI" sz="1400" dirty="0" smtClean="0"/>
              <a:t>Palveluväylä </a:t>
            </a:r>
            <a:r>
              <a:rPr lang="fi-FI" sz="1400" dirty="0"/>
              <a:t>on kaiken </a:t>
            </a:r>
            <a:r>
              <a:rPr lang="fi-FI" sz="1400" dirty="0" smtClean="0"/>
              <a:t>ydin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sz="1400" dirty="0"/>
              <a:t>Uusi palvelukanava kirjastoille (ei korvaa nykyisiä)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sz="1400" dirty="0"/>
              <a:t>pilotointi kirjastotoimialana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sz="1400" dirty="0"/>
              <a:t>koordinaatio kunnissa</a:t>
            </a:r>
          </a:p>
          <a:p>
            <a:endParaRPr lang="fi-FI" sz="1400" dirty="0"/>
          </a:p>
          <a:p>
            <a:endParaRPr lang="fi-FI" sz="1000" dirty="0"/>
          </a:p>
          <a:p>
            <a:r>
              <a:rPr lang="fi-FI" sz="1000" dirty="0" smtClean="0"/>
              <a:t> </a:t>
            </a:r>
          </a:p>
          <a:p>
            <a:r>
              <a:rPr lang="fi-FI" sz="1000" dirty="0"/>
              <a:t> </a:t>
            </a:r>
          </a:p>
          <a:p>
            <a:r>
              <a:rPr lang="fi-FI" sz="1000" dirty="0"/>
              <a:t> </a:t>
            </a:r>
          </a:p>
          <a:p>
            <a:r>
              <a:rPr lang="fi-FI" sz="1000" dirty="0"/>
              <a:t> </a:t>
            </a:r>
          </a:p>
          <a:p>
            <a:pPr lvl="1"/>
            <a:r>
              <a:rPr lang="fi-FI" sz="1000" b="1" dirty="0"/>
              <a:t>Kohderyhmät</a:t>
            </a:r>
          </a:p>
          <a:p>
            <a:r>
              <a:rPr lang="fi-FI" sz="1000" dirty="0"/>
              <a:t> </a:t>
            </a:r>
          </a:p>
          <a:p>
            <a:r>
              <a:rPr lang="fi-FI" sz="1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1805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-139701"/>
            <a:ext cx="5238750" cy="320611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051050" y="2825114"/>
            <a:ext cx="6578600" cy="2668227"/>
          </a:xfrm>
        </p:spPr>
        <p:txBody>
          <a:bodyPr/>
          <a:lstStyle/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sz="1400" dirty="0" smtClean="0"/>
              <a:t>Kirjastoille:</a:t>
            </a:r>
            <a:r>
              <a:rPr lang="fi-FI" sz="1400" dirty="0"/>
              <a:t/>
            </a:r>
            <a:br>
              <a:rPr lang="fi-FI" sz="1400" dirty="0"/>
            </a:br>
            <a:r>
              <a:rPr lang="fi-FI" sz="1400" dirty="0"/>
              <a:t>Vahva (+ kevyt) </a:t>
            </a:r>
            <a:r>
              <a:rPr lang="fi-FI" sz="1400" dirty="0" err="1"/>
              <a:t>tunnistautuminen</a:t>
            </a:r>
            <a:endParaRPr lang="fi-FI" sz="1400" dirty="0"/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sz="1400" dirty="0"/>
              <a:t>osoitetietojen tarkistus väestötietojärjestelmistä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sz="1400" dirty="0"/>
              <a:t>kirjastoasiointi palvelunäkymään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sz="1400" dirty="0"/>
              <a:t>hakemisto palvelutietovarantoon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sz="1400" dirty="0"/>
              <a:t>palvelukuvaukset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sz="1400" dirty="0"/>
              <a:t>viestipalvelu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sz="1400" dirty="0"/>
              <a:t>valtuuspalvelu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sz="1400" dirty="0"/>
              <a:t>verkkomaksaminen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sz="1400" dirty="0"/>
              <a:t>kansalaisuuden tukeminen : neuvontatehtävä</a:t>
            </a:r>
          </a:p>
          <a:p>
            <a:endParaRPr lang="fi-FI" sz="1400" dirty="0"/>
          </a:p>
          <a:p>
            <a:endParaRPr lang="fi-FI" sz="1000" dirty="0"/>
          </a:p>
          <a:p>
            <a:r>
              <a:rPr lang="fi-FI" sz="1000" dirty="0" smtClean="0"/>
              <a:t> </a:t>
            </a:r>
          </a:p>
          <a:p>
            <a:r>
              <a:rPr lang="fi-FI" sz="1000" dirty="0"/>
              <a:t> </a:t>
            </a:r>
          </a:p>
          <a:p>
            <a:r>
              <a:rPr lang="fi-FI" sz="1000" dirty="0"/>
              <a:t> </a:t>
            </a:r>
          </a:p>
          <a:p>
            <a:r>
              <a:rPr lang="fi-FI" sz="1000" dirty="0"/>
              <a:t> </a:t>
            </a:r>
          </a:p>
          <a:p>
            <a:pPr lvl="1"/>
            <a:r>
              <a:rPr lang="fi-FI" sz="1000" b="1" dirty="0"/>
              <a:t>Kohderyhmät</a:t>
            </a:r>
          </a:p>
          <a:p>
            <a:r>
              <a:rPr lang="fi-FI" sz="1000" dirty="0"/>
              <a:t> </a:t>
            </a:r>
          </a:p>
          <a:p>
            <a:r>
              <a:rPr lang="fi-FI" sz="1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9911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-139701"/>
            <a:ext cx="5238750" cy="320611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051050" y="2825114"/>
            <a:ext cx="6578600" cy="2668227"/>
          </a:xfrm>
        </p:spPr>
        <p:txBody>
          <a:bodyPr/>
          <a:lstStyle/>
          <a:p>
            <a:r>
              <a:rPr lang="fi-FI" sz="1400" dirty="0"/>
              <a:t>Kirjastojen Suomi.fi – pilotit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sz="1400" dirty="0"/>
              <a:t> </a:t>
            </a:r>
            <a:r>
              <a:rPr lang="fi-FI" sz="1400" dirty="0" err="1" smtClean="0"/>
              <a:t>Finnan</a:t>
            </a:r>
            <a:r>
              <a:rPr lang="fi-FI" sz="1400" dirty="0" smtClean="0"/>
              <a:t> </a:t>
            </a:r>
            <a:r>
              <a:rPr lang="fi-FI" sz="1400" dirty="0"/>
              <a:t>näkyminen palvelunäkymässä (ei voi toimia keskitettynä väylänä kirjastojärjestelmien liittämisessä palveluväylään) + </a:t>
            </a:r>
            <a:r>
              <a:rPr lang="fi-FI" sz="1400" dirty="0" err="1"/>
              <a:t>Finnan</a:t>
            </a:r>
            <a:r>
              <a:rPr lang="fi-FI" sz="1400" dirty="0"/>
              <a:t> avoin data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sz="1400" dirty="0"/>
              <a:t>omien tietojen näkyminen alkuvuonna 2017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sz="1400" dirty="0"/>
              <a:t>vahva kirjautuminen verkkokirjastoon keväällä 2017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sz="1400" dirty="0"/>
              <a:t>kirjastohakemiston datan kopiointi </a:t>
            </a:r>
            <a:r>
              <a:rPr lang="fi-FI" sz="1400" dirty="0" err="1"/>
              <a:t>ptv:hen</a:t>
            </a:r>
            <a:r>
              <a:rPr lang="fi-FI" sz="1400" dirty="0"/>
              <a:t>  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sz="1400" dirty="0"/>
              <a:t>Helmet, Jyväskylä ja Tampere ovat </a:t>
            </a:r>
            <a:r>
              <a:rPr lang="fi-FI" sz="1400" dirty="0" smtClean="0"/>
              <a:t>pilotteja</a:t>
            </a:r>
            <a:r>
              <a:rPr lang="fi-FI" sz="1400" dirty="0"/>
              <a:t> 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sz="1400" dirty="0"/>
              <a:t>Suomi.fi – kokonaisuus ei muodosta asiakasrekisteriä. Asiointikuntaa on vaikea </a:t>
            </a:r>
            <a:r>
              <a:rPr lang="fi-FI" sz="1400" dirty="0" smtClean="0"/>
              <a:t>luoda</a:t>
            </a:r>
            <a:r>
              <a:rPr lang="fi-FI" sz="1400" dirty="0"/>
              <a:t> </a:t>
            </a:r>
          </a:p>
          <a:p>
            <a:pPr marL="298450" indent="-285750">
              <a:buFont typeface="Arial" panose="020B0604020202020204" pitchFamily="34" charset="0"/>
              <a:buChar char="•"/>
            </a:pPr>
            <a:r>
              <a:rPr lang="fi-FI" sz="1400" dirty="0"/>
              <a:t>Kirjaston yhteystiedot yms. </a:t>
            </a:r>
            <a:r>
              <a:rPr lang="fi-FI" sz="1400" dirty="0" err="1"/>
              <a:t>Kirkannan</a:t>
            </a:r>
            <a:r>
              <a:rPr lang="fi-FI" sz="1400" dirty="0"/>
              <a:t> kautta</a:t>
            </a:r>
          </a:p>
          <a:p>
            <a:r>
              <a:rPr lang="fi-FI" sz="1400" dirty="0"/>
              <a:t> </a:t>
            </a:r>
          </a:p>
          <a:p>
            <a:endParaRPr lang="fi-FI" sz="1400" dirty="0"/>
          </a:p>
          <a:p>
            <a:endParaRPr lang="fi-FI" sz="1400" dirty="0"/>
          </a:p>
          <a:p>
            <a:endParaRPr lang="fi-FI" sz="1000" dirty="0"/>
          </a:p>
          <a:p>
            <a:r>
              <a:rPr lang="fi-FI" sz="1000" dirty="0" smtClean="0"/>
              <a:t> </a:t>
            </a:r>
          </a:p>
          <a:p>
            <a:r>
              <a:rPr lang="fi-FI" sz="1000" dirty="0"/>
              <a:t> </a:t>
            </a:r>
          </a:p>
          <a:p>
            <a:r>
              <a:rPr lang="fi-FI" sz="1000" dirty="0"/>
              <a:t> </a:t>
            </a:r>
          </a:p>
          <a:p>
            <a:r>
              <a:rPr lang="fi-FI" sz="1000" dirty="0"/>
              <a:t> </a:t>
            </a:r>
          </a:p>
          <a:p>
            <a:pPr lvl="1"/>
            <a:r>
              <a:rPr lang="fi-FI" sz="1000" b="1" dirty="0"/>
              <a:t>Kohderyhmät</a:t>
            </a:r>
          </a:p>
          <a:p>
            <a:r>
              <a:rPr lang="fi-FI" sz="1000" dirty="0"/>
              <a:t> </a:t>
            </a:r>
          </a:p>
          <a:p>
            <a:r>
              <a:rPr lang="fi-FI" sz="1000" dirty="0"/>
              <a:t> </a:t>
            </a:r>
          </a:p>
        </p:txBody>
      </p:sp>
      <p:sp>
        <p:nvSpPr>
          <p:cNvPr id="2" name="Suorakulmio 1"/>
          <p:cNvSpPr/>
          <p:nvPr/>
        </p:nvSpPr>
        <p:spPr>
          <a:xfrm>
            <a:off x="4876800" y="15957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/>
              <a:t>YLE: jonkun pitäisi opettaa 80-vuotias Liisa ja puoli miljoonaa muuta maksamaan laskunsa verkossa – mutta kenen?</a:t>
            </a:r>
          </a:p>
        </p:txBody>
      </p:sp>
    </p:spTree>
    <p:extLst>
      <p:ext uri="{BB962C8B-B14F-4D97-AF65-F5344CB8AC3E}">
        <p14:creationId xmlns:p14="http://schemas.microsoft.com/office/powerpoint/2010/main" val="265809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15636" y="703658"/>
            <a:ext cx="4154776" cy="6154342"/>
          </a:xfrm>
        </p:spPr>
        <p:txBody>
          <a:bodyPr/>
          <a:lstStyle/>
          <a:p>
            <a:pPr lvl="0"/>
            <a:r>
              <a:rPr lang="fi-FI" sz="1600" dirty="0">
                <a:latin typeface="+mj-lt"/>
              </a:rPr>
              <a:t> </a:t>
            </a:r>
          </a:p>
        </p:txBody>
      </p:sp>
      <p:sp>
        <p:nvSpPr>
          <p:cNvPr id="3" name="Suorakulmio 2"/>
          <p:cNvSpPr/>
          <p:nvPr/>
        </p:nvSpPr>
        <p:spPr>
          <a:xfrm>
            <a:off x="1206500" y="1282700"/>
            <a:ext cx="64643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spcAft>
                <a:spcPts val="0"/>
              </a:spcAft>
            </a:pPr>
            <a:r>
              <a:rPr lang="fi-FI" sz="2000" dirty="0">
                <a:solidFill>
                  <a:srgbClr val="4C4C4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Tietosuoja kirjastotyön näkökulmasta</a:t>
            </a:r>
            <a:br>
              <a:rPr lang="fi-FI" sz="2000" dirty="0">
                <a:solidFill>
                  <a:srgbClr val="4C4C4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i-FI" sz="2000" i="1" dirty="0">
                <a:solidFill>
                  <a:srgbClr val="4C4C4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Satu Holmberg, osastopäällikkö, Helsingin kaupunginkirjasto</a:t>
            </a:r>
            <a:endParaRPr lang="fi-FI" sz="2000" i="1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fi-FI" dirty="0">
                <a:solidFill>
                  <a:srgbClr val="4C4C4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i-FI" sz="16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4C4C4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Käyttäjätunnukset ja kirjastojärjestelmä</a:t>
            </a:r>
            <a:endParaRPr lang="fi-FI" sz="16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4C4C4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kirjastokohtaiset yhteistunnukset tulee poistaa</a:t>
            </a:r>
            <a:endParaRPr lang="fi-FI" sz="16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4C4C4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Lisääntynyt rajapintojen käyttö</a:t>
            </a:r>
            <a:endParaRPr lang="fi-FI" sz="16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4C4C4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asiakastietojen käyttö: asiakasrekisterin käyttöohjeet</a:t>
            </a:r>
            <a:endParaRPr lang="fi-FI" sz="16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4C4C4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koko henkilökunnan tietosuojaosaamisen varmistaminen</a:t>
            </a:r>
            <a:endParaRPr lang="fi-FI" sz="1600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4C4C4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salassapito- ja käyttäjäsopimukset: sitouttaa ja ohjaa</a:t>
            </a:r>
            <a:endParaRPr lang="fi-FI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43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15636" y="703658"/>
            <a:ext cx="4154776" cy="6154342"/>
          </a:xfrm>
        </p:spPr>
        <p:txBody>
          <a:bodyPr/>
          <a:lstStyle/>
          <a:p>
            <a:pPr lvl="0"/>
            <a:r>
              <a:rPr lang="fi-FI" sz="1600" dirty="0">
                <a:latin typeface="+mj-lt"/>
              </a:rPr>
              <a:t> 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1003300" y="165100"/>
            <a:ext cx="76658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Kohti saavutettavampaa kirjastoa – kirittäjinä asiakaslähtöisyys ja </a:t>
            </a: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kiristyvä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lainsäädäntö </a:t>
            </a:r>
            <a:b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2000" i="1" dirty="0">
                <a:latin typeface="Arial" panose="020B0604020202020204" pitchFamily="34" charset="0"/>
                <a:cs typeface="Arial" panose="020B0604020202020204" pitchFamily="34" charset="0"/>
              </a:rPr>
              <a:t>Jaakko </a:t>
            </a:r>
            <a:r>
              <a:rPr lang="fi-FI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Tiinanen</a:t>
            </a:r>
            <a:r>
              <a:rPr lang="fi-FI" sz="2000" i="1" dirty="0">
                <a:latin typeface="Arial" panose="020B0604020202020204" pitchFamily="34" charset="0"/>
                <a:cs typeface="Arial" panose="020B0604020202020204" pitchFamily="34" charset="0"/>
              </a:rPr>
              <a:t>, suunnittelija, Espoon kaupunginkirjasto</a:t>
            </a:r>
          </a:p>
        </p:txBody>
      </p:sp>
      <p:pic>
        <p:nvPicPr>
          <p:cNvPr id="5" name="Kuva 4" descr="C:\Users\ummaunu\AppData\Local\Microsoft\Windows\Temporary Internet Files\Content.Word\20170119_1514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2" y="1606232"/>
            <a:ext cx="6480175" cy="46294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078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15636" y="703658"/>
            <a:ext cx="4154776" cy="6154342"/>
          </a:xfrm>
        </p:spPr>
        <p:txBody>
          <a:bodyPr/>
          <a:lstStyle/>
          <a:p>
            <a:pPr lvl="0"/>
            <a:r>
              <a:rPr lang="fi-FI" sz="1600" dirty="0">
                <a:latin typeface="+mj-lt"/>
              </a:rPr>
              <a:t> </a:t>
            </a:r>
          </a:p>
        </p:txBody>
      </p:sp>
      <p:pic>
        <p:nvPicPr>
          <p:cNvPr id="5" name="Kuva 4" descr="C:\Users\ummaunu\AppData\Local\Microsoft\Windows\Temporary Internet Files\Content.Word\20170119_1524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482600"/>
            <a:ext cx="7670800" cy="541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122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525" y="330993"/>
            <a:ext cx="7412952" cy="998538"/>
          </a:xfrm>
        </p:spPr>
        <p:txBody>
          <a:bodyPr/>
          <a:lstStyle/>
          <a:p>
            <a:pPr algn="ctr"/>
            <a:r>
              <a:rPr lang="fi-FI" sz="2000" dirty="0">
                <a:solidFill>
                  <a:schemeClr val="tx1"/>
                </a:solidFill>
              </a:rPr>
              <a:t>Sananvapaus edellyttää puolivarjoisia tiloja</a:t>
            </a: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i="1" dirty="0">
                <a:solidFill>
                  <a:schemeClr val="tx1"/>
                </a:solidFill>
              </a:rPr>
              <a:t>Hanna Nikkanen, Tampereen yliopiston journalistiikan </a:t>
            </a:r>
            <a:r>
              <a:rPr lang="fi-FI" sz="2000" i="1" dirty="0" smtClean="0">
                <a:solidFill>
                  <a:schemeClr val="tx1"/>
                </a:solidFill>
              </a:rPr>
              <a:t>vierailijaprofessori </a:t>
            </a:r>
            <a:endParaRPr lang="fi-FI" sz="2000" i="1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03268" y="1371163"/>
            <a:ext cx="8791104" cy="2463484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 </a:t>
            </a:r>
            <a:endParaRPr lang="fi-FI" sz="16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fi-FI" sz="1600" dirty="0" err="1">
                <a:solidFill>
                  <a:schemeClr val="tx1"/>
                </a:solidFill>
              </a:rPr>
              <a:t>misinformaation</a:t>
            </a:r>
            <a:r>
              <a:rPr lang="fi-FI" sz="1600" dirty="0">
                <a:solidFill>
                  <a:schemeClr val="tx1"/>
                </a:solidFill>
              </a:rPr>
              <a:t> määrä lisääntyy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kirjastolla tärkeä rooli sananvapauden edistäjänä ja esiintuojana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kirjastojärjestelmästä tietoa haetaan käyttäjän valitsemilla algoritmeilla, optimointi käyttäjien hyvän mukaan, ei markkinointimielessä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verkkokauppatyyppinen asiointi lisääntymässä kirjastossakin, ns. vaeltelu vähentymässä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Googlen ”valta”, Google voi eriyttää tai toisaalta yhdenmukaistaa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Kirjasto: lukupiirit, puheenvuorot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journalismin ja kirjaston suhde. Pitäisi yhdessä miettiä, mitä asioita haluaisimme saada uutisoitua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toisaalta toimittajia ei voi ohjeistaa. Elämme kirjastokuplassa (kirjastolaiset jakavat esim. </a:t>
            </a:r>
            <a:r>
              <a:rPr lang="fi-FI" sz="1600" dirty="0" err="1">
                <a:solidFill>
                  <a:schemeClr val="tx1"/>
                </a:solidFill>
              </a:rPr>
              <a:t>somessa</a:t>
            </a:r>
            <a:r>
              <a:rPr lang="fi-FI" sz="1600" dirty="0">
                <a:solidFill>
                  <a:schemeClr val="tx1"/>
                </a:solidFill>
              </a:rPr>
              <a:t> kivoja juttuja ilman että kukaan ulkopuolinen niitä huomaa)</a:t>
            </a:r>
          </a:p>
        </p:txBody>
      </p:sp>
    </p:spTree>
    <p:extLst>
      <p:ext uri="{BB962C8B-B14F-4D97-AF65-F5344CB8AC3E}">
        <p14:creationId xmlns:p14="http://schemas.microsoft.com/office/powerpoint/2010/main" val="247199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15636" y="703658"/>
            <a:ext cx="4154776" cy="6154342"/>
          </a:xfrm>
        </p:spPr>
        <p:txBody>
          <a:bodyPr/>
          <a:lstStyle/>
          <a:p>
            <a:pPr lvl="0"/>
            <a:r>
              <a:rPr lang="fi-FI" sz="1600" dirty="0">
                <a:latin typeface="+mj-lt"/>
              </a:rPr>
              <a:t> </a:t>
            </a:r>
          </a:p>
        </p:txBody>
      </p:sp>
      <p:pic>
        <p:nvPicPr>
          <p:cNvPr id="5" name="Kuva 4" descr="C:\Users\ummaunu\AppData\Local\Microsoft\Windows\Temporary Internet Files\Content.Word\20170119_15313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703658"/>
            <a:ext cx="7620000" cy="52907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393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1" y="-24031"/>
            <a:ext cx="9144000" cy="5688000"/>
          </a:xfrm>
        </p:spPr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58875" y="5803900"/>
            <a:ext cx="6626252" cy="899825"/>
          </a:xfrm>
        </p:spPr>
        <p:txBody>
          <a:bodyPr/>
          <a:lstStyle/>
          <a:p>
            <a:pPr algn="ctr"/>
            <a:r>
              <a:rPr lang="fi-FI" sz="5400" dirty="0" smtClean="0">
                <a:solidFill>
                  <a:schemeClr val="bg1"/>
                </a:solidFill>
                <a:latin typeface="+mn-lt"/>
              </a:rPr>
              <a:t>KIITOS </a:t>
            </a:r>
            <a:r>
              <a:rPr lang="fi-FI" sz="5400" dirty="0" smtClean="0">
                <a:solidFill>
                  <a:schemeClr val="bg1"/>
                </a:solidFill>
                <a:latin typeface="+mn-lt"/>
                <a:sym typeface="Wingdings" panose="05000000000000000000" pitchFamily="2" charset="2"/>
              </a:rPr>
              <a:t></a:t>
            </a:r>
          </a:p>
          <a:p>
            <a:pPr algn="ctr"/>
            <a:endParaRPr lang="fi-FI" sz="1400" dirty="0" smtClean="0">
              <a:solidFill>
                <a:schemeClr val="bg1"/>
              </a:solidFill>
              <a:latin typeface="+mn-lt"/>
              <a:sym typeface="Wingdings" panose="05000000000000000000" pitchFamily="2" charset="2"/>
            </a:endParaRPr>
          </a:p>
          <a:p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2692400" y="172660"/>
            <a:ext cx="30915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Ota yhteyttä:</a:t>
            </a:r>
          </a:p>
          <a:p>
            <a:r>
              <a:rPr lang="fi-FI" dirty="0" smtClean="0">
                <a:solidFill>
                  <a:schemeClr val="bg1"/>
                </a:solidFill>
                <a:hlinkClick r:id="rId2"/>
              </a:rPr>
              <a:t>Ulla-maija.maunu@turku.fi</a:t>
            </a:r>
            <a:endParaRPr lang="fi-FI" dirty="0" smtClean="0">
              <a:solidFill>
                <a:schemeClr val="bg1"/>
              </a:solidFill>
            </a:endParaRPr>
          </a:p>
          <a:p>
            <a:r>
              <a:rPr lang="fi-FI" dirty="0" smtClean="0">
                <a:solidFill>
                  <a:schemeClr val="bg1"/>
                </a:solidFill>
                <a:hlinkClick r:id="rId3"/>
              </a:rPr>
              <a:t>Irmeli.malka-kannisto@turku.fi</a:t>
            </a:r>
            <a:endParaRPr lang="fi-FI" dirty="0" smtClean="0">
              <a:solidFill>
                <a:schemeClr val="bg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02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13564" y="1181103"/>
            <a:ext cx="6734175" cy="4057915"/>
          </a:xfrm>
        </p:spPr>
        <p:txBody>
          <a:bodyPr/>
          <a:lstStyle/>
          <a:p>
            <a:pPr lvl="0"/>
            <a:r>
              <a:rPr lang="fi-FI" sz="1600" dirty="0" smtClean="0"/>
              <a:t>kirjaston </a:t>
            </a:r>
            <a:r>
              <a:rPr lang="fi-FI" sz="1600" dirty="0"/>
              <a:t>yhteiskunnallinen merkitys voimakkaammin näkyviin</a:t>
            </a:r>
          </a:p>
          <a:p>
            <a:pPr lvl="0"/>
            <a:r>
              <a:rPr lang="fi-FI" sz="1600" dirty="0"/>
              <a:t>Kirjastolain tavoittelema Suomi</a:t>
            </a:r>
          </a:p>
          <a:p>
            <a:pPr lvl="1"/>
            <a:r>
              <a:rPr lang="fi-FI" sz="1600" dirty="0"/>
              <a:t>kunnioittaa ja edistää sivistyksellisiä, kielellisiä ja kulttuurisia oikeuksia</a:t>
            </a:r>
          </a:p>
          <a:p>
            <a:pPr lvl="1"/>
            <a:r>
              <a:rPr lang="fi-FI" sz="1600" dirty="0"/>
              <a:t>edistää kaikkien osallisuutta</a:t>
            </a:r>
          </a:p>
          <a:p>
            <a:pPr lvl="1"/>
            <a:r>
              <a:rPr lang="fi-FI" sz="1600" dirty="0"/>
              <a:t>kannustaa oppimiseen, kehittymiseen ja aktiiviseen toimijuuteen</a:t>
            </a:r>
          </a:p>
          <a:p>
            <a:pPr lvl="1"/>
            <a:r>
              <a:rPr lang="fi-FI" sz="1600" dirty="0" smtClean="0"/>
              <a:t>nojaa pohjoismaiseen demokratia-ajatteluun ja sananvapauteen</a:t>
            </a:r>
          </a:p>
          <a:p>
            <a:pPr lvl="1"/>
            <a:r>
              <a:rPr lang="fi-FI" sz="1600" dirty="0" smtClean="0"/>
              <a:t>yhteistyö</a:t>
            </a:r>
            <a:endParaRPr lang="fi-FI" sz="1600" dirty="0"/>
          </a:p>
          <a:p>
            <a:pPr marL="0" indent="0">
              <a:buNone/>
            </a:pPr>
            <a:r>
              <a:rPr lang="fi-FI" sz="1600" b="1" dirty="0" smtClean="0"/>
              <a:t>Kirjastoasetus</a:t>
            </a:r>
            <a:r>
              <a:rPr lang="fi-FI" sz="1600" b="1" dirty="0"/>
              <a:t>: </a:t>
            </a:r>
            <a:endParaRPr lang="fi-FI" sz="1600" b="1" dirty="0" smtClean="0"/>
          </a:p>
          <a:p>
            <a:pPr lvl="0"/>
            <a:r>
              <a:rPr lang="fi-FI" sz="1600" dirty="0" smtClean="0"/>
              <a:t>kirjaston johdolta kysytään, onko kirjasto kiinnostunut tehtävästä</a:t>
            </a:r>
          </a:p>
          <a:p>
            <a:pPr lvl="0"/>
            <a:r>
              <a:rPr lang="fi-FI" sz="1600" dirty="0" smtClean="0"/>
              <a:t>virallinen </a:t>
            </a:r>
            <a:r>
              <a:rPr lang="fi-FI" sz="1600" dirty="0"/>
              <a:t>kunnan suostumus huhtikuussa</a:t>
            </a:r>
          </a:p>
          <a:p>
            <a:pPr lvl="0"/>
            <a:r>
              <a:rPr lang="fi-FI" sz="1600" dirty="0"/>
              <a:t>asetus valmis kesäkuussa</a:t>
            </a:r>
          </a:p>
          <a:p>
            <a:pPr lvl="0"/>
            <a:r>
              <a:rPr lang="fi-FI" sz="1600" dirty="0"/>
              <a:t>koulutustilaisuudet keväällä 2017 (meillä 2.3.)</a:t>
            </a:r>
          </a:p>
          <a:p>
            <a:pPr lvl="0"/>
            <a:r>
              <a:rPr lang="fi-FI" sz="1600" dirty="0"/>
              <a:t>lain vaikutusten seuranta ja arviointi (sisäänrakennettuna tähän</a:t>
            </a:r>
            <a:r>
              <a:rPr lang="fi-FI" sz="1600" dirty="0" smtClean="0"/>
              <a:t>)</a:t>
            </a:r>
            <a:endParaRPr lang="fi-FI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378" y="182565"/>
            <a:ext cx="6949440" cy="998538"/>
          </a:xfrm>
        </p:spPr>
        <p:txBody>
          <a:bodyPr/>
          <a:lstStyle/>
          <a:p>
            <a:pPr algn="ctr"/>
            <a:r>
              <a:rPr lang="fi-FI" sz="2400" dirty="0" smtClean="0"/>
              <a:t> </a:t>
            </a:r>
            <a:r>
              <a:rPr lang="fi-FI" sz="2000" dirty="0" smtClean="0"/>
              <a:t>Maa on lailla rakennettava</a:t>
            </a:r>
            <a:br>
              <a:rPr lang="fi-FI" sz="2000" dirty="0" smtClean="0"/>
            </a:br>
            <a:r>
              <a:rPr lang="fi-FI" sz="2000" i="1" dirty="0" smtClean="0"/>
              <a:t>kulttuuriasiainneuvos Leena Aaltonen opetus- ja kulttuuriministeriö</a:t>
            </a:r>
            <a:endParaRPr lang="fi-FI" sz="2000" i="1" dirty="0"/>
          </a:p>
        </p:txBody>
      </p:sp>
    </p:spTree>
    <p:extLst>
      <p:ext uri="{BB962C8B-B14F-4D97-AF65-F5344CB8AC3E}">
        <p14:creationId xmlns:p14="http://schemas.microsoft.com/office/powerpoint/2010/main" val="293275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48793" y="1704028"/>
            <a:ext cx="6734175" cy="3441627"/>
          </a:xfrm>
        </p:spPr>
        <p:txBody>
          <a:bodyPr/>
          <a:lstStyle/>
          <a:p>
            <a:r>
              <a:rPr lang="fi-FI" sz="1600" dirty="0"/>
              <a:t>ks. valheenpaljastaja </a:t>
            </a:r>
            <a:r>
              <a:rPr lang="fi-FI" sz="1600" dirty="0" err="1"/>
              <a:t>yle</a:t>
            </a:r>
            <a:r>
              <a:rPr lang="fi-FI" sz="1600" dirty="0"/>
              <a:t> oppiminen</a:t>
            </a:r>
          </a:p>
          <a:p>
            <a:pPr lvl="0"/>
            <a:r>
              <a:rPr lang="fi-FI" sz="1600" dirty="0"/>
              <a:t>ilmiöitä:</a:t>
            </a:r>
          </a:p>
          <a:p>
            <a:pPr lvl="1"/>
            <a:r>
              <a:rPr lang="fi-FI" sz="1600" dirty="0"/>
              <a:t>epämieluisa uutinen = valeuutinen</a:t>
            </a:r>
          </a:p>
          <a:p>
            <a:pPr lvl="1"/>
            <a:r>
              <a:rPr lang="fi-FI" sz="1600" dirty="0"/>
              <a:t>kaikki asiat, joista on tehty oikaisu</a:t>
            </a:r>
          </a:p>
          <a:p>
            <a:pPr lvl="0"/>
            <a:r>
              <a:rPr lang="fi-FI" sz="1600" dirty="0"/>
              <a:t>todellinen valeuutinen on tahallisessa tarkoituksessa julkaistu harhaanjohtava uutinen</a:t>
            </a:r>
          </a:p>
          <a:p>
            <a:pPr lvl="0"/>
            <a:r>
              <a:rPr lang="fi-FI" sz="1600" dirty="0"/>
              <a:t>tyypillisimmät nettihuijaukset:</a:t>
            </a:r>
          </a:p>
          <a:p>
            <a:pPr lvl="1"/>
            <a:r>
              <a:rPr lang="fi-FI" sz="1600" dirty="0"/>
              <a:t>luonnonkatastrofien, konfliktien ja muiden yllättävien tapahtumien aikana tapahtuvat huijaukset. Tyypillisesti kuvia jostain toisesta tilanteesta</a:t>
            </a:r>
          </a:p>
          <a:p>
            <a:pPr lvl="1"/>
            <a:r>
              <a:rPr lang="fi-FI" sz="1600" dirty="0"/>
              <a:t>valeuutissivustot (esim. ETF News</a:t>
            </a:r>
            <a:r>
              <a:rPr lang="fi-FI" sz="1600" dirty="0" smtClean="0"/>
              <a:t>)</a:t>
            </a:r>
            <a:endParaRPr lang="fi-FI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386" y="249886"/>
            <a:ext cx="8835315" cy="998538"/>
          </a:xfrm>
        </p:spPr>
        <p:txBody>
          <a:bodyPr/>
          <a:lstStyle/>
          <a:p>
            <a:pPr algn="ctr"/>
            <a:r>
              <a:rPr lang="fi-FI" sz="2000" dirty="0" err="1"/>
              <a:t>Misinformaatio</a:t>
            </a:r>
            <a:r>
              <a:rPr lang="fi-FI" sz="2000" dirty="0"/>
              <a:t> verkossa – miksi siihen uskotaan ja miten sitä voisi vastustaa </a:t>
            </a:r>
            <a:br>
              <a:rPr lang="fi-FI" sz="2000" dirty="0"/>
            </a:br>
            <a:r>
              <a:rPr lang="fi-FI" sz="2000" i="1" dirty="0"/>
              <a:t>Johanna Vehkoo, toimittaja</a:t>
            </a:r>
          </a:p>
        </p:txBody>
      </p:sp>
    </p:spTree>
    <p:extLst>
      <p:ext uri="{BB962C8B-B14F-4D97-AF65-F5344CB8AC3E}">
        <p14:creationId xmlns:p14="http://schemas.microsoft.com/office/powerpoint/2010/main" val="24241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37693" y="789628"/>
            <a:ext cx="6734175" cy="3441627"/>
          </a:xfrm>
        </p:spPr>
        <p:txBody>
          <a:bodyPr/>
          <a:lstStyle/>
          <a:p>
            <a:pPr lvl="1"/>
            <a:r>
              <a:rPr lang="fi-FI" sz="1600" dirty="0"/>
              <a:t>propaganda- ja vihapuhe valeuutisen muodossa (MV-lehti, Nykysuomi, Uutismaailma, </a:t>
            </a:r>
            <a:r>
              <a:rPr lang="fi-FI" sz="1600" dirty="0" err="1"/>
              <a:t>Uber</a:t>
            </a:r>
            <a:r>
              <a:rPr lang="fi-FI" sz="1600" dirty="0"/>
              <a:t>-uutiset, </a:t>
            </a:r>
            <a:r>
              <a:rPr lang="fi-FI" sz="1600" dirty="0" err="1"/>
              <a:t>Finnleaks</a:t>
            </a:r>
            <a:r>
              <a:rPr lang="fi-FI" sz="1600" dirty="0"/>
              <a:t>)</a:t>
            </a:r>
          </a:p>
          <a:p>
            <a:pPr lvl="1"/>
            <a:r>
              <a:rPr lang="fi-FI" sz="1600" dirty="0"/>
              <a:t>Salaliittoteoriat (erit. Magneettimedia)  (Niinistön puheesta katosi ääni –ja </a:t>
            </a:r>
            <a:r>
              <a:rPr lang="fi-FI" sz="1600" dirty="0" err="1"/>
              <a:t>YLEn</a:t>
            </a:r>
            <a:r>
              <a:rPr lang="fi-FI" sz="1600" dirty="0"/>
              <a:t> korjaus netissä)</a:t>
            </a:r>
          </a:p>
          <a:p>
            <a:pPr lvl="1"/>
            <a:r>
              <a:rPr lang="fi-FI" sz="1600" dirty="0"/>
              <a:t>Pitkään rakennetut tarinalliset nettihuijaukset. </a:t>
            </a:r>
            <a:r>
              <a:rPr lang="fi-FI" sz="1600" dirty="0" err="1"/>
              <a:t>Münchhausen</a:t>
            </a:r>
            <a:r>
              <a:rPr lang="fi-FI" sz="1600" dirty="0"/>
              <a:t> </a:t>
            </a:r>
            <a:r>
              <a:rPr lang="fi-FI" sz="1600" dirty="0" err="1"/>
              <a:t>by</a:t>
            </a:r>
            <a:r>
              <a:rPr lang="fi-FI" sz="1600" dirty="0"/>
              <a:t> Internet. (Enkeli-Elisa, Gay Girl in </a:t>
            </a:r>
            <a:r>
              <a:rPr lang="fi-FI" sz="1600" dirty="0" err="1"/>
              <a:t>Damascus</a:t>
            </a:r>
            <a:r>
              <a:rPr lang="fi-FI" sz="1600" dirty="0"/>
              <a:t>)</a:t>
            </a:r>
          </a:p>
          <a:p>
            <a:pPr lvl="1"/>
            <a:r>
              <a:rPr lang="fi-FI" sz="1600" dirty="0" err="1"/>
              <a:t>feikkiprofiilit</a:t>
            </a:r>
            <a:r>
              <a:rPr lang="fi-FI" sz="1600" dirty="0"/>
              <a:t> (Timo Soinin ja Jörn Donnerin Twitter-tilit)</a:t>
            </a:r>
          </a:p>
          <a:p>
            <a:pPr lvl="1"/>
            <a:r>
              <a:rPr lang="fi-FI" sz="1600" dirty="0"/>
              <a:t>tekaistut päivitykset . Jos epäilet </a:t>
            </a:r>
            <a:r>
              <a:rPr lang="fi-FI" sz="1600" dirty="0" err="1"/>
              <a:t>twiittiä</a:t>
            </a:r>
            <a:r>
              <a:rPr lang="fi-FI" sz="1600" dirty="0"/>
              <a:t> </a:t>
            </a:r>
            <a:r>
              <a:rPr lang="fi-FI" sz="1600" dirty="0" err="1"/>
              <a:t>feikiksi</a:t>
            </a:r>
            <a:r>
              <a:rPr lang="fi-FI" sz="1600" dirty="0"/>
              <a:t>, mene henkilön Twitter-sivulle ja katso, onko </a:t>
            </a:r>
            <a:r>
              <a:rPr lang="fi-FI" sz="1600" dirty="0" err="1"/>
              <a:t>twiitti</a:t>
            </a:r>
            <a:r>
              <a:rPr lang="fi-FI" sz="1600" dirty="0"/>
              <a:t> siellä</a:t>
            </a:r>
          </a:p>
          <a:p>
            <a:pPr lvl="1"/>
            <a:r>
              <a:rPr lang="fi-FI" sz="1600" dirty="0"/>
              <a:t>käsitellyt valokuvat</a:t>
            </a:r>
          </a:p>
          <a:p>
            <a:pPr lvl="1"/>
            <a:r>
              <a:rPr lang="fi-FI" sz="1600" dirty="0"/>
              <a:t>Satiiri</a:t>
            </a:r>
          </a:p>
        </p:txBody>
      </p:sp>
    </p:spTree>
    <p:extLst>
      <p:ext uri="{BB962C8B-B14F-4D97-AF65-F5344CB8AC3E}">
        <p14:creationId xmlns:p14="http://schemas.microsoft.com/office/powerpoint/2010/main" val="24223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48793" y="1606232"/>
            <a:ext cx="6963294" cy="4312430"/>
          </a:xfrm>
        </p:spPr>
        <p:txBody>
          <a:bodyPr/>
          <a:lstStyle/>
          <a:p>
            <a:pPr lvl="1"/>
            <a:r>
              <a:rPr lang="fi-FI" sz="1600" dirty="0"/>
              <a:t>propaganda- ja vihapuhe valeuutisen muodossa (MV-lehti, Nykysuomi, Uutismaailma, </a:t>
            </a:r>
            <a:r>
              <a:rPr lang="fi-FI" sz="1600" dirty="0" err="1"/>
              <a:t>Uber</a:t>
            </a:r>
            <a:r>
              <a:rPr lang="fi-FI" sz="1600" dirty="0"/>
              <a:t>-uutiset, </a:t>
            </a:r>
            <a:r>
              <a:rPr lang="fi-FI" sz="1600" dirty="0" err="1"/>
              <a:t>Finnleaks</a:t>
            </a:r>
            <a:r>
              <a:rPr lang="fi-FI" sz="1600" dirty="0"/>
              <a:t>)</a:t>
            </a:r>
          </a:p>
          <a:p>
            <a:pPr lvl="1"/>
            <a:r>
              <a:rPr lang="fi-FI" sz="1600" dirty="0"/>
              <a:t>Salaliittoteoriat (erit. Magneettimedia)  (Niinistön puheesta katosi ääni –ja </a:t>
            </a:r>
            <a:r>
              <a:rPr lang="fi-FI" sz="1600" dirty="0" err="1"/>
              <a:t>YLEn</a:t>
            </a:r>
            <a:r>
              <a:rPr lang="fi-FI" sz="1600" dirty="0"/>
              <a:t> korjaus netissä)</a:t>
            </a:r>
          </a:p>
          <a:p>
            <a:pPr lvl="1"/>
            <a:r>
              <a:rPr lang="fi-FI" sz="1600" dirty="0"/>
              <a:t>Pitkään rakennetut tarinalliset nettihuijaukset. </a:t>
            </a:r>
            <a:r>
              <a:rPr lang="fi-FI" sz="1600" dirty="0" err="1"/>
              <a:t>Münchhausen</a:t>
            </a:r>
            <a:r>
              <a:rPr lang="fi-FI" sz="1600" dirty="0"/>
              <a:t> </a:t>
            </a:r>
            <a:r>
              <a:rPr lang="fi-FI" sz="1600" dirty="0" err="1"/>
              <a:t>by</a:t>
            </a:r>
            <a:r>
              <a:rPr lang="fi-FI" sz="1600" dirty="0"/>
              <a:t> Internet. (Enkeli-Elisa, Gay Girl in </a:t>
            </a:r>
            <a:r>
              <a:rPr lang="fi-FI" sz="1600" dirty="0" err="1"/>
              <a:t>Damascus</a:t>
            </a:r>
            <a:r>
              <a:rPr lang="fi-FI" sz="1600" dirty="0"/>
              <a:t>)</a:t>
            </a:r>
          </a:p>
          <a:p>
            <a:pPr lvl="1"/>
            <a:r>
              <a:rPr lang="fi-FI" sz="1600" dirty="0" err="1"/>
              <a:t>feikkiprofiilit</a:t>
            </a:r>
            <a:r>
              <a:rPr lang="fi-FI" sz="1600" dirty="0"/>
              <a:t> (Timo Soinin ja Jörn Donnerin Twitter-tilit)</a:t>
            </a:r>
          </a:p>
          <a:p>
            <a:pPr lvl="1"/>
            <a:r>
              <a:rPr lang="fi-FI" sz="1600" dirty="0"/>
              <a:t>tekaistut päivitykset . Jos epäilet </a:t>
            </a:r>
            <a:r>
              <a:rPr lang="fi-FI" sz="1600" dirty="0" err="1"/>
              <a:t>twiittiä</a:t>
            </a:r>
            <a:r>
              <a:rPr lang="fi-FI" sz="1600" dirty="0"/>
              <a:t> </a:t>
            </a:r>
            <a:r>
              <a:rPr lang="fi-FI" sz="1600" dirty="0" err="1"/>
              <a:t>feikiksi</a:t>
            </a:r>
            <a:r>
              <a:rPr lang="fi-FI" sz="1600" dirty="0"/>
              <a:t>, mene henkilön Twitter-sivulle ja katso, onko </a:t>
            </a:r>
            <a:r>
              <a:rPr lang="fi-FI" sz="1600" dirty="0" err="1"/>
              <a:t>twiitti</a:t>
            </a:r>
            <a:r>
              <a:rPr lang="fi-FI" sz="1600" dirty="0"/>
              <a:t> siellä</a:t>
            </a:r>
          </a:p>
          <a:p>
            <a:pPr lvl="1"/>
            <a:r>
              <a:rPr lang="fi-FI" sz="1600" dirty="0"/>
              <a:t>käsitellyt valokuvat</a:t>
            </a:r>
          </a:p>
          <a:p>
            <a:pPr marL="360000" lvl="1" indent="0">
              <a:buNone/>
            </a:pPr>
            <a:endParaRPr lang="fi-FI" sz="1600" dirty="0"/>
          </a:p>
        </p:txBody>
      </p:sp>
      <p:pic>
        <p:nvPicPr>
          <p:cNvPr id="4" name="Kuva 3" descr="C:\Users\ummaunu\AppData\Local\Microsoft\Windows\Temporary Internet Files\Content.Word\20170119_12045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133004"/>
            <a:ext cx="8661861" cy="59020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81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C:\Users\ummaunu\AppData\Local\Microsoft\Windows\Temporary Internet Files\Content.Word\20170119_1207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2" y="116379"/>
            <a:ext cx="7263448" cy="5935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719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C:\Users\ummaunu\AppData\Local\Microsoft\Windows\Temporary Internet Files\Content.Word\20170119_1210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7" y="199505"/>
            <a:ext cx="8063345" cy="5802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066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701800" y="4140200"/>
            <a:ext cx="6578600" cy="2668227"/>
          </a:xfrm>
        </p:spPr>
        <p:txBody>
          <a:bodyPr/>
          <a:lstStyle/>
          <a:p>
            <a:r>
              <a:rPr lang="fi-FI" sz="1400" dirty="0"/>
              <a:t> </a:t>
            </a:r>
          </a:p>
          <a:p>
            <a:pPr marL="298450" lvl="0" indent="-285750">
              <a:buFont typeface="Arial" panose="020B0604020202020204" pitchFamily="34" charset="0"/>
              <a:buChar char="•"/>
            </a:pPr>
            <a:r>
              <a:rPr lang="fi-FI" sz="1400" dirty="0"/>
              <a:t>ollut voimassa noin puoli vuotta</a:t>
            </a:r>
          </a:p>
          <a:p>
            <a:pPr marL="298450" lvl="0" indent="-285750">
              <a:buFont typeface="Arial" panose="020B0604020202020204" pitchFamily="34" charset="0"/>
              <a:buChar char="•"/>
            </a:pPr>
            <a:r>
              <a:rPr lang="fi-FI" sz="1400" dirty="0"/>
              <a:t>koskee henkilötietoja</a:t>
            </a:r>
          </a:p>
          <a:p>
            <a:pPr marL="298450" lvl="0" indent="-285750">
              <a:buFont typeface="Arial" panose="020B0604020202020204" pitchFamily="34" charset="0"/>
              <a:buChar char="•"/>
            </a:pPr>
            <a:r>
              <a:rPr lang="fi-FI" sz="1400" dirty="0"/>
              <a:t> asetus annettu 27.4.2016, voimassa 25.5.2018 </a:t>
            </a:r>
            <a:r>
              <a:rPr lang="fi-FI" sz="1400" dirty="0" smtClean="0"/>
              <a:t>alkaen</a:t>
            </a:r>
            <a:r>
              <a:rPr lang="fi-FI" sz="1400" dirty="0"/>
              <a:t> </a:t>
            </a:r>
          </a:p>
          <a:p>
            <a:pPr marL="298450" lvl="0" indent="-285750">
              <a:buFont typeface="Arial" panose="020B0604020202020204" pitchFamily="34" charset="0"/>
              <a:buChar char="•"/>
            </a:pPr>
            <a:r>
              <a:rPr lang="fi-FI" sz="1400" dirty="0"/>
              <a:t>voittaa kansalliset </a:t>
            </a:r>
            <a:r>
              <a:rPr lang="fi-FI" sz="1400" dirty="0" smtClean="0"/>
              <a:t>lait</a:t>
            </a:r>
            <a:r>
              <a:rPr lang="fi-FI" sz="1400" dirty="0"/>
              <a:t> </a:t>
            </a:r>
          </a:p>
          <a:p>
            <a:pPr marL="298450" lvl="0" indent="-285750">
              <a:buFont typeface="Arial" panose="020B0604020202020204" pitchFamily="34" charset="0"/>
              <a:buChar char="•"/>
            </a:pPr>
            <a:r>
              <a:rPr lang="fi-FI" sz="1400" dirty="0"/>
              <a:t>henkilötietosuojalakia tulee muuttaa</a:t>
            </a:r>
          </a:p>
          <a:p>
            <a:endParaRPr lang="fi-FI" sz="1000" dirty="0"/>
          </a:p>
          <a:p>
            <a:r>
              <a:rPr lang="fi-FI" sz="1000" dirty="0" smtClean="0"/>
              <a:t> </a:t>
            </a:r>
          </a:p>
          <a:p>
            <a:r>
              <a:rPr lang="fi-FI" sz="1000" dirty="0"/>
              <a:t> </a:t>
            </a:r>
          </a:p>
          <a:p>
            <a:r>
              <a:rPr lang="fi-FI" sz="1000" dirty="0"/>
              <a:t> </a:t>
            </a:r>
          </a:p>
          <a:p>
            <a:r>
              <a:rPr lang="fi-FI" sz="1000" dirty="0"/>
              <a:t> </a:t>
            </a:r>
          </a:p>
          <a:p>
            <a:pPr lvl="1"/>
            <a:r>
              <a:rPr lang="fi-FI" sz="1000" b="1" dirty="0"/>
              <a:t>Kohderyhmät</a:t>
            </a:r>
          </a:p>
          <a:p>
            <a:r>
              <a:rPr lang="fi-FI" sz="1000" dirty="0"/>
              <a:t> </a:t>
            </a:r>
          </a:p>
          <a:p>
            <a:r>
              <a:rPr lang="fi-FI" sz="1000" dirty="0"/>
              <a:t> 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402222"/>
            <a:ext cx="9144000" cy="647983"/>
          </a:xfrm>
        </p:spPr>
        <p:txBody>
          <a:bodyPr/>
          <a:lstStyle/>
          <a:p>
            <a:pPr algn="ctr"/>
            <a:r>
              <a:rPr lang="fi-FI" sz="2000" dirty="0"/>
              <a:t>EU:n tietosuoja-asetus</a:t>
            </a:r>
            <a:br>
              <a:rPr lang="fi-FI" sz="2000" dirty="0"/>
            </a:br>
            <a:r>
              <a:rPr lang="fi-FI" sz="2000" i="1" dirty="0"/>
              <a:t>Sari-Anna Pennanen, johtava kaupunginasiamies, Helsingin kaupunki</a:t>
            </a:r>
            <a:r>
              <a:rPr lang="fi-FI" sz="2400" dirty="0" smtClean="0"/>
              <a:t/>
            </a:r>
            <a:br>
              <a:rPr lang="fi-FI" sz="2400" dirty="0" smtClean="0"/>
            </a:br>
            <a:endParaRPr lang="fi-FI" sz="24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-1"/>
            <a:ext cx="5238750" cy="320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3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lkoinen">
  <a:themeElements>
    <a:clrScheme name="Custom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uva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Väri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urkuDoTku_Publicity xmlns="http://schemas.microsoft.com/sharepoint/v3">Julkinen</TurkuDoTku_Publicity>
    <TurkuDoTku_Description xmlns="http://schemas.microsoft.com/sharepoint/v3">Kuulumiset keskuskirjastokokouksesta 19.1.2017</TurkuDoTku_Description>
    <TaxCatchAll xmlns="b03131df-fdca-4f96-b491-cb071e0af91d">
      <Value>9</Value>
    </TaxCatchAll>
    <IconOverlay xmlns="http://schemas.microsoft.com/sharepoint/v4" xsi:nil="true"/>
    <Aihe xmlns="ba2811ac-44e0-4813-9ebf-222ecf3317ef">Maakuntakirjastokokoukset</Aihe>
    <TurkuDoTku_DecisionOrMeetingDate xmlns="http://schemas.microsoft.com/sharepoint/v3">2017-01-24T22:00:00+00:00</TurkuDoTku_DecisionOrMeetingDate>
    <TurkuDoTku_MeetingDocumentTyp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Liite</TermName>
          <TermId xmlns="http://schemas.microsoft.com/office/infopath/2007/PartnerControls">2bf75084-fc5f-437d-8688-7a1f79a9adba</TermId>
        </TermInfo>
      </Terms>
    </TurkuDoTku_MeetingDocumentTypeTaxHTField0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4.xml><?xml version="1.0" encoding="utf-8"?>
<?mso-contentType ?>
<spe:Receivers xmlns:spe="http://schemas.microsoft.com/sharepoint/events"/>
</file>

<file path=customXml/item5.xml><?xml version="1.0" encoding="utf-8"?>
<?mso-contentType ?>
<SharedContentType xmlns="Microsoft.SharePoint.Taxonomy.ContentTypeSync" SourceId="6948e327-c22f-45f3-ba73-76ec8822dedd" ContentTypeId="0x010100B231D0CFD3F64B10A09B2DADA4F4A7A10018AEEFB4A6F64358AAD5C6B1A79A6CF3" PreviousValue="false"/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Kokousasiakirja DoTku" ma:contentTypeID="0x010100B231D0CFD3F64B10A09B2DADA4F4A7A10018AEEFB4A6F64358AAD5C6B1A79A6CF30007F855C6BC790D438C4B61210E804DC8" ma:contentTypeVersion="29" ma:contentTypeDescription="Luo uusi asiakirja." ma:contentTypeScope="" ma:versionID="ef3abc06f59f1555fd1da488117002bb">
  <xsd:schema xmlns:xsd="http://www.w3.org/2001/XMLSchema" xmlns:xs="http://www.w3.org/2001/XMLSchema" xmlns:p="http://schemas.microsoft.com/office/2006/metadata/properties" xmlns:ns1="http://schemas.microsoft.com/sharepoint/v3" xmlns:ns2="b7caa62b-7ad8-4ac0-91e3-d215c04b2f01" xmlns:ns3="b03131df-fdca-4f96-b491-cb071e0af91d" xmlns:ns4="ba2811ac-44e0-4813-9ebf-222ecf3317ef" xmlns:ns5="http://schemas.microsoft.com/sharepoint/v4" targetNamespace="http://schemas.microsoft.com/office/2006/metadata/properties" ma:root="true" ma:fieldsID="7e16606c674975daa890b41d9e155bd5" ns1:_="" ns2:_="" ns3:_="" ns4:_="" ns5:_="">
    <xsd:import namespace="http://schemas.microsoft.com/sharepoint/v3"/>
    <xsd:import namespace="b7caa62b-7ad8-4ac0-91e3-d215c04b2f01"/>
    <xsd:import namespace="b03131df-fdca-4f96-b491-cb071e0af91d"/>
    <xsd:import namespace="ba2811ac-44e0-4813-9ebf-222ecf3317e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TurkuDoTku_Description" minOccurs="0"/>
                <xsd:element ref="ns1:TurkuDoTku_Publicity"/>
                <xsd:element ref="ns1:TurkuDoTku_DecisionOrMeetingDate"/>
                <xsd:element ref="ns1:TurkuDoTku_MeetingDocumentTypeTaxHTField0" minOccurs="0"/>
                <xsd:element ref="ns2:_dlc_DocId" minOccurs="0"/>
                <xsd:element ref="ns2:_dlc_DocIdUrl" minOccurs="0"/>
                <xsd:element ref="ns2:_dlc_DocIdPersistId" minOccurs="0"/>
                <xsd:element ref="ns3:TaxCatchAll" minOccurs="0"/>
                <xsd:element ref="ns4:Aihe"/>
                <xsd:element ref="ns5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urkuDoTku_Description" ma:index="8" nillable="true" ma:displayName="Kuvaus" ma:internalName="TurkuDoTku_Description">
      <xsd:simpleType>
        <xsd:restriction base="dms:Note">
          <xsd:maxLength value="255"/>
        </xsd:restriction>
      </xsd:simpleType>
    </xsd:element>
    <xsd:element name="TurkuDoTku_Publicity" ma:index="9" ma:displayName="Julkisuus" ma:default="Julkinen" ma:format="Dropdown" ma:internalName="TurkuDoTku_Publicity">
      <xsd:simpleType>
        <xsd:restriction base="dms:Choice">
          <xsd:enumeration value="Julkinen"/>
          <xsd:enumeration value="Salassa pidettävä"/>
        </xsd:restriction>
      </xsd:simpleType>
    </xsd:element>
    <xsd:element name="TurkuDoTku_DecisionOrMeetingDate" ma:index="10" ma:displayName="Päätös- /kokouspvm" ma:format="DateOnly" ma:internalName="TurkuDoTku_DecisionOrMeetingDate">
      <xsd:simpleType>
        <xsd:restriction base="dms:DateTime"/>
      </xsd:simpleType>
    </xsd:element>
    <xsd:element name="TurkuDoTku_MeetingDocumentTypeTaxHTField0" ma:index="13" ma:taxonomy="true" ma:internalName="TurkuDoTku_MeetingDocumentTypeTaxHTField0" ma:taxonomyFieldName="TurkuDoTku_MeetingDocumentType" ma:displayName="Kokousasiakirjan tyyppi" ma:fieldId="{d8e55122-ea91-4149-9344-7ef888255111}" ma:sspId="6948e327-c22f-45f3-ba73-76ec8822dedd" ma:termSetId="c95bffc7-408b-460f-9aa3-056411bfe71e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aa62b-7ad8-4ac0-91e3-d215c04b2f01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15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ysyvä tunniste" ma:description="Tunniste säilytetään lisättäessä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3131df-fdca-4f96-b491-cb071e0af91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description="" ma:hidden="true" ma:list="{cf563096-266a-42ed-8931-a7b027161080}" ma:internalName="TaxCatchAll" ma:showField="CatchAllData" ma:web="17c042a4-a892-4986-a9a8-53f06a3154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811ac-44e0-4813-9ebf-222ecf3317ef" elementFormDefault="qualified">
    <xsd:import namespace="http://schemas.microsoft.com/office/2006/documentManagement/types"/>
    <xsd:import namespace="http://schemas.microsoft.com/office/infopath/2007/PartnerControls"/>
    <xsd:element name="Aihe" ma:index="18" ma:displayName="Aihe" ma:format="Dropdown" ma:internalName="Aihe">
      <xsd:simpleType>
        <xsd:restriction base="dms:Choice">
          <xsd:enumeration value="Iki-ryhmä"/>
          <xsd:enumeration value="Kirjamessut"/>
          <xsd:enumeration value="Koulutustyöryhmä"/>
          <xsd:enumeration value="Maakuntakirjastokokoukset"/>
          <xsd:enumeration value="Varsist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D34282-E6E1-4CBA-A05C-6250DE269F8F}">
  <ds:schemaRefs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metadata/properties"/>
    <ds:schemaRef ds:uri="b03131df-fdca-4f96-b491-cb071e0af91d"/>
    <ds:schemaRef ds:uri="http://schemas.openxmlformats.org/package/2006/metadata/core-properties"/>
    <ds:schemaRef ds:uri="http://schemas.microsoft.com/office/2006/documentManagement/types"/>
    <ds:schemaRef ds:uri="http://schemas.microsoft.com/sharepoint/v4"/>
    <ds:schemaRef ds:uri="ba2811ac-44e0-4813-9ebf-222ecf3317ef"/>
    <ds:schemaRef ds:uri="b7caa62b-7ad8-4ac0-91e3-d215c04b2f01"/>
    <ds:schemaRef ds:uri="http://schemas.microsoft.com/sharepoint/v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1BA334D-4B1D-423B-A9DF-E809C3854F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E5CA70-AECE-41F7-93C0-C469B2AC99D2}">
  <ds:schemaRefs>
    <ds:schemaRef ds:uri="http://schemas.microsoft.com/office/2006/metadata/customXsn"/>
  </ds:schemaRefs>
</ds:datastoreItem>
</file>

<file path=customXml/itemProps4.xml><?xml version="1.0" encoding="utf-8"?>
<ds:datastoreItem xmlns:ds="http://schemas.openxmlformats.org/officeDocument/2006/customXml" ds:itemID="{AA609FD7-1E8E-4EF2-85BF-C06F6F095B7A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5C167654-BC11-440D-A897-C54BB93AD675}">
  <ds:schemaRefs>
    <ds:schemaRef ds:uri="Microsoft.SharePoint.Taxonomy.ContentTypeSync"/>
  </ds:schemaRefs>
</ds:datastoreItem>
</file>

<file path=customXml/itemProps6.xml><?xml version="1.0" encoding="utf-8"?>
<ds:datastoreItem xmlns:ds="http://schemas.openxmlformats.org/officeDocument/2006/customXml" ds:itemID="{304AF18C-7BE0-4B6E-A49C-8AA88FC279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7caa62b-7ad8-4ac0-91e3-d215c04b2f01"/>
    <ds:schemaRef ds:uri="b03131df-fdca-4f96-b491-cb071e0af91d"/>
    <ds:schemaRef ds:uri="ba2811ac-44e0-4813-9ebf-222ecf3317e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2016</TotalTime>
  <Words>389</Words>
  <Application>Microsoft Office PowerPoint</Application>
  <PresentationFormat>Näytössä katseltava diaesitys (4:3)</PresentationFormat>
  <Paragraphs>191</Paragraphs>
  <Slides>21</Slides>
  <Notes>13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21</vt:i4>
      </vt:variant>
    </vt:vector>
  </HeadingPairs>
  <TitlesOfParts>
    <vt:vector size="30" baseType="lpstr">
      <vt:lpstr>Arial</vt:lpstr>
      <vt:lpstr>Calibri</vt:lpstr>
      <vt:lpstr>Courier New</vt:lpstr>
      <vt:lpstr>Lucida Grande</vt:lpstr>
      <vt:lpstr>Wingdings</vt:lpstr>
      <vt:lpstr>ヒラギノ角ゴ Pro W3</vt:lpstr>
      <vt:lpstr>Valkoinen</vt:lpstr>
      <vt:lpstr>Kuvalliset</vt:lpstr>
      <vt:lpstr>Värilliset</vt:lpstr>
      <vt:lpstr>Kuulumisia keskuskirjastokokouksesta   </vt:lpstr>
      <vt:lpstr>Sananvapaus edellyttää puolivarjoisia tiloja Hanna Nikkanen, Tampereen yliopiston journalistiikan vierailijaprofessori </vt:lpstr>
      <vt:lpstr> Maa on lailla rakennettava kulttuuriasiainneuvos Leena Aaltonen opetus- ja kulttuuriministeriö</vt:lpstr>
      <vt:lpstr>Misinformaatio verkossa – miksi siihen uskotaan ja miten sitä voisi vastustaa  Johanna Vehkoo, toimittaja</vt:lpstr>
      <vt:lpstr>PowerPoint-esitys</vt:lpstr>
      <vt:lpstr>PowerPoint-esitys</vt:lpstr>
      <vt:lpstr>PowerPoint-esitys</vt:lpstr>
      <vt:lpstr>PowerPoint-esitys</vt:lpstr>
      <vt:lpstr>EU:n tietosuoja-asetus Sari-Anna Pennanen, johtava kaupunginasiamies, Helsingin kaupunki </vt:lpstr>
      <vt:lpstr>PowerPoint-esitys</vt:lpstr>
      <vt:lpstr>PowerPoint-esitys</vt:lpstr>
      <vt:lpstr>EU:n tietosuoja-asetus Sari-Anna Pennanen, johtava kaupunginasiamies, Helsingin kaupunki </vt:lpstr>
      <vt:lpstr>Suomi.fi –palvelukokonaisuus ja kirjastot Matti Sarmela, suunnittelija, kirjastot.fi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Ismo Hietanen</dc:creator>
  <cp:lastModifiedBy>Heino Anne (Kirjasto)</cp:lastModifiedBy>
  <cp:revision>76</cp:revision>
  <dcterms:created xsi:type="dcterms:W3CDTF">2015-05-18T10:58:08Z</dcterms:created>
  <dcterms:modified xsi:type="dcterms:W3CDTF">2017-01-25T06:51:46Z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0x010100B231D0CFD3F64B10A09B2DADA4F4A7A10018AEEFB4A6F64358AAD5C6B1A79A6CF30007F855C6BC790D438C4B61210E804DC8</vt:lpwstr>
  </property>
  <property fmtid="{D5CDD505-2E9C-101B-9397-08002B2CF9AE}" pid="3" name="TurkuDoTku_VideoFileTypeTaxHTField0">
    <vt:lpwstr>Videokuva|82098cdd-6e57-4a24-8887-90ce7bab4a54</vt:lpwstr>
  </property>
  <property fmtid="{D5CDD505-2E9C-101B-9397-08002B2CF9AE}" pid="4" name="TurkuDoTku_LanguageTaxHTField0">
    <vt:lpwstr>Suomi|ddab1725-3888-478f-9c8c-3eeceecd16e9</vt:lpwstr>
  </property>
  <property fmtid="{D5CDD505-2E9C-101B-9397-08002B2CF9AE}" pid="5" name="TurkuDoTku_AudioFileTypeTaxHTField0">
    <vt:lpwstr>Äänitiedosto|2ce7008b-f285-403a-bd25-9c3fffad5372</vt:lpwstr>
  </property>
  <property fmtid="{D5CDD505-2E9C-101B-9397-08002B2CF9AE}" pid="6" name="TurkuDoTku_PresentationMaterialType">
    <vt:lpwstr>4;#Diaesitys|29bf125c-3304-4b20-a038-e327a30ca536</vt:lpwstr>
  </property>
  <property fmtid="{D5CDD505-2E9C-101B-9397-08002B2CF9AE}" pid="7" name="TurkuDoTku_AudioFileType">
    <vt:lpwstr>3;#Äänitiedosto|2ce7008b-f285-403a-bd25-9c3fffad5372</vt:lpwstr>
  </property>
  <property fmtid="{D5CDD505-2E9C-101B-9397-08002B2CF9AE}" pid="8" name="TurkuDoTku_Language">
    <vt:lpwstr>3;#Suomi|ddab1725-3888-478f-9c8c-3eeceecd16e9</vt:lpwstr>
  </property>
  <property fmtid="{D5CDD505-2E9C-101B-9397-08002B2CF9AE}" pid="9" name="TurkuDoTku_VideoFileType">
    <vt:lpwstr>2;#Videokuva|82098cdd-6e57-4a24-8887-90ce7bab4a54</vt:lpwstr>
  </property>
  <property fmtid="{D5CDD505-2E9C-101B-9397-08002B2CF9AE}" pid="10" name="TurkuDoTku_MeetingDocumentType">
    <vt:lpwstr>9;#Liite|2bf75084-fc5f-437d-8688-7a1f79a9adba</vt:lpwstr>
  </property>
</Properties>
</file>