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6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BB"/>
    <a:srgbClr val="FFFFFF"/>
    <a:srgbClr val="7F7F7F"/>
    <a:srgbClr val="CDD521"/>
    <a:srgbClr val="AEB5BB"/>
    <a:srgbClr val="007D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AA484-18D5-490B-BDF8-10A38BA92489}" type="datetimeFigureOut">
              <a:rPr lang="fi-FI" smtClean="0"/>
              <a:t>25.1.2017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4EC30-F760-43D4-A77A-F8F3DFF786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8203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4EC30-F760-43D4-A77A-F8F3DFF78603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4283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 preserve="1">
  <p:cSld name="title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520000"/>
            <a:ext cx="7272000" cy="590400"/>
          </a:xfrm>
        </p:spPr>
        <p:txBody>
          <a:bodyPr anchor="b" anchorCtr="0"/>
          <a:lstStyle>
            <a:lvl1pPr algn="ctr">
              <a:defRPr sz="3800" i="0">
                <a:solidFill>
                  <a:srgbClr val="FFFFFF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914400" y="3160800"/>
            <a:ext cx="7272000" cy="399600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26481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24.1.2017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982298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 preserve="1">
  <p:cSld name="two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86000" y="1508400"/>
            <a:ext cx="3628800" cy="435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5600" y="1508400"/>
            <a:ext cx="3628800" cy="435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24.1.2017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35838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24.1.2017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508086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 dia" type="blank" preserve="1">
  <p:cSld name="emp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24.1.2017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009790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usi aihe 1" preserve="1" userDrawn="1">
  <p:cSld name="uusiaihe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5"/>
          <p:cNvSpPr>
            <a:spLocks noGrp="1"/>
          </p:cNvSpPr>
          <p:nvPr>
            <p:ph type="title" hasCustomPrompt="1"/>
          </p:nvPr>
        </p:nvSpPr>
        <p:spPr>
          <a:xfrm>
            <a:off x="570615" y="2640268"/>
            <a:ext cx="7886700" cy="58857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Uusi aihe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1866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usi aihe 2" preserve="1" userDrawn="1">
  <p:cSld name="uusiaihe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 hasCustomPrompt="1"/>
          </p:nvPr>
        </p:nvSpPr>
        <p:spPr>
          <a:xfrm>
            <a:off x="570615" y="2640268"/>
            <a:ext cx="7886700" cy="58857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Uusi aihe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0153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usi aihe 3" preserve="1" userDrawn="1">
  <p:cSld name="uusiaihe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5"/>
          <p:cNvSpPr>
            <a:spLocks noGrp="1"/>
          </p:cNvSpPr>
          <p:nvPr>
            <p:ph type="title" hasCustomPrompt="1"/>
          </p:nvPr>
        </p:nvSpPr>
        <p:spPr>
          <a:xfrm>
            <a:off x="570615" y="2640268"/>
            <a:ext cx="7886700" cy="588579"/>
          </a:xfrm>
        </p:spPr>
        <p:txBody>
          <a:bodyPr>
            <a:noAutofit/>
          </a:bodyPr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Uusi aihe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7754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291600" y="476672"/>
            <a:ext cx="7887600" cy="590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60800" y="1508400"/>
            <a:ext cx="7887600" cy="435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894000" y="6292800"/>
            <a:ext cx="2059200" cy="3636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rgbClr val="0074BB"/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fi-FI" smtClean="0"/>
              <a:t>24.1.2017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5454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rgbClr val="0074BB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Tx/>
        <a:buBlip>
          <a:blip r:embed="rId11"/>
        </a:buBlip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7600" indent="-2304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lang="fi-FI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1drv.ms/f/s!Ah-_wusqW7hagXwtTtOkvusbl17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Kaarinan kirjasto muuttuu</a:t>
            </a:r>
            <a:endParaRPr lang="fi-FI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973" y="1600200"/>
            <a:ext cx="664605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5508104" y="609329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Maakuntakirjastokokous 25.1.2017 Turku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744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91600" y="332656"/>
            <a:ext cx="7887600" cy="590400"/>
          </a:xfrm>
        </p:spPr>
        <p:txBody>
          <a:bodyPr/>
          <a:lstStyle/>
          <a:p>
            <a:r>
              <a:rPr lang="fi-FI" dirty="0" smtClean="0"/>
              <a:t>Virkamiesten ehdotus 1.7.2017 lähtien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24.1.2017</a:t>
            </a:r>
            <a:endParaRPr lang="fi-FI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988839"/>
            <a:ext cx="5148063" cy="446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1283568"/>
            <a:ext cx="4770437" cy="372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iruutu 6"/>
          <p:cNvSpPr txBox="1"/>
          <p:nvPr/>
        </p:nvSpPr>
        <p:spPr>
          <a:xfrm>
            <a:off x="1331640" y="1052736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Hyvinvointipalvelut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1475656" y="162880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Yleishallinto</a:t>
            </a:r>
          </a:p>
        </p:txBody>
      </p:sp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679" y="4581127"/>
            <a:ext cx="4512310" cy="22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21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Esitys uudeksi organisaatioksi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24.1.2017</a:t>
            </a:r>
            <a:endParaRPr lang="fi-FI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7704856" cy="4965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02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</a:t>
            </a:r>
            <a:r>
              <a:rPr lang="fi-FI" dirty="0" smtClean="0"/>
              <a:t>unnallisvaalien jälkeen 1.7.2017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Kirjasto pysyy sivistystoimessa, mutta asiat päätetään uudessa vapaa-ajanlautakunnassa</a:t>
            </a:r>
          </a:p>
          <a:p>
            <a:r>
              <a:rPr lang="fi-FI" dirty="0" smtClean="0"/>
              <a:t>Vapaa-aikatoimeen kuuluvat kirjaston ja Yhteispalvelun lisäksi kansalaisopisto, kulttuuritoimi ja nuorisotoimi</a:t>
            </a:r>
          </a:p>
          <a:p>
            <a:r>
              <a:rPr lang="fi-FI" dirty="0" smtClean="0"/>
              <a:t>Liikuntatoimi siirtyy teknisten palveluiden alle</a:t>
            </a:r>
          </a:p>
          <a:p>
            <a:r>
              <a:rPr lang="fi-FI" dirty="0" smtClean="0"/>
              <a:t>Nykyiseen verrattuna sivistysjohtajan ja kirjaston väliin tulee yksi esimies lisää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24.1.2017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2456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Kirjastohankkeen taustaa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0800" y="1508400"/>
            <a:ext cx="7887600" cy="4584896"/>
          </a:xfrm>
        </p:spPr>
        <p:txBody>
          <a:bodyPr/>
          <a:lstStyle/>
          <a:p>
            <a:r>
              <a:rPr lang="fi-FI" dirty="0" smtClean="0"/>
              <a:t>Kaarinan ensimmäinen pääkirjasto oli Nummenpakalla</a:t>
            </a:r>
          </a:p>
          <a:p>
            <a:r>
              <a:rPr lang="fi-FI" dirty="0" smtClean="0"/>
              <a:t>Nykyisiin tiloihin muutettiin 1980-luvun alussa, toimistotiloihin sovitettiin Kaarinan pääkirjasto</a:t>
            </a:r>
          </a:p>
          <a:p>
            <a:r>
              <a:rPr lang="fi-FI" dirty="0" smtClean="0"/>
              <a:t>Tilojen piti olla väliaikaisia</a:t>
            </a:r>
          </a:p>
          <a:p>
            <a:r>
              <a:rPr lang="fi-FI" dirty="0" smtClean="0"/>
              <a:t>Uudesta pääkirjastorakennuksesta on tehty vuosien kuluessa lukuisia suunnitelmia</a:t>
            </a:r>
          </a:p>
          <a:p>
            <a:r>
              <a:rPr lang="fi-FI" dirty="0" smtClean="0"/>
              <a:t>Vuoden 2014 talousarviovaltuusto päätti Kaarina-talon rakentamisesta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24.1.2017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0065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Rakennushankkeen eteneminen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0800" y="1508400"/>
            <a:ext cx="7927624" cy="4584896"/>
          </a:xfrm>
        </p:spPr>
        <p:txBody>
          <a:bodyPr/>
          <a:lstStyle/>
          <a:p>
            <a:r>
              <a:rPr lang="fi-FI" dirty="0" smtClean="0"/>
              <a:t>Kaarinan pääkirjasto rakennetaan kokonaan kaupungin omalla kustannuksella</a:t>
            </a:r>
          </a:p>
          <a:p>
            <a:r>
              <a:rPr lang="fi-FI" dirty="0" smtClean="0"/>
              <a:t>Ensimmäiset karsinnat hankkeen talousarvioon tehtiin jo vuoden 2015 maaliskuussa</a:t>
            </a:r>
          </a:p>
          <a:p>
            <a:r>
              <a:rPr lang="fi-FI" dirty="0" smtClean="0"/>
              <a:t>Talon suunnittelijaksi valittiin arkkitehtitoimisto </a:t>
            </a:r>
            <a:r>
              <a:rPr lang="fi-FI" dirty="0" err="1" smtClean="0"/>
              <a:t>Ark’aboa</a:t>
            </a:r>
            <a:r>
              <a:rPr lang="fi-FI" dirty="0" smtClean="0"/>
              <a:t> (Paimion kirjaston suunnittelija)</a:t>
            </a:r>
          </a:p>
          <a:p>
            <a:r>
              <a:rPr lang="fi-FI" dirty="0" smtClean="0"/>
              <a:t>Rakennusbudjetti on 8,3 miljoonaa euroa, lisäksi 500 000 euroa on kirjaston investointibudjetissa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24.1.2017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7847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Monen toimijan joustava tila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0800" y="1124744"/>
            <a:ext cx="7887600" cy="5184576"/>
          </a:xfrm>
        </p:spPr>
        <p:txBody>
          <a:bodyPr/>
          <a:lstStyle/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Kaarina-talon suurin käyttäjä on kirjasto, jonka yhteyteen tulee siihen </a:t>
            </a:r>
            <a:r>
              <a:rPr lang="fi-FI" dirty="0" err="1" smtClean="0"/>
              <a:t>hallinollisestikin</a:t>
            </a:r>
            <a:r>
              <a:rPr lang="fi-FI" dirty="0" smtClean="0"/>
              <a:t> 1.1.2017 liitetty Yhteispalvelu</a:t>
            </a:r>
          </a:p>
          <a:p>
            <a:r>
              <a:rPr lang="fi-FI" dirty="0" smtClean="0"/>
              <a:t>Taloon tehdään myös tilat kaupungin johtoryhmälle, sivistystoimen henkilöstölle</a:t>
            </a:r>
          </a:p>
          <a:p>
            <a:r>
              <a:rPr lang="fi-FI" dirty="0" smtClean="0"/>
              <a:t> mahdollisesti myös kulttuuritoimi muuttaa kirjaston kanssa samoihin tiloihin</a:t>
            </a:r>
          </a:p>
          <a:p>
            <a:r>
              <a:rPr lang="fi-FI" dirty="0" smtClean="0"/>
              <a:t>Uusissa tiloissa on myös kokoustiloja, </a:t>
            </a:r>
            <a:r>
              <a:rPr lang="fi-FI" dirty="0" err="1" smtClean="0"/>
              <a:t>Kaarina-Sali</a:t>
            </a:r>
            <a:r>
              <a:rPr lang="fi-FI" dirty="0" smtClean="0"/>
              <a:t>, tilaa taidenäyttelyille, kaupungin arkistolle ja ravintolalle</a:t>
            </a:r>
          </a:p>
          <a:p>
            <a:endParaRPr lang="fi-FI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24.1.2017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4962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Kohtaamisen mahdollistava tila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0800" y="1508400"/>
            <a:ext cx="7855616" cy="4584896"/>
          </a:xfrm>
        </p:spPr>
        <p:txBody>
          <a:bodyPr/>
          <a:lstStyle/>
          <a:p>
            <a:r>
              <a:rPr lang="fi-FI" dirty="0" smtClean="0"/>
              <a:t>Yhteiset tilat asiakkaille ja talon henkilökunnalle: 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smtClean="0"/>
              <a:t>- ravintola/kahviosta liukuva raja kirjaston 	   tiloihin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smtClean="0"/>
              <a:t>- kirjaston lehtisali toimii myös 		  	   Yhteispalvelun </a:t>
            </a:r>
            <a:r>
              <a:rPr lang="fi-FI" dirty="0" err="1" smtClean="0"/>
              <a:t>odotustustilana</a:t>
            </a:r>
            <a:endParaRPr lang="fi-FI" dirty="0" smtClean="0"/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smtClean="0"/>
              <a:t>-  Kaarina-talon kokoushuoneissa on tilat 	    luottamushenkilöille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smtClean="0"/>
              <a:t>- kaupungin johtoa, asukkaita ja 		  	   luottamushenkilöitä päivittäin samoissa 	   tiloissa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24.1.2017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0216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Kohtaamisen mahdollistava tila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Kokoustilat, taukotila yhteisiä kaikille työntekijöille</a:t>
            </a:r>
          </a:p>
          <a:p>
            <a:r>
              <a:rPr lang="fi-FI" dirty="0" smtClean="0"/>
              <a:t>Lasiseinämällä muunneltava </a:t>
            </a:r>
            <a:r>
              <a:rPr lang="fi-FI" dirty="0" err="1" smtClean="0"/>
              <a:t>nuortentila</a:t>
            </a:r>
            <a:r>
              <a:rPr lang="fi-FI" dirty="0" err="1" smtClean="0">
                <a:sym typeface="Wingdings" panose="05000000000000000000" pitchFamily="2" charset="2"/>
              </a:rPr>
              <a:t></a:t>
            </a:r>
            <a:r>
              <a:rPr lang="fi-FI" dirty="0" smtClean="0">
                <a:sym typeface="Wingdings" panose="05000000000000000000" pitchFamily="2" charset="2"/>
              </a:rPr>
              <a:t> tarkoitus vahvistaa toimintaa nuorisotoimen kanssa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Työtilat ovat </a:t>
            </a:r>
            <a:r>
              <a:rPr lang="fi-FI" dirty="0" err="1" smtClean="0">
                <a:sym typeface="Wingdings" panose="05000000000000000000" pitchFamily="2" charset="2"/>
              </a:rPr>
              <a:t>monitilatoimistoja</a:t>
            </a:r>
            <a:endParaRPr lang="fi-FI" dirty="0" smtClean="0">
              <a:sym typeface="Wingdings" panose="05000000000000000000" pitchFamily="2" charset="2"/>
            </a:endParaRPr>
          </a:p>
          <a:p>
            <a:r>
              <a:rPr lang="fi-FI" dirty="0" smtClean="0">
                <a:sym typeface="Wingdings" panose="05000000000000000000" pitchFamily="2" charset="2"/>
              </a:rPr>
              <a:t>ESTEETTÖMYYS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24.1.2017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711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Henkilökunnan osallistuminen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340768"/>
            <a:ext cx="7887600" cy="4800920"/>
          </a:xfrm>
        </p:spPr>
        <p:txBody>
          <a:bodyPr/>
          <a:lstStyle/>
          <a:p>
            <a:r>
              <a:rPr lang="fi-FI" sz="2400" dirty="0" smtClean="0"/>
              <a:t>Perussuunnitteluun on osallistunut kirjastosta aivan aluksi kirjastonjohtaja, mutta peruskuvien valmistumisen jälkeen iso osa henkilökunnasta on voinut vaikuttaa suunnitteluun</a:t>
            </a:r>
          </a:p>
          <a:p>
            <a:r>
              <a:rPr lang="fi-FI" sz="2400" dirty="0" smtClean="0"/>
              <a:t>Tiimit ovat käyneet kaikki oman osa-alueensa ehdotukset läpi</a:t>
            </a:r>
          </a:p>
          <a:p>
            <a:r>
              <a:rPr lang="fi-FI" sz="2400" dirty="0" smtClean="0"/>
              <a:t>Kirjastolla on myös kahdeksanhenkinen suunnitteluryhmä, jonka kautta kaikki kirjastoa ja Yhteispalvelua koskevat asiat kulkevat</a:t>
            </a:r>
          </a:p>
          <a:p>
            <a:r>
              <a:rPr lang="fi-FI" sz="2400" dirty="0" smtClean="0"/>
              <a:t>Erilaisia tilapäisiä ryhmiä, esimerkiksi muuttoa suunnitteleva ryhmä</a:t>
            </a:r>
            <a:br>
              <a:rPr lang="fi-FI" sz="2400" dirty="0" smtClean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>Kuvia:</a:t>
            </a:r>
            <a:r>
              <a:rPr lang="fi-FI" sz="2000" u="sng" dirty="0" smtClean="0">
                <a:hlinkClick r:id="rId2"/>
              </a:rPr>
              <a:t>https</a:t>
            </a:r>
            <a:r>
              <a:rPr lang="fi-FI" sz="2000" u="sng" dirty="0">
                <a:hlinkClick r:id="rId2"/>
              </a:rPr>
              <a:t>://1drv.ms/f/s!Ah-_wusqW7hagXwtTtOkvusbl17e</a:t>
            </a:r>
            <a:endParaRPr lang="fi-FI" sz="2000" dirty="0"/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24.1.2017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615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Monia avoimia asioita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Luovutaanko hälytysporteista kokonaan?</a:t>
            </a:r>
          </a:p>
          <a:p>
            <a:r>
              <a:rPr lang="fi-FI" dirty="0" smtClean="0"/>
              <a:t>Kirjastosta tulee kaksikerroksinen, alakertaan lastenosastot ja kaunokirjallisuus, yläkertaan tietokirjallisuus sekä musiikki</a:t>
            </a:r>
          </a:p>
          <a:p>
            <a:r>
              <a:rPr lang="fi-FI" dirty="0" smtClean="0"/>
              <a:t>miten nykyinen henkilökunta riittää?</a:t>
            </a:r>
          </a:p>
          <a:p>
            <a:r>
              <a:rPr lang="fi-FI" dirty="0" smtClean="0"/>
              <a:t>Miten alkaa sujua työnjako kirjaston ja Yhteispalvelun välillä</a:t>
            </a:r>
          </a:p>
          <a:p>
            <a:r>
              <a:rPr lang="fi-FI" dirty="0" smtClean="0"/>
              <a:t>Tilan riittävyys!!!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24.1.2017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676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 smtClean="0"/>
              <a:t>Kaarinan kaupungin organisaatio nyt</a:t>
            </a:r>
            <a:endParaRPr lang="fi-FI" sz="32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24.1.2017</a:t>
            </a:r>
            <a:endParaRPr lang="fi-FI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46" y="1402397"/>
            <a:ext cx="7794778" cy="476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29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Mukautettu 4">
      <a:dk1>
        <a:srgbClr val="000000"/>
      </a:dk1>
      <a:lt1>
        <a:sysClr val="window" lastClr="FFFFFF"/>
      </a:lt1>
      <a:dk2>
        <a:srgbClr val="007D45"/>
      </a:dk2>
      <a:lt2>
        <a:srgbClr val="AEB5BB"/>
      </a:lt2>
      <a:accent1>
        <a:srgbClr val="0074BB"/>
      </a:accent1>
      <a:accent2>
        <a:srgbClr val="007D45"/>
      </a:accent2>
      <a:accent3>
        <a:srgbClr val="AEB5BB"/>
      </a:accent3>
      <a:accent4>
        <a:srgbClr val="CDD521"/>
      </a:accent4>
      <a:accent5>
        <a:srgbClr val="75D5FF"/>
      </a:accent5>
      <a:accent6>
        <a:srgbClr val="000000"/>
      </a:accent6>
      <a:hlink>
        <a:srgbClr val="0074BB"/>
      </a:hlink>
      <a:folHlink>
        <a:srgbClr val="75D5FF"/>
      </a:folHlink>
    </a:clrScheme>
    <a:fontScheme name="kaarina_fontit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kaarina_esityspohja.potx" id="{337502E0-07AB-4A29-B8B9-FB66EC6CAB21}" vid="{04A81D58-742F-4603-93A1-BB117E52534C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</TotalTime>
  <Words>316</Words>
  <Application>Microsoft Office PowerPoint</Application>
  <PresentationFormat>Näytössä katseltava diaesitys (4:3)</PresentationFormat>
  <Paragraphs>63</Paragraphs>
  <Slides>12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3" baseType="lpstr">
      <vt:lpstr>Office-teema</vt:lpstr>
      <vt:lpstr>Kaarinan kirjasto muuttuu</vt:lpstr>
      <vt:lpstr>Kirjastohankkeen taustaa</vt:lpstr>
      <vt:lpstr>Rakennushankkeen eteneminen</vt:lpstr>
      <vt:lpstr>Monen toimijan joustava tila</vt:lpstr>
      <vt:lpstr>Kohtaamisen mahdollistava tila</vt:lpstr>
      <vt:lpstr>Kohtaamisen mahdollistava tila</vt:lpstr>
      <vt:lpstr>Henkilökunnan osallistuminen</vt:lpstr>
      <vt:lpstr>Monia avoimia asioita</vt:lpstr>
      <vt:lpstr>Kaarinan kaupungin organisaatio nyt</vt:lpstr>
      <vt:lpstr>Virkamiesten ehdotus 1.7.2017 lähtien</vt:lpstr>
      <vt:lpstr>Esitys uudeksi organisaatioksi</vt:lpstr>
      <vt:lpstr>kunnallisvaalien jälkeen 1.7.2017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Kaarinan kirjasto muuttuu</dc:title>
  <dc:creator>Nurminoro Ritva</dc:creator>
  <cp:lastModifiedBy>Nurminoro Ritva</cp:lastModifiedBy>
  <cp:revision>61</cp:revision>
  <dcterms:created xsi:type="dcterms:W3CDTF">2012-02-20T13:20:57Z</dcterms:created>
  <dcterms:modified xsi:type="dcterms:W3CDTF">2017-01-25T10:01:48Z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358.13.05.003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kaarina_esityspohja.potx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358.90.05.003</vt:lpwstr>
  </property>
  <property fmtid="{D5CDD505-2E9C-101B-9397-08002B2CF9AE}" pid="10" name="dvDefinitionVersion">
    <vt:lpwstr>1.0 / 16.4.2016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0</vt:lpwstr>
  </property>
  <property fmtid="{D5CDD505-2E9C-101B-9397-08002B2CF9AE}" pid="14" name="dvAuthorExist">
    <vt:lpwstr>0</vt:lpwstr>
  </property>
  <property fmtid="{D5CDD505-2E9C-101B-9397-08002B2CF9AE}" pid="15" name="dvDateExist">
    <vt:lpwstr>-1</vt:lpwstr>
  </property>
  <property fmtid="{D5CDD505-2E9C-101B-9397-08002B2CF9AE}" pid="16" name="dvCategory">
    <vt:lpwstr>5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Sector">
    <vt:lpwstr/>
  </property>
  <property fmtid="{D5CDD505-2E9C-101B-9397-08002B2CF9AE}" pid="23" name="dvNumbering">
    <vt:lpwstr>0</vt:lpwstr>
  </property>
  <property fmtid="{D5CDD505-2E9C-101B-9397-08002B2CF9AE}" pid="24" name="dvDUname">
    <vt:lpwstr/>
  </property>
  <property fmtid="{D5CDD505-2E9C-101B-9397-08002B2CF9AE}" pid="25" name="dvDUNn">
    <vt:lpwstr/>
  </property>
  <property fmtid="{D5CDD505-2E9C-101B-9397-08002B2CF9AE}" pid="26" name="dvDUdepartment">
    <vt:lpwstr/>
  </property>
  <property fmtid="{D5CDD505-2E9C-101B-9397-08002B2CF9AE}" pid="27" name="dvLogoExist">
    <vt:lpwstr>0</vt:lpwstr>
  </property>
  <property fmtid="{D5CDD505-2E9C-101B-9397-08002B2CF9AE}" pid="28" name="dvCurrentlogo">
    <vt:lpwstr/>
  </property>
</Properties>
</file>