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80" r:id="rId8"/>
    <p:sldId id="281" r:id="rId9"/>
    <p:sldId id="257" r:id="rId10"/>
    <p:sldId id="259" r:id="rId11"/>
    <p:sldId id="26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5B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498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269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361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185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794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941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7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471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032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93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688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270EA-CF05-49CE-A846-FDC001534718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D1B8-283B-4EA8-AB8F-1DB12E3530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8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erhi.hannula@turku.f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aksoisaalto 6"/>
          <p:cNvSpPr/>
          <p:nvPr/>
        </p:nvSpPr>
        <p:spPr>
          <a:xfrm>
            <a:off x="5401111" y="2316676"/>
            <a:ext cx="3541128" cy="638853"/>
          </a:xfrm>
          <a:prstGeom prst="doubleWav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9820" y="2148684"/>
            <a:ext cx="11579799" cy="161369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Medialähettien kiertäminen muissa kirjastoissa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7" y="4239081"/>
            <a:ext cx="2253338" cy="2276378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659" y="4661726"/>
            <a:ext cx="2170960" cy="1825580"/>
          </a:xfrm>
          <a:prstGeom prst="rect">
            <a:avLst/>
          </a:prstGeom>
        </p:spPr>
      </p:pic>
      <p:sp>
        <p:nvSpPr>
          <p:cNvPr id="8" name="Alaotsikko 2"/>
          <p:cNvSpPr txBox="1">
            <a:spLocks/>
          </p:cNvSpPr>
          <p:nvPr/>
        </p:nvSpPr>
        <p:spPr>
          <a:xfrm>
            <a:off x="1473784" y="5449275"/>
            <a:ext cx="8961120" cy="131728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200" dirty="0" smtClean="0">
                <a:solidFill>
                  <a:schemeClr val="bg2">
                    <a:lumMod val="75000"/>
                  </a:schemeClr>
                </a:solidFill>
              </a:rPr>
              <a:t>Terhi Hannula, Turun kaupunginkirjasto</a:t>
            </a:r>
          </a:p>
          <a:p>
            <a:r>
              <a:rPr lang="fi-FI" sz="3200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terhi.hannula@turku.fi</a:t>
            </a:r>
            <a:r>
              <a:rPr lang="fi-FI" sz="32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</a:p>
          <a:p>
            <a:r>
              <a:rPr lang="fi-FI" sz="3200" dirty="0" smtClean="0">
                <a:solidFill>
                  <a:schemeClr val="bg2">
                    <a:lumMod val="75000"/>
                  </a:schemeClr>
                </a:solidFill>
              </a:rPr>
              <a:t>13.9.2016</a:t>
            </a:r>
            <a:endParaRPr lang="fi-FI" sz="3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7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9" y="1731689"/>
            <a:ext cx="8097803" cy="20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6304" y="-19050"/>
            <a:ext cx="11448071" cy="1325563"/>
          </a:xfrm>
        </p:spPr>
        <p:txBody>
          <a:bodyPr>
            <a:normAutofit/>
          </a:bodyPr>
          <a:lstStyle/>
          <a:p>
            <a:r>
              <a:rPr lang="fi-FI" dirty="0" smtClean="0"/>
              <a:t>Kysely medialäheteille halukkuudesta kiertää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2579" y="1052826"/>
            <a:ext cx="11009921" cy="495307"/>
          </a:xfrm>
        </p:spPr>
        <p:txBody>
          <a:bodyPr>
            <a:noAutofit/>
          </a:bodyPr>
          <a:lstStyle/>
          <a:p>
            <a:r>
              <a:rPr lang="fi-FI" sz="2400" dirty="0"/>
              <a:t>21 medialähetistä 13 vastasi </a:t>
            </a:r>
            <a:endParaRPr lang="fi-FI" sz="2400" dirty="0" smtClean="0"/>
          </a:p>
        </p:txBody>
      </p:sp>
      <p:sp>
        <p:nvSpPr>
          <p:cNvPr id="10" name="Tekstiruutu 9"/>
          <p:cNvSpPr txBox="1"/>
          <p:nvPr/>
        </p:nvSpPr>
        <p:spPr>
          <a:xfrm>
            <a:off x="9005174" y="6222333"/>
            <a:ext cx="2330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i="1" dirty="0" smtClean="0"/>
              <a:t>Medialähetit</a:t>
            </a:r>
            <a:endParaRPr lang="fi-FI" sz="3200" i="1" dirty="0"/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684" y="6241141"/>
            <a:ext cx="672136" cy="56520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343" y="30333"/>
            <a:ext cx="1161465" cy="1173341"/>
          </a:xfrm>
          <a:prstGeom prst="rect">
            <a:avLst/>
          </a:prstGeom>
        </p:spPr>
      </p:pic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15354" y="1575794"/>
            <a:ext cx="925125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Oletko kiinnostunut vetämään mediatuokioita myös muissa kuin omassa kirjastossasi?</a:t>
            </a:r>
            <a:endParaRPr kumimoji="0" lang="fi-FI" altLang="fi-F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Vastaajien määrä: 13</a:t>
            </a:r>
            <a:endParaRPr kumimoji="0" lang="fi-FI" alt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30220" y="3670064"/>
            <a:ext cx="10264123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</a:tabLst>
            </a:pPr>
            <a:r>
              <a:rPr kumimoji="0" lang="fi-FI" alt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2. Jos olet, niin missä kirjastossa/kirjastoissa?</a:t>
            </a:r>
            <a:endParaRPr kumimoji="0" lang="fi-FI" altLang="fi-F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</a:tabLst>
            </a:pPr>
            <a:r>
              <a:rPr kumimoji="0" lang="fi-FI" altLang="fi-FI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Vastaajien määrä: 11</a:t>
            </a:r>
            <a:endParaRPr kumimoji="0" lang="fi-FI" alt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fi-FI" altLang="fi-FI" sz="1300" dirty="0"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ikä vaan, varsinkin ruotsiksi</a:t>
            </a:r>
            <a:endParaRPr kumimoji="0" lang="fi-FI" altLang="fi-F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Missä nyt sitten tarvitaankaan.</a:t>
            </a:r>
            <a:endParaRPr kumimoji="0" lang="fi-FI" altLang="fi-F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Mikäli esimies antaa luvan, niin eipä tuolla taida olla väliä.</a:t>
            </a:r>
            <a:r>
              <a:rPr kumimoji="0" lang="fi-FI" altLang="fi-FI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Asun nimittäin X ja olen töissä X, niin siihen väliin ja ympärille jää aika paljon mahdollisuuksia :-)</a:t>
            </a:r>
            <a:endParaRPr kumimoji="0" lang="fi-FI" altLang="fi-F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Kustavi, Vehmaa, Taivassalo, Uusikaupunki, Pyhäranta, Mynämäki</a:t>
            </a:r>
            <a:endParaRPr kumimoji="0" lang="fi-FI" altLang="fi-F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Loisto-kirjastoissa, joissa ei ole omaa medialähettiä. </a:t>
            </a:r>
            <a:r>
              <a:rPr kumimoji="0" lang="fi-FI" altLang="fi-FI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Ehtona palvelun/työpanoksen vaihtaminen kyseisen kirjaston kanssa</a:t>
            </a: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fi-FI" altLang="fi-F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Lähialueen kirjastoissa (</a:t>
            </a:r>
            <a:r>
              <a:rPr kumimoji="0" lang="fi-FI" altLang="fi-FI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Blanka</a:t>
            </a: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-kirjastot)</a:t>
            </a:r>
            <a:endParaRPr kumimoji="0" lang="fi-FI" altLang="fi-F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lang="fi-FI" altLang="fi-FI" sz="1300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fi-FI" altLang="fi-FI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oiveena, että vastaanottava kirjasto maksaa matkakulut</a:t>
            </a:r>
            <a:endParaRPr kumimoji="0" lang="fi-FI" altLang="fi-FI" sz="13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kumimoji="0" lang="fi-FI" altLang="fi-FI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Föli</a:t>
            </a: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-alue (en omista ajokorttia)</a:t>
            </a:r>
            <a:endParaRPr kumimoji="0" lang="fi-FI" altLang="fi-F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Paikalla ei oikeastaan ole väliä, mutta toki tapauskohtaisesti se antaa eri painotuksia pystymisilleni. Arkityöni puolesta en kuitenkaan, harmi kyllä, ole tällä hetkellä kovin usein näihin visiitteihin saatavilla.</a:t>
            </a:r>
            <a:endParaRPr kumimoji="0" lang="fi-FI" altLang="fi-F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81000" algn="l"/>
              </a:tabLst>
            </a:pPr>
            <a:r>
              <a:rPr kumimoji="0" lang="fi-FI" altLang="fi-FI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Olisi varmasti mukavaa käydä muissa kunnissa, mutta ikävä kyllä käytännössä ei varmaan mahdollista.</a:t>
            </a:r>
            <a:endParaRPr kumimoji="0" lang="fi-FI" altLang="fi-FI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272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71041"/>
            <a:ext cx="11849100" cy="6786959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9005174" y="6222333"/>
            <a:ext cx="2330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i="1" dirty="0" smtClean="0"/>
              <a:t>Medialähetit</a:t>
            </a:r>
            <a:endParaRPr lang="fi-FI" sz="3200" i="1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684" y="6241141"/>
            <a:ext cx="672136" cy="565205"/>
          </a:xfrm>
          <a:prstGeom prst="rect">
            <a:avLst/>
          </a:prstGeom>
        </p:spPr>
      </p:pic>
      <p:sp>
        <p:nvSpPr>
          <p:cNvPr id="7" name="Ellipsi 6"/>
          <p:cNvSpPr/>
          <p:nvPr/>
        </p:nvSpPr>
        <p:spPr>
          <a:xfrm>
            <a:off x="7277372" y="3207679"/>
            <a:ext cx="660597" cy="69757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uora nuoliyhdysviiva 7"/>
          <p:cNvCxnSpPr/>
          <p:nvPr/>
        </p:nvCxnSpPr>
        <p:spPr>
          <a:xfrm flipH="1" flipV="1">
            <a:off x="6524625" y="4619625"/>
            <a:ext cx="1185936" cy="53095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10051368" y="3464520"/>
            <a:ext cx="419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?</a:t>
            </a:r>
            <a:endParaRPr lang="fi-FI" sz="36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5" name="Ellipsi 14"/>
          <p:cNvSpPr/>
          <p:nvPr/>
        </p:nvSpPr>
        <p:spPr>
          <a:xfrm>
            <a:off x="9117110" y="1045690"/>
            <a:ext cx="864096" cy="3600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6" name="Suora nuoliyhdysviiva 15"/>
          <p:cNvCxnSpPr/>
          <p:nvPr/>
        </p:nvCxnSpPr>
        <p:spPr>
          <a:xfrm flipH="1">
            <a:off x="8894650" y="1293095"/>
            <a:ext cx="182916" cy="16352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flipH="1">
            <a:off x="9282336" y="1456622"/>
            <a:ext cx="71214" cy="102809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/>
          <p:cNvCxnSpPr/>
          <p:nvPr/>
        </p:nvCxnSpPr>
        <p:spPr>
          <a:xfrm>
            <a:off x="9563100" y="1456622"/>
            <a:ext cx="119286" cy="80907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i 25"/>
          <p:cNvSpPr/>
          <p:nvPr/>
        </p:nvSpPr>
        <p:spPr>
          <a:xfrm>
            <a:off x="6403289" y="996109"/>
            <a:ext cx="864096" cy="360040"/>
          </a:xfrm>
          <a:prstGeom prst="ellipse">
            <a:avLst/>
          </a:prstGeom>
          <a:noFill/>
          <a:ln w="88900" cmpd="thickThin"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7" name="Suora nuoliyhdysviiva 26"/>
          <p:cNvCxnSpPr/>
          <p:nvPr/>
        </p:nvCxnSpPr>
        <p:spPr>
          <a:xfrm flipH="1" flipV="1">
            <a:off x="5718349" y="2657474"/>
            <a:ext cx="639662" cy="56197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nuoliyhdysviiva 28"/>
          <p:cNvCxnSpPr/>
          <p:nvPr/>
        </p:nvCxnSpPr>
        <p:spPr>
          <a:xfrm flipH="1" flipV="1">
            <a:off x="5623126" y="1456622"/>
            <a:ext cx="827715" cy="168595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 flipH="1" flipV="1">
            <a:off x="5915027" y="433623"/>
            <a:ext cx="749662" cy="26114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 flipH="1" flipV="1">
            <a:off x="6368603" y="2657474"/>
            <a:ext cx="179934" cy="40473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/>
          <p:nvPr/>
        </p:nvCxnSpPr>
        <p:spPr>
          <a:xfrm flipH="1" flipV="1">
            <a:off x="6603943" y="2187966"/>
            <a:ext cx="178864" cy="85715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iruutu 39"/>
          <p:cNvSpPr txBox="1"/>
          <p:nvPr/>
        </p:nvSpPr>
        <p:spPr>
          <a:xfrm>
            <a:off x="10984818" y="2415880"/>
            <a:ext cx="419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?</a:t>
            </a:r>
            <a:endParaRPr lang="fi-FI" sz="36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1" name="Ellipsi 40"/>
          <p:cNvSpPr/>
          <p:nvPr/>
        </p:nvSpPr>
        <p:spPr>
          <a:xfrm>
            <a:off x="7710561" y="5105065"/>
            <a:ext cx="864096" cy="3600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Ellipsi 43"/>
          <p:cNvSpPr/>
          <p:nvPr/>
        </p:nvSpPr>
        <p:spPr>
          <a:xfrm>
            <a:off x="7965540" y="2739970"/>
            <a:ext cx="660597" cy="30514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Ellipsi 44"/>
          <p:cNvSpPr/>
          <p:nvPr/>
        </p:nvSpPr>
        <p:spPr>
          <a:xfrm>
            <a:off x="7288919" y="2842345"/>
            <a:ext cx="507368" cy="248441"/>
          </a:xfrm>
          <a:prstGeom prst="ellipse">
            <a:avLst/>
          </a:prstGeom>
          <a:noFill/>
          <a:ln w="88900" cmpd="thickThin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Ellipsi 45"/>
          <p:cNvSpPr/>
          <p:nvPr/>
        </p:nvSpPr>
        <p:spPr>
          <a:xfrm>
            <a:off x="6358011" y="3162684"/>
            <a:ext cx="864096" cy="3600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Ellipsi 46"/>
          <p:cNvSpPr/>
          <p:nvPr/>
        </p:nvSpPr>
        <p:spPr>
          <a:xfrm>
            <a:off x="8078874" y="1617772"/>
            <a:ext cx="864096" cy="3600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5" name="Kuva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343" y="30333"/>
            <a:ext cx="1161465" cy="1173341"/>
          </a:xfrm>
          <a:prstGeom prst="rect">
            <a:avLst/>
          </a:prstGeom>
        </p:spPr>
      </p:pic>
      <p:sp>
        <p:nvSpPr>
          <p:cNvPr id="56" name="Tekstiruutu 55"/>
          <p:cNvSpPr txBox="1"/>
          <p:nvPr/>
        </p:nvSpPr>
        <p:spPr>
          <a:xfrm>
            <a:off x="7248335" y="3389690"/>
            <a:ext cx="1035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4kpl</a:t>
            </a:r>
            <a:endParaRPr lang="fi-FI" sz="2400" dirty="0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57" name="Suora nuoliyhdysviiva 56"/>
          <p:cNvCxnSpPr/>
          <p:nvPr/>
        </p:nvCxnSpPr>
        <p:spPr>
          <a:xfrm flipV="1">
            <a:off x="7086600" y="2004160"/>
            <a:ext cx="279374" cy="111051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uora yhdysviiva 62"/>
          <p:cNvCxnSpPr/>
          <p:nvPr/>
        </p:nvCxnSpPr>
        <p:spPr>
          <a:xfrm flipH="1">
            <a:off x="12287275" y="2799918"/>
            <a:ext cx="487543" cy="1085571"/>
          </a:xfrm>
          <a:prstGeom prst="line">
            <a:avLst/>
          </a:prstGeom>
          <a:ln w="603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uora nuoliyhdysviiva 64"/>
          <p:cNvCxnSpPr/>
          <p:nvPr/>
        </p:nvCxnSpPr>
        <p:spPr>
          <a:xfrm>
            <a:off x="8446680" y="2051099"/>
            <a:ext cx="6403" cy="34573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uora nuoliyhdysviiva 67"/>
          <p:cNvCxnSpPr/>
          <p:nvPr/>
        </p:nvCxnSpPr>
        <p:spPr>
          <a:xfrm flipH="1">
            <a:off x="7902182" y="2004159"/>
            <a:ext cx="275760" cy="2668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uora yhdysviiva 70"/>
          <p:cNvCxnSpPr/>
          <p:nvPr/>
        </p:nvCxnSpPr>
        <p:spPr>
          <a:xfrm>
            <a:off x="8584182" y="3332540"/>
            <a:ext cx="319993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uora yhdysviiva 71"/>
          <p:cNvCxnSpPr/>
          <p:nvPr/>
        </p:nvCxnSpPr>
        <p:spPr>
          <a:xfrm>
            <a:off x="8453083" y="4027865"/>
            <a:ext cx="319993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89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3929" y="0"/>
            <a:ext cx="11448071" cy="1325563"/>
          </a:xfrm>
        </p:spPr>
        <p:txBody>
          <a:bodyPr>
            <a:normAutofit/>
          </a:bodyPr>
          <a:lstStyle/>
          <a:p>
            <a:r>
              <a:rPr lang="fi-FI" sz="5400" dirty="0" smtClean="0"/>
              <a:t>Vaihtoehdot</a:t>
            </a:r>
            <a:endParaRPr lang="fi-FI" sz="5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43929" y="1335445"/>
            <a:ext cx="11009921" cy="51882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fi-FI" sz="3600" dirty="0" smtClean="0"/>
              <a:t>Vaihdetaan työntekijää/työpanosta tunneiksi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3200" dirty="0" smtClean="0"/>
              <a:t>Matkakulut?</a:t>
            </a:r>
          </a:p>
          <a:p>
            <a:pPr marL="514350" indent="-514350">
              <a:buFont typeface="+mj-lt"/>
              <a:buAutoNum type="arabicParenR"/>
            </a:pPr>
            <a:r>
              <a:rPr lang="fi-FI" sz="3600" dirty="0" smtClean="0"/>
              <a:t>Ostetaan työpanos (kirjasto X ostaa kirjastolta X)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3200" dirty="0" smtClean="0"/>
              <a:t>Maksetaan myös matkat</a:t>
            </a:r>
          </a:p>
          <a:p>
            <a:pPr marL="514350" indent="-514350">
              <a:buFont typeface="+mj-lt"/>
              <a:buAutoNum type="arabicParenR"/>
            </a:pPr>
            <a:endParaRPr lang="fi-FI" sz="3600" dirty="0"/>
          </a:p>
          <a:p>
            <a:r>
              <a:rPr lang="fi-FI" sz="3600" dirty="0" smtClean="0"/>
              <a:t>Tarvitaanko ostopalvelusopimus? (Kunta/kunnat X ostavat kunnalta X palvelua näillä ehdoin)</a:t>
            </a:r>
          </a:p>
          <a:p>
            <a:r>
              <a:rPr lang="fi-FI" sz="3600" dirty="0" smtClean="0"/>
              <a:t>Turku voi tehdä sopimuspohjan</a:t>
            </a:r>
          </a:p>
          <a:p>
            <a:endParaRPr lang="fi-FI" sz="36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9005174" y="6222333"/>
            <a:ext cx="2330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i="1" dirty="0" smtClean="0"/>
              <a:t>Medialähetit</a:t>
            </a:r>
            <a:endParaRPr lang="fi-FI" sz="3200" i="1" dirty="0"/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684" y="6241141"/>
            <a:ext cx="672136" cy="56520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343" y="30333"/>
            <a:ext cx="1161465" cy="117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75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412" y="135856"/>
            <a:ext cx="5988908" cy="6770270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50337" y="103772"/>
            <a:ext cx="2929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Aku Ankka  8/2016</a:t>
            </a:r>
            <a:endParaRPr lang="fi-FI" sz="2800" dirty="0"/>
          </a:p>
        </p:txBody>
      </p:sp>
      <p:sp>
        <p:nvSpPr>
          <p:cNvPr id="5" name="Tekstiruutu 4"/>
          <p:cNvSpPr txBox="1"/>
          <p:nvPr/>
        </p:nvSpPr>
        <p:spPr>
          <a:xfrm>
            <a:off x="9005174" y="6222333"/>
            <a:ext cx="2330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i="1" dirty="0" smtClean="0"/>
              <a:t>Medialähetit</a:t>
            </a:r>
            <a:endParaRPr lang="fi-FI" sz="3200" i="1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684" y="6241141"/>
            <a:ext cx="672136" cy="56520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343" y="30333"/>
            <a:ext cx="1161465" cy="117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90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kousasiakirja DoTku" ma:contentTypeID="0x010100B231D0CFD3F64B10A09B2DADA4F4A7A10018AEEFB4A6F64358AAD5C6B1A79A6CF30007F855C6BC790D438C4B61210E804DC8" ma:contentTypeVersion="28" ma:contentTypeDescription="Luo uusi asiakirja." ma:contentTypeScope="" ma:versionID="50f13a237b92f7a43403456c5f699493">
  <xsd:schema xmlns:xsd="http://www.w3.org/2001/XMLSchema" xmlns:xs="http://www.w3.org/2001/XMLSchema" xmlns:p="http://schemas.microsoft.com/office/2006/metadata/properties" xmlns:ns1="http://schemas.microsoft.com/sharepoint/v3" xmlns:ns2="b7caa62b-7ad8-4ac0-91e3-d215c04b2f01" xmlns:ns3="b03131df-fdca-4f96-b491-cb071e0af91d" xmlns:ns4="ba2811ac-44e0-4813-9ebf-222ecf3317ef" targetNamespace="http://schemas.microsoft.com/office/2006/metadata/properties" ma:root="true" ma:fieldsID="4128f69f36154666b8ea62e72bce4893" ns1:_="" ns2:_="" ns3:_="" ns4:_="">
    <xsd:import namespace="http://schemas.microsoft.com/sharepoint/v3"/>
    <xsd:import namespace="b7caa62b-7ad8-4ac0-91e3-d215c04b2f01"/>
    <xsd:import namespace="b03131df-fdca-4f96-b491-cb071e0af91d"/>
    <xsd:import namespace="ba2811ac-44e0-4813-9ebf-222ecf3317ef"/>
    <xsd:element name="properties">
      <xsd:complexType>
        <xsd:sequence>
          <xsd:element name="documentManagement">
            <xsd:complexType>
              <xsd:all>
                <xsd:element ref="ns1:TurkuDoTku_Description" minOccurs="0"/>
                <xsd:element ref="ns1:TurkuDoTku_Publicity"/>
                <xsd:element ref="ns1:TurkuDoTku_DecisionOrMeetingDate"/>
                <xsd:element ref="ns1:TurkuDoTku_MeetingDocumentTypeTaxHTField0" minOccurs="0"/>
                <xsd:element ref="ns2:_dlc_DocId" minOccurs="0"/>
                <xsd:element ref="ns2:_dlc_DocIdUrl" minOccurs="0"/>
                <xsd:element ref="ns2:_dlc_DocIdPersistId" minOccurs="0"/>
                <xsd:element ref="ns3:TaxCatchAll" minOccurs="0"/>
                <xsd:element ref="ns4:Aih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urkuDoTku_Description" ma:index="8" nillable="true" ma:displayName="Kuvaus" ma:internalName="TurkuDoTku_Description">
      <xsd:simpleType>
        <xsd:restriction base="dms:Note">
          <xsd:maxLength value="255"/>
        </xsd:restriction>
      </xsd:simpleType>
    </xsd:element>
    <xsd:element name="TurkuDoTku_Publicity" ma:index="9" ma:displayName="Julkisuus" ma:default="Julkinen" ma:format="Dropdown" ma:internalName="Turku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TurkuDoTku_DecisionOrMeetingDate" ma:index="10" ma:displayName="Päätös- /kokouspvm" ma:format="DateOnly" ma:internalName="TurkuDoTku_DecisionOrMeetingDate">
      <xsd:simpleType>
        <xsd:restriction base="dms:DateTime"/>
      </xsd:simpleType>
    </xsd:element>
    <xsd:element name="TurkuDoTku_MeetingDocumentTypeTaxHTField0" ma:index="13" ma:taxonomy="true" ma:internalName="TurkuDoTku_MeetingDocumentTypeTaxHTField0" ma:taxonomyFieldName="TurkuDoTku_MeetingDocumentType" ma:displayName="Kokousasiakirjan tyyppi" ma:fieldId="{d8e55122-ea91-4149-9344-7ef888255111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5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description="" ma:hidden="true" ma:list="{cf563096-266a-42ed-8931-a7b027161080}" ma:internalName="TaxCatchAll" ma:showField="CatchAllData" ma:web="17c042a4-a892-4986-a9a8-53f06a3154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811ac-44e0-4813-9ebf-222ecf3317ef" elementFormDefault="qualified">
    <xsd:import namespace="http://schemas.microsoft.com/office/2006/documentManagement/types"/>
    <xsd:import namespace="http://schemas.microsoft.com/office/infopath/2007/PartnerControls"/>
    <xsd:element name="Aihe" ma:index="18" ma:displayName="Aihe" ma:format="Dropdown" ma:internalName="Aihe">
      <xsd:simpleType>
        <xsd:restriction base="dms:Choice">
          <xsd:enumeration value="Iki-ryhmä"/>
          <xsd:enumeration value="Kirjamessut"/>
          <xsd:enumeration value="Koulutustyöryhmä"/>
          <xsd:enumeration value="Maakuntakirjastokokoukset"/>
          <xsd:enumeration value="Varsisto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ihe xmlns="ba2811ac-44e0-4813-9ebf-222ecf3317ef">Maakuntakirjastokokoukset</Aihe>
    <TurkuDoTku_Publicity xmlns="http://schemas.microsoft.com/sharepoint/v3">Julkinen</TurkuDoTku_Publicity>
    <TurkuDoTku_Description xmlns="http://schemas.microsoft.com/sharepoint/v3" xsi:nil="true"/>
    <TurkuDoTku_DecisionOrMeetingDate xmlns="http://schemas.microsoft.com/sharepoint/v3">2016-09-12T21:00:00+00:00</TurkuDoTku_DecisionOrMeetingDate>
    <TurkuDoTku_Meeting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TurkuDoTku_MeetingDocumentTypeTaxHTField0>
    <TaxCatchAll xmlns="b03131df-fdca-4f96-b491-cb071e0af91d">
      <Value>9</Value>
    </TaxCatchAll>
  </documentManagement>
</p:properties>
</file>

<file path=customXml/item4.xml><?xml version="1.0" encoding="utf-8"?>
<?mso-contentType ?>
<SharedContentType xmlns="Microsoft.SharePoint.Taxonomy.ContentTypeSync" SourceId="6948e327-c22f-45f3-ba73-76ec8822dedd" ContentTypeId="0x010100B231D0CFD3F64B10A09B2DADA4F4A7A10018AEEFB4A6F64358AAD5C6B1A79A6CF3" PreviousValue="false"/>
</file>

<file path=customXml/item5.xml><?xml version="1.0" encoding="utf-8"?>
<?mso-contentType ?>
<spe:Receivers xmlns:spe="http://schemas.microsoft.com/sharepoint/events"/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9BCDFA-D3AA-405D-A0E6-7435BB4C2F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caa62b-7ad8-4ac0-91e3-d215c04b2f01"/>
    <ds:schemaRef ds:uri="b03131df-fdca-4f96-b491-cb071e0af91d"/>
    <ds:schemaRef ds:uri="ba2811ac-44e0-4813-9ebf-222ecf3317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67D734-11C3-42E3-A590-D8EEF0EB5DFC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9BBC5D43-17E1-4AF2-BC46-F3B744ADD96D}">
  <ds:schemaRefs>
    <ds:schemaRef ds:uri="b7caa62b-7ad8-4ac0-91e3-d215c04b2f01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ba2811ac-44e0-4813-9ebf-222ecf3317ef"/>
    <ds:schemaRef ds:uri="http://www.w3.org/XML/1998/namespace"/>
    <ds:schemaRef ds:uri="b03131df-fdca-4f96-b491-cb071e0af91d"/>
    <ds:schemaRef ds:uri="http://schemas.microsoft.com/sharepoint/v3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69A3C776-EA7A-4583-92DB-14C6E637E2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9C916F99-5412-439F-B166-74593E51F973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F145C733-2D25-4AEE-ADE4-D24C371FB5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220</Words>
  <Application>Microsoft Office PowerPoint</Application>
  <PresentationFormat>Laajakuva</PresentationFormat>
  <Paragraphs>36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Office-teema</vt:lpstr>
      <vt:lpstr> Medialähettien kiertäminen muissa kirjastoissa</vt:lpstr>
      <vt:lpstr>Kysely medialäheteille halukkuudesta kiertää</vt:lpstr>
      <vt:lpstr>PowerPoint-esitys</vt:lpstr>
      <vt:lpstr>Vaihtoehdot</vt:lpstr>
      <vt:lpstr>PowerPoint-esitys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Hannula Terhi</dc:creator>
  <cp:lastModifiedBy>Heino Anne (Kirjasto)</cp:lastModifiedBy>
  <cp:revision>34</cp:revision>
  <dcterms:created xsi:type="dcterms:W3CDTF">2016-03-17T09:03:29Z</dcterms:created>
  <dcterms:modified xsi:type="dcterms:W3CDTF">2016-09-12T12:48:50Z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0x010100B231D0CFD3F64B10A09B2DADA4F4A7A10018AEEFB4A6F64358AAD5C6B1A79A6CF30007F855C6BC790D438C4B61210E804DC8</vt:lpwstr>
  </property>
  <property fmtid="{D5CDD505-2E9C-101B-9397-08002B2CF9AE}" pid="3" name="TurkuDoTku_MeetingDocumentType">
    <vt:lpwstr>9;#Liite|2bf75084-fc5f-437d-8688-7a1f79a9adba</vt:lpwstr>
  </property>
</Properties>
</file>