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3781" r:id="rId2"/>
    <p:sldMasterId id="2147483756" r:id="rId3"/>
    <p:sldMasterId id="2147483769" r:id="rId4"/>
    <p:sldMasterId id="2147483744" r:id="rId5"/>
    <p:sldMasterId id="2147483732" r:id="rId6"/>
  </p:sldMasterIdLst>
  <p:notesMasterIdLst>
    <p:notesMasterId r:id="rId55"/>
  </p:notesMasterIdLst>
  <p:handoutMasterIdLst>
    <p:handoutMasterId r:id="rId56"/>
  </p:handoutMasterIdLst>
  <p:sldIdLst>
    <p:sldId id="256" r:id="rId7"/>
    <p:sldId id="257" r:id="rId8"/>
    <p:sldId id="258" r:id="rId9"/>
    <p:sldId id="259" r:id="rId10"/>
    <p:sldId id="260" r:id="rId11"/>
    <p:sldId id="261" r:id="rId12"/>
    <p:sldId id="274" r:id="rId13"/>
    <p:sldId id="275" r:id="rId14"/>
    <p:sldId id="277" r:id="rId15"/>
    <p:sldId id="263" r:id="rId16"/>
    <p:sldId id="271" r:id="rId17"/>
    <p:sldId id="270" r:id="rId18"/>
    <p:sldId id="276" r:id="rId19"/>
    <p:sldId id="281" r:id="rId20"/>
    <p:sldId id="284" r:id="rId21"/>
    <p:sldId id="285" r:id="rId22"/>
    <p:sldId id="286" r:id="rId23"/>
    <p:sldId id="304" r:id="rId24"/>
    <p:sldId id="268" r:id="rId25"/>
    <p:sldId id="269" r:id="rId26"/>
    <p:sldId id="295" r:id="rId27"/>
    <p:sldId id="296" r:id="rId28"/>
    <p:sldId id="297" r:id="rId29"/>
    <p:sldId id="298" r:id="rId30"/>
    <p:sldId id="280" r:id="rId31"/>
    <p:sldId id="278" r:id="rId32"/>
    <p:sldId id="279" r:id="rId33"/>
    <p:sldId id="282" r:id="rId34"/>
    <p:sldId id="291" r:id="rId35"/>
    <p:sldId id="290" r:id="rId36"/>
    <p:sldId id="283" r:id="rId37"/>
    <p:sldId id="273" r:id="rId38"/>
    <p:sldId id="264" r:id="rId39"/>
    <p:sldId id="266" r:id="rId40"/>
    <p:sldId id="289" r:id="rId41"/>
    <p:sldId id="288" r:id="rId42"/>
    <p:sldId id="287" r:id="rId43"/>
    <p:sldId id="292" r:id="rId44"/>
    <p:sldId id="294" r:id="rId45"/>
    <p:sldId id="299" r:id="rId46"/>
    <p:sldId id="305" r:id="rId47"/>
    <p:sldId id="301" r:id="rId48"/>
    <p:sldId id="302" r:id="rId49"/>
    <p:sldId id="308" r:id="rId50"/>
    <p:sldId id="307" r:id="rId51"/>
    <p:sldId id="309" r:id="rId52"/>
    <p:sldId id="303" r:id="rId53"/>
    <p:sldId id="306" r:id="rId54"/>
  </p:sldIdLst>
  <p:sldSz cx="9144000" cy="6858000" type="screen4x3"/>
  <p:notesSz cx="6799263" cy="99298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3" autoAdjust="0"/>
    <p:restoredTop sz="94660"/>
  </p:normalViewPr>
  <p:slideViewPr>
    <p:cSldViewPr showGuides="1">
      <p:cViewPr>
        <p:scale>
          <a:sx n="66" d="100"/>
          <a:sy n="66" d="100"/>
        </p:scale>
        <p:origin x="-1482" y="-162"/>
      </p:cViewPr>
      <p:guideLst>
        <p:guide orient="horz" pos="3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3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4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5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6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64F6F-2039-488D-B9C1-0176582265F0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7C2F6-C223-4546-BFDE-C435F5929F8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2095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7EAC2-E424-4BB7-AFDF-14B9EDD660D3}" type="datetimeFigureOut">
              <a:rPr lang="en-GB" smtClean="0"/>
              <a:t>12/09/2016</a:t>
            </a:fld>
            <a:endParaRPr lang="en-GB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65E11-0AC5-40C4-B4DA-5F41E076F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481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" t="11268" r="10098" b="7623"/>
          <a:stretch/>
        </p:blipFill>
        <p:spPr>
          <a:xfrm>
            <a:off x="5495026" y="3657600"/>
            <a:ext cx="3648974" cy="32004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11561" y="2636912"/>
            <a:ext cx="8006840" cy="1290648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249FFF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GB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11561" y="4005064"/>
            <a:ext cx="5544616" cy="824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GB" dirty="0"/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761" y="416820"/>
            <a:ext cx="4404719" cy="924617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86" y="276361"/>
            <a:ext cx="567825" cy="610980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1944216" cy="110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73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350B-992A-45B5-9B32-34515D8EDFAC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2CA-F7F8-449E-B7DA-C6D0ACBFD6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6713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350B-992A-45B5-9B32-34515D8EDFAC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2CA-F7F8-449E-B7DA-C6D0ACBFD6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3138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350B-992A-45B5-9B32-34515D8EDFAC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2CA-F7F8-449E-B7DA-C6D0ACBFD6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9932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350B-992A-45B5-9B32-34515D8EDFAC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2CA-F7F8-449E-B7DA-C6D0ACBFD6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1406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350B-992A-45B5-9B32-34515D8EDFAC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2CA-F7F8-449E-B7DA-C6D0ACBFD6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4365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350B-992A-45B5-9B32-34515D8EDFAC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2CA-F7F8-449E-B7DA-C6D0ACBFD6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8753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350B-992A-45B5-9B32-34515D8EDFAC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2CA-F7F8-449E-B7DA-C6D0ACBFD6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0889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350B-992A-45B5-9B32-34515D8EDFAC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2CA-F7F8-449E-B7DA-C6D0ACBFD6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1049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350B-992A-45B5-9B32-34515D8EDFAC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2CA-F7F8-449E-B7DA-C6D0ACBFD6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1522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350B-992A-45B5-9B32-34515D8EDFAC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2CA-F7F8-449E-B7DA-C6D0ACBFD6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75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11560" y="1844824"/>
            <a:ext cx="8082440" cy="409320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48499" y="361892"/>
            <a:ext cx="5760640" cy="11949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GB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3856763" cy="360040"/>
          </a:xfrm>
        </p:spPr>
        <p:txBody>
          <a:bodyPr/>
          <a:lstStyle/>
          <a:p>
            <a:r>
              <a:rPr lang="en-GB" dirty="0" err="1" smtClean="0"/>
              <a:t>Tekijätiedot</a:t>
            </a:r>
            <a:r>
              <a:rPr lang="en-GB" dirty="0" smtClean="0"/>
              <a:t> </a:t>
            </a:r>
            <a:r>
              <a:rPr lang="en-GB" dirty="0" err="1" smtClean="0"/>
              <a:t>ja</a:t>
            </a:r>
            <a:r>
              <a:rPr lang="en-GB" dirty="0" smtClean="0"/>
              <a:t>/tai </a:t>
            </a:r>
            <a:r>
              <a:rPr lang="en-GB" dirty="0" err="1" smtClean="0"/>
              <a:t>esityksen</a:t>
            </a:r>
            <a:r>
              <a:rPr lang="en-GB" dirty="0" smtClean="0"/>
              <a:t> </a:t>
            </a:r>
            <a:r>
              <a:rPr lang="en-GB" dirty="0" err="1" smtClean="0"/>
              <a:t>nimi</a:t>
            </a:r>
            <a:endParaRPr lang="en-GB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08" y="430027"/>
            <a:ext cx="2387096" cy="550701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641" y="345119"/>
            <a:ext cx="298864" cy="32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34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FACD-6C62-429D-A1AC-190CF0ECC6E2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4BD70-5FBB-4E51-8244-23AC568F212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4947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FACD-6C62-429D-A1AC-190CF0ECC6E2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4BD70-5FBB-4E51-8244-23AC568F212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9005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FACD-6C62-429D-A1AC-190CF0ECC6E2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4BD70-5FBB-4E51-8244-23AC568F212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5326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FACD-6C62-429D-A1AC-190CF0ECC6E2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4BD70-5FBB-4E51-8244-23AC568F212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1232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FACD-6C62-429D-A1AC-190CF0ECC6E2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4BD70-5FBB-4E51-8244-23AC568F212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2541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FACD-6C62-429D-A1AC-190CF0ECC6E2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4BD70-5FBB-4E51-8244-23AC568F212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2866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FACD-6C62-429D-A1AC-190CF0ECC6E2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4BD70-5FBB-4E51-8244-23AC568F212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97014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FACD-6C62-429D-A1AC-190CF0ECC6E2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4BD70-5FBB-4E51-8244-23AC568F212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50677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FACD-6C62-429D-A1AC-190CF0ECC6E2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4BD70-5FBB-4E51-8244-23AC568F212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42033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FACD-6C62-429D-A1AC-190CF0ECC6E2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4BD70-5FBB-4E51-8244-23AC568F212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5743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353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FACD-6C62-429D-A1AC-190CF0ECC6E2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4BD70-5FBB-4E51-8244-23AC568F212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0430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FACD-6C62-429D-A1AC-190CF0ECC6E2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4BD70-5FBB-4E51-8244-23AC568F212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8256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2EA5-FDA2-43B4-A794-3116B8FC0040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F90D-6777-41EB-84FB-39B6CF08899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59240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54960" cy="11430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220072" y="6309320"/>
            <a:ext cx="3456384" cy="3651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58358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2EA5-FDA2-43B4-A794-3116B8FC0040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F90D-6777-41EB-84FB-39B6CF08899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59190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2EA5-FDA2-43B4-A794-3116B8FC0040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F90D-6777-41EB-84FB-39B6CF08899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10407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2EA5-FDA2-43B4-A794-3116B8FC0040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F90D-6777-41EB-84FB-39B6CF08899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0147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2EA5-FDA2-43B4-A794-3116B8FC0040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F90D-6777-41EB-84FB-39B6CF08899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99347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2EA5-FDA2-43B4-A794-3116B8FC0040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F90D-6777-41EB-84FB-39B6CF08899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23689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2EA5-FDA2-43B4-A794-3116B8FC0040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F90D-6777-41EB-84FB-39B6CF08899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349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GB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188000" y="2001600"/>
            <a:ext cx="3636000" cy="406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054400" y="2001600"/>
            <a:ext cx="3636000" cy="406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64CB-6FA4-41D0-8F5B-F190035AB73C}" type="datetime1">
              <a:rPr lang="fi-FI" smtClean="0"/>
              <a:t>12.9.2016</a:t>
            </a:fld>
            <a:endParaRPr lang="en-GB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Tekijätiedot ja/tai esityksen nimi</a:t>
            </a:r>
            <a:endParaRPr lang="en-GB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B7FB2-350C-4D14-9041-2392A9F69A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964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2EA5-FDA2-43B4-A794-3116B8FC0040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F90D-6777-41EB-84FB-39B6CF08899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13796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2EA5-FDA2-43B4-A794-3116B8FC0040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F90D-6777-41EB-84FB-39B6CF08899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15983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2EA5-FDA2-43B4-A794-3116B8FC0040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F90D-6777-41EB-84FB-39B6CF08899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70045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15C3-F6AA-4806-9A4F-21FEAC2E9ADD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DA56C-73A5-4F92-A2FA-A77FC5E739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38185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15C3-F6AA-4806-9A4F-21FEAC2E9ADD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DA56C-73A5-4F92-A2FA-A77FC5E739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51173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15C3-F6AA-4806-9A4F-21FEAC2E9ADD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DA56C-73A5-4F92-A2FA-A77FC5E739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58431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15C3-F6AA-4806-9A4F-21FEAC2E9ADD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DA56C-73A5-4F92-A2FA-A77FC5E739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357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15C3-F6AA-4806-9A4F-21FEAC2E9ADD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DA56C-73A5-4F92-A2FA-A77FC5E739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97395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15C3-F6AA-4806-9A4F-21FEAC2E9ADD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DA56C-73A5-4F92-A2FA-A77FC5E739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69847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15C3-F6AA-4806-9A4F-21FEAC2E9ADD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DA56C-73A5-4F92-A2FA-A77FC5E739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5602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ko sivu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106826"/>
      </p:ext>
    </p:extLst>
  </p:cSld>
  <p:clrMapOvr>
    <a:masterClrMapping/>
  </p:clrMapOvr>
  <p:hf hdr="0" ft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15C3-F6AA-4806-9A4F-21FEAC2E9ADD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DA56C-73A5-4F92-A2FA-A77FC5E739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50506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15C3-F6AA-4806-9A4F-21FEAC2E9ADD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DA56C-73A5-4F92-A2FA-A77FC5E739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32135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15C3-F6AA-4806-9A4F-21FEAC2E9ADD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DA56C-73A5-4F92-A2FA-A77FC5E739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4059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15C3-F6AA-4806-9A4F-21FEAC2E9ADD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DA56C-73A5-4F92-A2FA-A77FC5E739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24208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27C4-CB80-4E71-9291-1027DBEAA2F8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30EB-BA94-4E89-A52C-C1EF84421E3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8345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27C4-CB80-4E71-9291-1027DBEAA2F8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30EB-BA94-4E89-A52C-C1EF84421E3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94671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27C4-CB80-4E71-9291-1027DBEAA2F8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30EB-BA94-4E89-A52C-C1EF84421E3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21976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27C4-CB80-4E71-9291-1027DBEAA2F8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30EB-BA94-4E89-A52C-C1EF84421E3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83611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27C4-CB80-4E71-9291-1027DBEAA2F8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30EB-BA94-4E89-A52C-C1EF84421E3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98193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27C4-CB80-4E71-9291-1027DBEAA2F8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30EB-BA94-4E89-A52C-C1EF84421E3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9147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GB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188000" y="1861200"/>
            <a:ext cx="3603600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188000" y="2581200"/>
            <a:ext cx="3603600" cy="3492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5058000" y="1861200"/>
            <a:ext cx="3603600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5058000" y="2581200"/>
            <a:ext cx="3603600" cy="3492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 dirty="0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3361-A80A-45AD-90C6-381628F1D9E7}" type="datetime1">
              <a:rPr lang="fi-FI" smtClean="0"/>
              <a:t>12.9.2016</a:t>
            </a:fld>
            <a:endParaRPr lang="en-GB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Tekijätiedot ja/tai esityksen nimi</a:t>
            </a:r>
            <a:endParaRPr lang="en-GB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B7FB2-350C-4D14-9041-2392A9F69A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679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27C4-CB80-4E71-9291-1027DBEAA2F8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30EB-BA94-4E89-A52C-C1EF84421E3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95106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27C4-CB80-4E71-9291-1027DBEAA2F8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30EB-BA94-4E89-A52C-C1EF84421E3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30997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27C4-CB80-4E71-9291-1027DBEAA2F8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30EB-BA94-4E89-A52C-C1EF84421E3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56353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27C4-CB80-4E71-9291-1027DBEAA2F8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30EB-BA94-4E89-A52C-C1EF84421E3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61302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27C4-CB80-4E71-9291-1027DBEAA2F8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130EB-BA94-4E89-A52C-C1EF84421E3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5631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B3223-BD0C-4B2B-AB1A-1BB55A45AD4A}" type="datetime1">
              <a:rPr lang="fi-FI" smtClean="0"/>
              <a:t>12.9.2016</a:t>
            </a:fld>
            <a:endParaRPr lang="en-GB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Tekijätiedot ja/tai esityksen nimi</a:t>
            </a:r>
            <a:endParaRPr lang="en-GB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B7FB2-350C-4D14-9041-2392A9F69A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429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55D20-AB46-4431-94E9-874EDBE866A1}" type="datetime1">
              <a:rPr lang="fi-FI" smtClean="0"/>
              <a:t>12.9.2016</a:t>
            </a:fld>
            <a:endParaRPr lang="en-GB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Tekijätiedot ja/tai esityksen nimi</a:t>
            </a:r>
            <a:endParaRPr lang="en-GB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B7FB2-350C-4D14-9041-2392A9F69A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05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350B-992A-45B5-9B32-34515D8EDFAC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2CA-F7F8-449E-B7DA-C6D0ACBFD6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799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2570400" y="550800"/>
            <a:ext cx="61200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GB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188000" y="1933200"/>
            <a:ext cx="7506000" cy="409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110808" y="6356350"/>
            <a:ext cx="1269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08852-B57E-4B2C-86A8-330B63B91EDC}" type="datetime1">
              <a:rPr lang="fi-FI" smtClean="0"/>
              <a:t>12.9.2016</a:t>
            </a:fld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4000" y="6356350"/>
            <a:ext cx="54721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Tekijätiedot ja/tai esityksen nimi</a:t>
            </a:r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7668344" y="6356350"/>
            <a:ext cx="10184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B7FB2-350C-4D14-9041-2392A9F69A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63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249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5350B-992A-45B5-9B32-34515D8EDFAC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5A2CA-F7F8-449E-B7DA-C6D0ACBFD6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4833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1FACD-6C62-429D-A1AC-190CF0ECC6E2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4BD70-5FBB-4E51-8244-23AC568F212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393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92EA5-FDA2-43B4-A794-3116B8FC0040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9F90D-6777-41EB-84FB-39B6CF08899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874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715C3-F6AA-4806-9A4F-21FEAC2E9ADD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DA56C-73A5-4F92-A2FA-A77FC5E739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653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827C4-CB80-4E71-9291-1027DBEAA2F8}" type="datetimeFigureOut">
              <a:rPr lang="fi-FI" smtClean="0"/>
              <a:t>12.9.2016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130EB-BA94-4E89-A52C-C1EF84421E3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98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ngFJRo7AGG8&amp;app=desktop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8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57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56.wmf"/><Relationship Id="rId5" Type="http://schemas.openxmlformats.org/officeDocument/2006/relationships/control" Target="../activeX/activeX4.xml"/><Relationship Id="rId10" Type="http://schemas.openxmlformats.org/officeDocument/2006/relationships/image" Target="../media/image55.wmf"/><Relationship Id="rId4" Type="http://schemas.openxmlformats.org/officeDocument/2006/relationships/control" Target="../activeX/activeX3.xml"/><Relationship Id="rId9" Type="http://schemas.openxmlformats.org/officeDocument/2006/relationships/image" Target="../media/image54.wmf"/><Relationship Id="rId14" Type="http://schemas.openxmlformats.org/officeDocument/2006/relationships/image" Target="../media/image59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elmet.fi/fi-FI/Kirjastot_ja_palvelut/Ison_Omenan_kirjasto/Juttuja_kirjastosta/Kohti_palvelutoria__kirjaston_kumppanit_(98662)" TargetMode="External"/><Relationship Id="rId3" Type="http://schemas.openxmlformats.org/officeDocument/2006/relationships/hyperlink" Target="http://www.facebook.com/isonomenanpavelutori" TargetMode="External"/><Relationship Id="rId7" Type="http://schemas.openxmlformats.org/officeDocument/2006/relationships/hyperlink" Target="http://www.helmet.fi/fi-FI/Kirjastot_ja_palvelut/Ison_Omenan_kirjasto/Juttuja_kirjastosta/Kohti_palvelutoria__kirjaston_kumppanit_(98661)" TargetMode="External"/><Relationship Id="rId2" Type="http://schemas.openxmlformats.org/officeDocument/2006/relationships/hyperlink" Target="http://www.facebook.com/isonomenankirjast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witter.com/Palvelutori" TargetMode="External"/><Relationship Id="rId5" Type="http://schemas.openxmlformats.org/officeDocument/2006/relationships/hyperlink" Target="https://twitter.com/KirjastoOmena" TargetMode="External"/><Relationship Id="rId4" Type="http://schemas.openxmlformats.org/officeDocument/2006/relationships/hyperlink" Target="http://www.helmet.fi/isonomenankirjast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11560" y="2564904"/>
            <a:ext cx="8006840" cy="1296144"/>
          </a:xfrm>
        </p:spPr>
        <p:txBody>
          <a:bodyPr/>
          <a:lstStyle/>
          <a:p>
            <a:r>
              <a:rPr lang="fi-FI" dirty="0" smtClean="0"/>
              <a:t>Ison Omenan palvelutori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11560" y="3933056"/>
            <a:ext cx="4896544" cy="1423736"/>
          </a:xfrm>
        </p:spPr>
        <p:txBody>
          <a:bodyPr/>
          <a:lstStyle/>
          <a:p>
            <a:r>
              <a:rPr lang="fi-FI" dirty="0" smtClean="0"/>
              <a:t>13.9.2016 Turun maakuntakirjastokokous</a:t>
            </a:r>
          </a:p>
          <a:p>
            <a:r>
              <a:rPr lang="fi-FI" dirty="0" smtClean="0"/>
              <a:t>Kirjastopalveluiden aluejohtaja</a:t>
            </a:r>
          </a:p>
          <a:p>
            <a:r>
              <a:rPr lang="fi-FI" dirty="0" smtClean="0"/>
              <a:t>Merja Pihlajamäki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216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44675"/>
            <a:ext cx="6462762" cy="4308508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7389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Staget</a:t>
            </a:r>
            <a:endParaRPr lang="fi-FI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200800" cy="48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17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700808"/>
            <a:ext cx="680538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8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Paja</a:t>
            </a:r>
            <a:endParaRPr lang="fi-FI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882246" cy="458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35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497342" cy="433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66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6696744" cy="446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88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96826"/>
            <a:ext cx="6671196" cy="444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0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532" y="1844675"/>
            <a:ext cx="6138862" cy="4092575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663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44824"/>
            <a:ext cx="6319495" cy="4211969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Lastenalue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286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7003650" cy="466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25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t="-1660" b="1660"/>
          <a:stretch/>
        </p:blipFill>
        <p:spPr>
          <a:xfrm flipH="1">
            <a:off x="7243123" y="2708920"/>
            <a:ext cx="1905228" cy="4157427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209" y="5949280"/>
            <a:ext cx="1052983" cy="887514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5760640" cy="1152128"/>
          </a:xfrm>
        </p:spPr>
        <p:txBody>
          <a:bodyPr/>
          <a:lstStyle/>
          <a:p>
            <a:r>
              <a:rPr lang="fi-FI" dirty="0" smtClean="0"/>
              <a:t>Motto: Elämäsi palvelut yhdessä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11560" y="1844824"/>
            <a:ext cx="8082440" cy="4181576"/>
          </a:xfrm>
        </p:spPr>
        <p:txBody>
          <a:bodyPr/>
          <a:lstStyle/>
          <a:p>
            <a:r>
              <a:rPr lang="fi-FI" dirty="0">
                <a:hlinkClick r:id="rId4"/>
              </a:rPr>
              <a:t>https://</a:t>
            </a:r>
            <a:r>
              <a:rPr lang="fi-FI" dirty="0" smtClean="0">
                <a:hlinkClick r:id="rId4"/>
              </a:rPr>
              <a:t>www.youtube.com/watch?v=ngFJRo7AGG8&amp;app=desktop</a:t>
            </a:r>
            <a:endParaRPr lang="fi-FI" dirty="0" smtClean="0"/>
          </a:p>
          <a:p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4294967295"/>
          </p:nvPr>
        </p:nvSpPr>
        <p:spPr>
          <a:xfrm>
            <a:off x="7668344" y="6356350"/>
            <a:ext cx="1018456" cy="365125"/>
          </a:xfrm>
        </p:spPr>
        <p:txBody>
          <a:bodyPr/>
          <a:lstStyle/>
          <a:p>
            <a:fld id="{6CAB7FB2-350C-4D14-9041-2392A9F69A4F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727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821" y="1772816"/>
            <a:ext cx="6706240" cy="44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39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532" y="1844675"/>
            <a:ext cx="6138862" cy="4092575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907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532" y="1844675"/>
            <a:ext cx="6138862" cy="4092575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950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532" y="1844675"/>
            <a:ext cx="6138862" cy="4092575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767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71" y="1844675"/>
            <a:ext cx="6138183" cy="4092575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742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Kumppanit</a:t>
            </a:r>
            <a:endParaRPr lang="fi-FI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86883"/>
            <a:ext cx="6571602" cy="438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77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47671"/>
            <a:ext cx="7288878" cy="485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39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785" y="1772816"/>
            <a:ext cx="6840760" cy="456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57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6605920" cy="440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07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14505"/>
            <a:ext cx="6768754" cy="451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65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isällön paikkamerkki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0" y="5356708"/>
            <a:ext cx="1365344" cy="146911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5760640" cy="1194900"/>
          </a:xfrm>
        </p:spPr>
        <p:txBody>
          <a:bodyPr/>
          <a:lstStyle/>
          <a:p>
            <a:r>
              <a:rPr lang="fi-FI" dirty="0" smtClean="0"/>
              <a:t>Missä mennään?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4294967295"/>
          </p:nvPr>
        </p:nvSpPr>
        <p:spPr>
          <a:xfrm>
            <a:off x="7668344" y="6356350"/>
            <a:ext cx="1018456" cy="365125"/>
          </a:xfrm>
        </p:spPr>
        <p:txBody>
          <a:bodyPr/>
          <a:lstStyle/>
          <a:p>
            <a:fld id="{6CAB7FB2-350C-4D14-9041-2392A9F69A4F}" type="slidenum">
              <a:rPr lang="fi-FI" smtClean="0"/>
              <a:t>3</a:t>
            </a:fld>
            <a:endParaRPr lang="fi-FI"/>
          </a:p>
        </p:txBody>
      </p:sp>
      <p:sp>
        <p:nvSpPr>
          <p:cNvPr id="10" name="Sisällön paikkamerkki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Avasimme Palvelutorin 11.8.2016</a:t>
            </a:r>
          </a:p>
          <a:p>
            <a:r>
              <a:rPr lang="fi-FI" dirty="0" smtClean="0"/>
              <a:t>Tähän mennessä yli 150 000 kävijää</a:t>
            </a:r>
          </a:p>
          <a:p>
            <a:r>
              <a:rPr lang="fi-FI" dirty="0" smtClean="0"/>
              <a:t>Asiakaspalaute pääosin kiittävää</a:t>
            </a:r>
          </a:p>
          <a:p>
            <a:r>
              <a:rPr lang="fi-FI" dirty="0" smtClean="0"/>
              <a:t>Metro tulee kun tulee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0021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13389"/>
            <a:ext cx="6723311" cy="448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78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532" y="1844675"/>
            <a:ext cx="6138862" cy="4092575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Aineistot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591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Hiljainen tila</a:t>
            </a:r>
            <a:endParaRPr lang="fi-FI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4783"/>
            <a:ext cx="6968342" cy="464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84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773" y="1844675"/>
            <a:ext cx="6372333" cy="4248621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389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Älynäyttöjä</a:t>
            </a:r>
            <a:endParaRPr lang="fi-F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53569"/>
            <a:ext cx="7005042" cy="466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23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7229329" cy="405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9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7182797" cy="4032448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39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66" y="1844824"/>
            <a:ext cx="7462498" cy="418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91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7150569" cy="401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81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82" y="1844675"/>
            <a:ext cx="6140361" cy="4092575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538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3" t="3903" r="5738" b="5766"/>
          <a:stretch/>
        </p:blipFill>
        <p:spPr>
          <a:xfrm>
            <a:off x="1" y="5089585"/>
            <a:ext cx="1837426" cy="176841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5760640" cy="1194900"/>
          </a:xfrm>
        </p:spPr>
        <p:txBody>
          <a:bodyPr/>
          <a:lstStyle/>
          <a:p>
            <a:r>
              <a:rPr lang="fi-FI" dirty="0" smtClean="0"/>
              <a:t>Mistä lähdettiin?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4294967295"/>
          </p:nvPr>
        </p:nvSpPr>
        <p:spPr>
          <a:xfrm>
            <a:off x="7668344" y="6356350"/>
            <a:ext cx="1018456" cy="365125"/>
          </a:xfrm>
        </p:spPr>
        <p:txBody>
          <a:bodyPr/>
          <a:lstStyle/>
          <a:p>
            <a:fld id="{6CAB7FB2-350C-4D14-9041-2392A9F69A4F}" type="slidenum">
              <a:rPr lang="fi-FI" smtClean="0"/>
              <a:t>4</a:t>
            </a:fld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Suunnittelu käynnistyi 2013 syksyllä</a:t>
            </a:r>
          </a:p>
          <a:p>
            <a:r>
              <a:rPr lang="fi-FI" dirty="0" smtClean="0"/>
              <a:t>Uudenlainen </a:t>
            </a:r>
            <a:r>
              <a:rPr lang="fi-FI" dirty="0" err="1" smtClean="0"/>
              <a:t>monitoimijatilaratkaisu</a:t>
            </a:r>
            <a:r>
              <a:rPr lang="fi-FI" dirty="0" smtClean="0"/>
              <a:t>, ns. metrokirjasto</a:t>
            </a:r>
          </a:p>
          <a:p>
            <a:r>
              <a:rPr lang="fi-FI" dirty="0" smtClean="0"/>
              <a:t>Mitkä palvelut mukana? Valikoima vaihdellut matkan aikana?</a:t>
            </a:r>
          </a:p>
          <a:p>
            <a:r>
              <a:rPr lang="fi-FI" dirty="0" smtClean="0"/>
              <a:t>Panostettiin tutustumiseen, erilaisten toimintakulttuurien yhteensovittamiseen ja yhteisen toiminnan suunnitteluun etukäteen. Tuloksena tunsimme toisemme hyvin jo ennen yhteen muuttamista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7727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47" y="1844675"/>
            <a:ext cx="3069431" cy="4092575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Nuortentila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6734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305" y="1844675"/>
            <a:ext cx="5479315" cy="4092575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Studio ja soittohuone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713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Kirjastotietoa</a:t>
            </a:r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70 työntekijää</a:t>
            </a:r>
          </a:p>
          <a:p>
            <a:r>
              <a:rPr lang="fi-FI" dirty="0" smtClean="0"/>
              <a:t>100 000 nidettä</a:t>
            </a:r>
          </a:p>
          <a:p>
            <a:r>
              <a:rPr lang="fi-FI" dirty="0" smtClean="0"/>
              <a:t>3000 m2</a:t>
            </a:r>
          </a:p>
          <a:p>
            <a:r>
              <a:rPr lang="fi-FI" dirty="0" smtClean="0"/>
              <a:t>Kelluva kokoelma</a:t>
            </a:r>
          </a:p>
          <a:p>
            <a:r>
              <a:rPr lang="fi-FI" dirty="0" smtClean="0"/>
              <a:t>Kaikki hyllytasot mahdollistavat aineiston esillepanon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467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Rakentamisen ja konseptin suunnittelulinjat erikseen</a:t>
            </a:r>
          </a:p>
          <a:p>
            <a:r>
              <a:rPr lang="fi-FI" dirty="0" smtClean="0"/>
              <a:t>Pääarkkitehti </a:t>
            </a:r>
            <a:r>
              <a:rPr lang="fi-FI" dirty="0" err="1" smtClean="0"/>
              <a:t>HKP-Arkkitehdit/Mikko</a:t>
            </a:r>
            <a:r>
              <a:rPr lang="fi-FI" dirty="0" smtClean="0"/>
              <a:t> </a:t>
            </a:r>
            <a:r>
              <a:rPr lang="fi-FI" dirty="0" err="1" smtClean="0"/>
              <a:t>Suvisto</a:t>
            </a:r>
            <a:endParaRPr lang="fi-FI" dirty="0" smtClean="0"/>
          </a:p>
          <a:p>
            <a:r>
              <a:rPr lang="fi-FI" dirty="0" smtClean="0"/>
              <a:t>Sisustusarkkitehti Jouni Leino Design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Arkkitehtisuunnittelu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489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Koordinaatioryhmä</a:t>
            </a:r>
          </a:p>
          <a:p>
            <a:r>
              <a:rPr lang="fi-FI" dirty="0" smtClean="0"/>
              <a:t>Palvelutoripäällikkö</a:t>
            </a:r>
          </a:p>
          <a:p>
            <a:r>
              <a:rPr lang="fi-FI" dirty="0" smtClean="0"/>
              <a:t>Toimintojen esimiehet</a:t>
            </a:r>
          </a:p>
          <a:p>
            <a:r>
              <a:rPr lang="fi-FI" dirty="0" smtClean="0"/>
              <a:t>Ohjausryhmä</a:t>
            </a:r>
          </a:p>
          <a:p>
            <a:r>
              <a:rPr lang="fi-FI" dirty="0" smtClean="0"/>
              <a:t>Viikkoinfot</a:t>
            </a:r>
          </a:p>
          <a:p>
            <a:r>
              <a:rPr lang="fi-FI" dirty="0" smtClean="0"/>
              <a:t>Yhteinen </a:t>
            </a:r>
            <a:r>
              <a:rPr lang="fi-FI" dirty="0" err="1" smtClean="0"/>
              <a:t>intra</a:t>
            </a:r>
            <a:endParaRPr lang="fi-FI" dirty="0" smtClean="0"/>
          </a:p>
          <a:p>
            <a:r>
              <a:rPr lang="fi-FI" dirty="0" smtClean="0"/>
              <a:t>Tapahtuma- ja viestintäryhmä</a:t>
            </a:r>
          </a:p>
          <a:p>
            <a:r>
              <a:rPr lang="fi-FI" dirty="0" smtClean="0"/>
              <a:t>Keskeiset henkilöt tunsivat jo ennen yhteen muuttamista </a:t>
            </a:r>
            <a:r>
              <a:rPr lang="fi-FI" dirty="0" smtClean="0">
                <a:sym typeface="Wingdings" panose="05000000000000000000" pitchFamily="2" charset="2"/>
              </a:rPr>
              <a:t></a:t>
            </a:r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Miten Palvelutoria johdetaan ja kehitetään?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2099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 smtClean="0"/>
              <a:t>Osaprojekti, kirjastolla oma projektiryhmä, jossa 10-12 </a:t>
            </a:r>
            <a:r>
              <a:rPr lang="fi-FI" dirty="0" smtClean="0"/>
              <a:t>työntekijää</a:t>
            </a:r>
          </a:p>
          <a:p>
            <a:r>
              <a:rPr lang="fi-FI" dirty="0" smtClean="0"/>
              <a:t>Projektiin mukaan innostuneita työntekijöitä, innostus ja sitoutuminen on tärkeämpää kuin kokemus</a:t>
            </a:r>
          </a:p>
          <a:p>
            <a:r>
              <a:rPr lang="fi-FI" dirty="0" smtClean="0"/>
              <a:t>Valta ja vastuu, projektiryhmän jäsenille paljon valtaa -&gt; lopputulos on projektiryhmän näköinen kirjasto</a:t>
            </a:r>
          </a:p>
          <a:p>
            <a:r>
              <a:rPr lang="fi-FI" dirty="0" smtClean="0"/>
              <a:t>Konseptiin sitoutuminen on tärkeää, emme suunnitelleet kirjastoa, lopputuloksena on kirjasto</a:t>
            </a:r>
          </a:p>
          <a:p>
            <a:r>
              <a:rPr lang="fi-FI" dirty="0" smtClean="0"/>
              <a:t>Suunnittelun ajan aktiivinen yhteydenpito kumppaneiden kanssa, huokoisuus, ei käännytä sisään päin kirjastomaailmaan</a:t>
            </a:r>
          </a:p>
          <a:p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Miten kirjaston suunnittelu toteutettiin?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6379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 smtClean="0"/>
              <a:t>Motto: Kaikki onnistuu!</a:t>
            </a:r>
          </a:p>
          <a:p>
            <a:r>
              <a:rPr lang="fi-FI" dirty="0" smtClean="0"/>
              <a:t>Aloitimme siitä että suunnittelemme Palvelutoria, emme kirjastoa</a:t>
            </a:r>
          </a:p>
          <a:p>
            <a:r>
              <a:rPr lang="fi-FI" dirty="0" smtClean="0"/>
              <a:t>Mitä lisäarvoa asiakas saa?</a:t>
            </a:r>
          </a:p>
          <a:p>
            <a:r>
              <a:rPr lang="fi-FI" dirty="0" smtClean="0"/>
              <a:t>Mitä voimme tarjota kumppaneille?</a:t>
            </a:r>
          </a:p>
          <a:p>
            <a:r>
              <a:rPr lang="fi-FI" dirty="0" smtClean="0"/>
              <a:t>Kirjasto on kaikkialla</a:t>
            </a:r>
          </a:p>
          <a:p>
            <a:r>
              <a:rPr lang="fi-FI" dirty="0" smtClean="0"/>
              <a:t>Kirjasto mahdollistaa</a:t>
            </a:r>
          </a:p>
          <a:p>
            <a:r>
              <a:rPr lang="fi-FI" dirty="0" smtClean="0"/>
              <a:t>Kirjasto on näkyvin elementti, muiden työ pääasiassa vastaanottohuoneissa</a:t>
            </a:r>
          </a:p>
          <a:p>
            <a:r>
              <a:rPr lang="fi-FI" dirty="0" smtClean="0"/>
              <a:t>Seinälliset ja seinättömät </a:t>
            </a:r>
            <a:r>
              <a:rPr lang="fi-FI" dirty="0" smtClean="0"/>
              <a:t>kumppanit</a:t>
            </a:r>
          </a:p>
          <a:p>
            <a:r>
              <a:rPr lang="fi-FI" dirty="0" smtClean="0"/>
              <a:t>Opiskelijat iso voimavara</a:t>
            </a:r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Mitä opin?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588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</p:nvPr>
        </p:nvGraphicFramePr>
        <p:xfrm>
          <a:off x="899319" y="3342322"/>
          <a:ext cx="7507288" cy="1097280"/>
        </p:xfrm>
        <a:graphic>
          <a:graphicData uri="http://schemas.openxmlformats.org/drawingml/2006/table">
            <a:tbl>
              <a:tblPr/>
              <a:tblGrid>
                <a:gridCol w="3753644"/>
                <a:gridCol w="3753644"/>
              </a:tblGrid>
              <a:tr h="0">
                <a:tc>
                  <a:txBody>
                    <a:bodyPr/>
                    <a:lstStyle/>
                    <a:p>
                      <a:pPr rtl="0"/>
                      <a:r>
                        <a:rPr lang="fi-FI" b="1" dirty="0" err="1"/>
                        <a:t>ma-pe</a:t>
                      </a:r>
                      <a:r>
                        <a:rPr lang="fi-FI" b="1" dirty="0"/>
                        <a:t>:</a:t>
                      </a:r>
                      <a:endParaRPr lang="fi-FI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i-FI"/>
                        <a:t>7:00–21:00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rtl="0"/>
                      <a:r>
                        <a:rPr lang="fi-FI" b="1"/>
                        <a:t>la:</a:t>
                      </a:r>
                      <a:endParaRPr lang="fi-FI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i-FI"/>
                        <a:t>8:00–18:00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rtl="0"/>
                      <a:r>
                        <a:rPr lang="fi-FI" b="1"/>
                        <a:t>su:</a:t>
                      </a:r>
                      <a:endParaRPr lang="fi-FI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fi-FI" dirty="0"/>
                        <a:t>11:00–18:00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Tervetuloa Palvelutorille!</a:t>
            </a:r>
            <a:endParaRPr lang="fi-FI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00113" y="3341688"/>
            <a:ext cx="9144000" cy="0"/>
          </a:xfrm>
          <a:prstGeom prst="rect">
            <a:avLst/>
          </a:prstGeom>
          <a:solidFill>
            <a:srgbClr val="E9EB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17457" rIns="12696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altLang="fi-F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8692" name="DefaultOcx" r:id="rId2" imgW="914400" imgH="228600"/>
        </mc:Choice>
        <mc:Fallback>
          <p:control name="DefaultOcx" r:id="rId2" imgW="914400" imgH="228600">
            <p:pic>
              <p:nvPicPr>
                <p:cNvPr id="0" name="DefaultOcx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8693" name="HTMLHidden1" r:id="rId3" imgW="914400" imgH="228600"/>
        </mc:Choice>
        <mc:Fallback>
          <p:control name="HTMLHidden1" r:id="rId3" imgW="914400" imgH="228600">
            <p:pic>
              <p:nvPicPr>
                <p:cNvPr id="0" name="HTMLHidden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8694" name="HTMLHidden2" r:id="rId4" imgW="914400" imgH="228600"/>
        </mc:Choice>
        <mc:Fallback>
          <p:control name="HTMLHidden2" r:id="rId4" imgW="914400" imgH="228600">
            <p:pic>
              <p:nvPicPr>
                <p:cNvPr id="0" name="HTMLHidden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8695" name="HTMLHidden3" r:id="rId5" imgW="914400" imgH="228600"/>
        </mc:Choice>
        <mc:Fallback>
          <p:control name="HTMLHidden3" r:id="rId5" imgW="914400" imgH="228600">
            <p:pic>
              <p:nvPicPr>
                <p:cNvPr id="0" name="HTMLHidden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8696" name="HTMLHidden4" r:id="rId6" imgW="914400" imgH="228600"/>
        </mc:Choice>
        <mc:Fallback>
          <p:control name="HTMLHidden4" r:id="rId6" imgW="914400" imgH="228600">
            <p:pic>
              <p:nvPicPr>
                <p:cNvPr id="0" name="HTMLHidden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8697" name="HTMLHidden5" r:id="rId7" imgW="914400" imgH="228600"/>
        </mc:Choice>
        <mc:Fallback>
          <p:control name="HTMLHidden5" r:id="rId7" imgW="914400" imgH="228600">
            <p:pic>
              <p:nvPicPr>
                <p:cNvPr id="0" name="HTMLHidden5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7832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 err="1" smtClean="0">
                <a:hlinkClick r:id="rId2"/>
              </a:rPr>
              <a:t>www.facebook.com/isonomenankirjasto</a:t>
            </a:r>
            <a:endParaRPr lang="fi-FI" dirty="0" smtClean="0"/>
          </a:p>
          <a:p>
            <a:r>
              <a:rPr lang="fi-FI" dirty="0" err="1" smtClean="0">
                <a:hlinkClick r:id="rId3"/>
              </a:rPr>
              <a:t>www.facebook.com/isonomenanpavelutori</a:t>
            </a:r>
            <a:endParaRPr lang="fi-FI" dirty="0" smtClean="0"/>
          </a:p>
          <a:p>
            <a:r>
              <a:rPr lang="fi-FI" dirty="0" err="1" smtClean="0">
                <a:hlinkClick r:id="rId4"/>
              </a:rPr>
              <a:t>www.helmet.fi/isonomenankirjasto</a:t>
            </a:r>
            <a:endParaRPr lang="fi-FI" dirty="0" smtClean="0"/>
          </a:p>
          <a:p>
            <a:r>
              <a:rPr lang="fi-FI" dirty="0">
                <a:hlinkClick r:id="rId5"/>
              </a:rPr>
              <a:t>https://</a:t>
            </a:r>
            <a:r>
              <a:rPr lang="fi-FI" dirty="0" smtClean="0">
                <a:hlinkClick r:id="rId5"/>
              </a:rPr>
              <a:t>twitter.com/KirjastoOmena</a:t>
            </a:r>
            <a:endParaRPr lang="fi-FI" dirty="0" smtClean="0"/>
          </a:p>
          <a:p>
            <a:r>
              <a:rPr lang="fi-FI" dirty="0" smtClean="0">
                <a:hlinkClick r:id="rId6"/>
              </a:rPr>
              <a:t>http</a:t>
            </a:r>
            <a:r>
              <a:rPr lang="fi-FI" dirty="0" smtClean="0">
                <a:hlinkClick r:id="rId6"/>
              </a:rPr>
              <a:t>://twitter.com/Palvelutori</a:t>
            </a:r>
            <a:endParaRPr lang="fi-FI" dirty="0" smtClean="0"/>
          </a:p>
          <a:p>
            <a:r>
              <a:rPr lang="fi-FI" dirty="0">
                <a:hlinkClick r:id="rId7"/>
              </a:rPr>
              <a:t>http://www.helmet.fi/fi-FI/Kirjastot_ja_palvelut/Ison_Omenan_kirjasto/Juttuja_kirjastosta/Kohti_palvelutoria__kirjaston_kumppanit_(98661</a:t>
            </a:r>
            <a:r>
              <a:rPr lang="fi-FI" dirty="0" smtClean="0">
                <a:hlinkClick r:id="rId7"/>
              </a:rPr>
              <a:t>)</a:t>
            </a:r>
            <a:endParaRPr lang="fi-FI" dirty="0" smtClean="0"/>
          </a:p>
          <a:p>
            <a:r>
              <a:rPr lang="fi-FI" dirty="0">
                <a:hlinkClick r:id="rId8"/>
              </a:rPr>
              <a:t>http://www.helmet.fi/fi-FI/Kirjastot_ja_palvelut/Ison_Omenan_kirjasto/Juttuja_kirjastosta/Kohti_palvelutoria__kirjaston_kumppanit_(98662</a:t>
            </a:r>
            <a:r>
              <a:rPr lang="fi-FI" dirty="0" smtClean="0">
                <a:hlinkClick r:id="rId8"/>
              </a:rPr>
              <a:t>)</a:t>
            </a:r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Lisää meistä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1475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isällön paikkamerkki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4678497"/>
            <a:ext cx="1115616" cy="2186813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5760640" cy="1194900"/>
          </a:xfrm>
        </p:spPr>
        <p:txBody>
          <a:bodyPr/>
          <a:lstStyle/>
          <a:p>
            <a:r>
              <a:rPr lang="fi-FI" dirty="0" smtClean="0"/>
              <a:t>Pohjakuva</a:t>
            </a:r>
            <a:endParaRPr lang="fi-FI" dirty="0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92" y="1844675"/>
            <a:ext cx="4458142" cy="4092575"/>
          </a:xfrm>
        </p:spPr>
      </p:pic>
    </p:spTree>
    <p:extLst>
      <p:ext uri="{BB962C8B-B14F-4D97-AF65-F5344CB8AC3E}">
        <p14:creationId xmlns:p14="http://schemas.microsoft.com/office/powerpoint/2010/main" val="258799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532" y="1844675"/>
            <a:ext cx="6138862" cy="4092575"/>
          </a:xfrm>
        </p:spPr>
      </p:pic>
    </p:spTree>
    <p:extLst>
      <p:ext uri="{BB962C8B-B14F-4D97-AF65-F5344CB8AC3E}">
        <p14:creationId xmlns:p14="http://schemas.microsoft.com/office/powerpoint/2010/main" val="30660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66272"/>
            <a:ext cx="6354686" cy="423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50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6840760" cy="456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44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62" y="1772816"/>
            <a:ext cx="6916014" cy="461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27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oon kaupunki_Palvelutori_MALLI_33126">
  <a:themeElements>
    <a:clrScheme name="Espoon kaupunki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50BB"/>
      </a:accent1>
      <a:accent2>
        <a:srgbClr val="FFCE00"/>
      </a:accent2>
      <a:accent3>
        <a:srgbClr val="249FFF"/>
      </a:accent3>
      <a:accent4>
        <a:srgbClr val="C6DB00"/>
      </a:accent4>
      <a:accent5>
        <a:srgbClr val="FF7300"/>
      </a:accent5>
      <a:accent6>
        <a:srgbClr val="DB0C41"/>
      </a:accent6>
      <a:hlink>
        <a:srgbClr val="0000FF"/>
      </a:hlink>
      <a:folHlink>
        <a:srgbClr val="800080"/>
      </a:folHlink>
    </a:clrScheme>
    <a:fontScheme name="Espoon kaupunk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Mukautettu suunnittelumalli">
  <a:themeElements>
    <a:clrScheme name="Espoon kaupunki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50BB"/>
      </a:accent1>
      <a:accent2>
        <a:srgbClr val="FFCE00"/>
      </a:accent2>
      <a:accent3>
        <a:srgbClr val="249FFF"/>
      </a:accent3>
      <a:accent4>
        <a:srgbClr val="C6DB00"/>
      </a:accent4>
      <a:accent5>
        <a:srgbClr val="FF7300"/>
      </a:accent5>
      <a:accent6>
        <a:srgbClr val="DB0C41"/>
      </a:accent6>
      <a:hlink>
        <a:srgbClr val="0000FF"/>
      </a:hlink>
      <a:folHlink>
        <a:srgbClr val="800080"/>
      </a:folHlink>
    </a:clrScheme>
    <a:fontScheme name="Espoon kaupunk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Espoon kaupunki_Palvelutori_MALLI_33126</Template>
  <TotalTime>1188</TotalTime>
  <Words>300</Words>
  <Application>Microsoft Office PowerPoint</Application>
  <PresentationFormat>Näytössä katseltava diaesitys (4:3)</PresentationFormat>
  <Paragraphs>80</Paragraphs>
  <Slides>48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6</vt:i4>
      </vt:variant>
      <vt:variant>
        <vt:lpstr>Dian otsikot</vt:lpstr>
      </vt:variant>
      <vt:variant>
        <vt:i4>48</vt:i4>
      </vt:variant>
    </vt:vector>
  </HeadingPairs>
  <TitlesOfParts>
    <vt:vector size="54" baseType="lpstr">
      <vt:lpstr>Espoon kaupunki_Palvelutori_MALLI_33126</vt:lpstr>
      <vt:lpstr>4_Mukautettu suunnittelumalli</vt:lpstr>
      <vt:lpstr>2_Mukautettu suunnittelumalli</vt:lpstr>
      <vt:lpstr>3_Mukautettu suunnittelumalli</vt:lpstr>
      <vt:lpstr>1_Mukautettu suunnittelumalli</vt:lpstr>
      <vt:lpstr>Mukautettu suunnittelumalli</vt:lpstr>
      <vt:lpstr>Ison Omenan palvelutori</vt:lpstr>
      <vt:lpstr>Motto: Elämäsi palvelut yhdessä</vt:lpstr>
      <vt:lpstr>Missä mennään?</vt:lpstr>
      <vt:lpstr>Mistä lähdettiin?</vt:lpstr>
      <vt:lpstr>Pohjakuva</vt:lpstr>
      <vt:lpstr>PowerPoint-esitys</vt:lpstr>
      <vt:lpstr>PowerPoint-esitys</vt:lpstr>
      <vt:lpstr>PowerPoint-esitys</vt:lpstr>
      <vt:lpstr>PowerPoint-esitys</vt:lpstr>
      <vt:lpstr>PowerPoint-esitys</vt:lpstr>
      <vt:lpstr>Staget</vt:lpstr>
      <vt:lpstr>PowerPoint-esitys</vt:lpstr>
      <vt:lpstr>Paja</vt:lpstr>
      <vt:lpstr>PowerPoint-esitys</vt:lpstr>
      <vt:lpstr>PowerPoint-esitys</vt:lpstr>
      <vt:lpstr>PowerPoint-esitys</vt:lpstr>
      <vt:lpstr>PowerPoint-esitys</vt:lpstr>
      <vt:lpstr>Lastenalue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Kumppanit</vt:lpstr>
      <vt:lpstr>PowerPoint-esitys</vt:lpstr>
      <vt:lpstr>PowerPoint-esitys</vt:lpstr>
      <vt:lpstr>PowerPoint-esitys</vt:lpstr>
      <vt:lpstr>PowerPoint-esitys</vt:lpstr>
      <vt:lpstr>PowerPoint-esitys</vt:lpstr>
      <vt:lpstr>Aineistot</vt:lpstr>
      <vt:lpstr>Hiljainen tila</vt:lpstr>
      <vt:lpstr>PowerPoint-esitys</vt:lpstr>
      <vt:lpstr>Älynäyttöjä</vt:lpstr>
      <vt:lpstr>PowerPoint-esitys</vt:lpstr>
      <vt:lpstr>PowerPoint-esitys</vt:lpstr>
      <vt:lpstr>PowerPoint-esitys</vt:lpstr>
      <vt:lpstr>PowerPoint-esitys</vt:lpstr>
      <vt:lpstr>PowerPoint-esitys</vt:lpstr>
      <vt:lpstr>Nuortentila</vt:lpstr>
      <vt:lpstr>Studio ja soittohuone</vt:lpstr>
      <vt:lpstr>Kirjastotietoa</vt:lpstr>
      <vt:lpstr>Arkkitehtisuunnittelu</vt:lpstr>
      <vt:lpstr>Miten Palvelutoria johdetaan ja kehitetään?</vt:lpstr>
      <vt:lpstr>Miten kirjaston suunnittelu toteutettiin?</vt:lpstr>
      <vt:lpstr>Mitä opin?</vt:lpstr>
      <vt:lpstr>Tervetuloa Palvelutorille!</vt:lpstr>
      <vt:lpstr>Lisää meistä</vt:lpstr>
    </vt:vector>
  </TitlesOfParts>
  <Company>Espoon kaupunki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Pihlajamäki Merja</dc:creator>
  <cp:lastModifiedBy>Pihlajamäki Merja</cp:lastModifiedBy>
  <cp:revision>40</cp:revision>
  <cp:lastPrinted>2016-09-12T13:07:44Z</cp:lastPrinted>
  <dcterms:created xsi:type="dcterms:W3CDTF">2016-09-10T18:24:46Z</dcterms:created>
  <dcterms:modified xsi:type="dcterms:W3CDTF">2016-09-12T13:09:45Z</dcterms:modified>
</cp:coreProperties>
</file>