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977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808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226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387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384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799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58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66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354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00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75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7A21F-BBEE-49C4-906B-C884CD97856F}" type="datetimeFigureOut">
              <a:rPr lang="fi-FI" smtClean="0"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C1DE-0714-419D-A3BF-5129FFFDBA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11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Varsiston </a:t>
            </a:r>
            <a:r>
              <a:rPr lang="fi-FI" dirty="0" err="1" smtClean="0"/>
              <a:t>AVI-hakemus</a:t>
            </a:r>
            <a:r>
              <a:rPr lang="fi-FI" dirty="0" smtClean="0"/>
              <a:t>:</a:t>
            </a:r>
            <a:br>
              <a:rPr lang="fi-FI" dirty="0" smtClean="0"/>
            </a:br>
            <a:r>
              <a:rPr lang="fi-FI" dirty="0" smtClean="0"/>
              <a:t>mediakasvatusta maakunnan kirjastoissa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81128"/>
            <a:ext cx="2304256" cy="1938128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755576" y="3861048"/>
            <a:ext cx="561662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/>
              <a:t>TARVE HANKKEELLE: </a:t>
            </a:r>
          </a:p>
          <a:p>
            <a:r>
              <a:rPr lang="fi-FI" sz="2800" dirty="0" smtClean="0"/>
              <a:t>Epätasaiset </a:t>
            </a:r>
            <a:r>
              <a:rPr lang="fi-FI" sz="2800" dirty="0"/>
              <a:t>mahdollisuudet mediakasvatukseen eri </a:t>
            </a:r>
            <a:r>
              <a:rPr lang="fi-FI" sz="2800" dirty="0" smtClean="0"/>
              <a:t>kirjastoissa</a:t>
            </a:r>
            <a:endParaRPr lang="fi-FI" sz="2800" dirty="0"/>
          </a:p>
          <a:p>
            <a:pPr marL="285750" indent="-285750">
              <a:buFontTx/>
              <a:buChar char="-"/>
            </a:pPr>
            <a:r>
              <a:rPr lang="fi-FI" sz="2800" dirty="0"/>
              <a:t>Henkilökunnan osaaminen</a:t>
            </a:r>
          </a:p>
          <a:p>
            <a:pPr marL="285750" indent="-285750">
              <a:buFontTx/>
              <a:buChar char="-"/>
            </a:pPr>
            <a:r>
              <a:rPr lang="fi-FI" sz="2800" dirty="0"/>
              <a:t>Tablettitietokoneiden puute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6549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Haettu rahoitus: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Laitehankinnat 20 tablettia 		8000 €</a:t>
            </a:r>
          </a:p>
          <a:p>
            <a:r>
              <a:rPr lang="fi-FI" sz="2800" dirty="0" smtClean="0"/>
              <a:t>Palkkakustannukset 1 </a:t>
            </a:r>
            <a:r>
              <a:rPr lang="fi-FI" sz="2800" dirty="0" err="1" smtClean="0"/>
              <a:t>hlö</a:t>
            </a:r>
            <a:r>
              <a:rPr lang="fi-FI" sz="2800" dirty="0" smtClean="0"/>
              <a:t> 6 kk 	18000 €</a:t>
            </a:r>
          </a:p>
          <a:p>
            <a:r>
              <a:rPr lang="fi-FI" sz="2800" dirty="0" smtClean="0"/>
              <a:t>Muita kuluja, matkakustannuksia</a:t>
            </a:r>
            <a:endParaRPr lang="fi-FI" sz="2800" dirty="0"/>
          </a:p>
          <a:p>
            <a:endParaRPr lang="fi-FI" sz="2800" dirty="0" smtClean="0"/>
          </a:p>
          <a:p>
            <a:r>
              <a:rPr lang="fi-FI" sz="2800" dirty="0" smtClean="0"/>
              <a:t>Omaa osuutta: </a:t>
            </a:r>
            <a:r>
              <a:rPr lang="fi-FI" sz="2800" dirty="0" err="1" smtClean="0"/>
              <a:t>kirjastolaisten</a:t>
            </a:r>
            <a:r>
              <a:rPr lang="fi-FI" sz="2800" dirty="0" smtClean="0"/>
              <a:t> työpanos, koulutustilaisuudet järjestetään omin voimin</a:t>
            </a:r>
          </a:p>
          <a:p>
            <a:endParaRPr lang="fi-FI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038" y="4838417"/>
            <a:ext cx="2304256" cy="194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03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Lääke: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Suunnitellaan </a:t>
            </a:r>
            <a:r>
              <a:rPr lang="fi-FI" dirty="0" smtClean="0"/>
              <a:t>mediakasvatustuokio joka toteutetaan </a:t>
            </a:r>
            <a:r>
              <a:rPr lang="fi-FI" dirty="0" smtClean="0"/>
              <a:t>eri puolilla maakuntaa. </a:t>
            </a:r>
          </a:p>
          <a:p>
            <a:r>
              <a:rPr lang="fi-FI" dirty="0" smtClean="0"/>
              <a:t>Mediakasvatustaitojen ”vierihoitoa” </a:t>
            </a:r>
            <a:r>
              <a:rPr lang="fi-FI" dirty="0" err="1" smtClean="0"/>
              <a:t>kirjastolaisille</a:t>
            </a:r>
            <a:endParaRPr lang="fi-FI" dirty="0" smtClean="0"/>
          </a:p>
          <a:p>
            <a:r>
              <a:rPr lang="fi-FI" dirty="0" smtClean="0"/>
              <a:t>20 tablettikonetta kiertämään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909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Mediatuokion </a:t>
            </a:r>
            <a:r>
              <a:rPr lang="fi-FI" dirty="0" smtClean="0"/>
              <a:t>idea: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9170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sz="2800" dirty="0"/>
          </a:p>
          <a:p>
            <a:r>
              <a:rPr lang="fi-FI" sz="2800" dirty="0" smtClean="0"/>
              <a:t>Painotus: itsenäinen tiedonhaku ja kirjaston käyttö</a:t>
            </a:r>
          </a:p>
          <a:p>
            <a:r>
              <a:rPr lang="fi-FI" sz="2800" dirty="0" smtClean="0"/>
              <a:t>Kohderyhmä: 4. luokka</a:t>
            </a:r>
          </a:p>
          <a:p>
            <a:r>
              <a:rPr lang="fi-FI" sz="2800" dirty="0" smtClean="0"/>
              <a:t>Kirjailijat mukaan kertomaan </a:t>
            </a:r>
            <a:r>
              <a:rPr lang="fi-FI" sz="2800" dirty="0" smtClean="0"/>
              <a:t>kirjoittamisensa </a:t>
            </a:r>
            <a:r>
              <a:rPr lang="fi-FI" sz="2800" dirty="0" smtClean="0"/>
              <a:t>taustalla olevasta tiedonhausta </a:t>
            </a:r>
          </a:p>
          <a:p>
            <a:pPr marL="0" indent="0">
              <a:buNone/>
            </a:pPr>
            <a:r>
              <a:rPr lang="fi-FI" sz="2800" dirty="0" smtClean="0">
                <a:sym typeface="Wingdings"/>
              </a:rPr>
              <a:t>	</a:t>
            </a:r>
          </a:p>
          <a:p>
            <a:pPr marL="0" indent="0">
              <a:buNone/>
            </a:pPr>
            <a:r>
              <a:rPr lang="fi-FI" sz="2800" dirty="0">
                <a:sym typeface="Wingdings"/>
              </a:rPr>
              <a:t>	</a:t>
            </a:r>
            <a:r>
              <a:rPr lang="fi-FI" sz="2800" dirty="0" smtClean="0">
                <a:sym typeface="Wingdings"/>
              </a:rPr>
              <a:t> kohti merkityksellistä tiedonhakua 	kirjastopedagogiikassa</a:t>
            </a:r>
            <a:endParaRPr lang="fi-FI" sz="2800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713063"/>
            <a:ext cx="2304256" cy="193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Hankkeen tulos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Koulutukset + työpajat + vierihoito + etätuki = jatkossa </a:t>
            </a:r>
            <a:r>
              <a:rPr lang="fi-FI" dirty="0" err="1" smtClean="0"/>
              <a:t>kirjastolainen</a:t>
            </a:r>
            <a:r>
              <a:rPr lang="fi-FI" dirty="0" smtClean="0"/>
              <a:t> pitää mediatuokioita itse</a:t>
            </a:r>
          </a:p>
          <a:p>
            <a:r>
              <a:rPr lang="fi-FI" dirty="0"/>
              <a:t>V</a:t>
            </a:r>
            <a:r>
              <a:rPr lang="fi-FI" dirty="0" smtClean="0"/>
              <a:t>erkostoituminen </a:t>
            </a:r>
            <a:r>
              <a:rPr lang="fi-FI" dirty="0" smtClean="0"/>
              <a:t>ja </a:t>
            </a:r>
            <a:r>
              <a:rPr lang="fi-FI" dirty="0" smtClean="0"/>
              <a:t>osaamisen keskinäinen vaihto </a:t>
            </a:r>
            <a:endParaRPr lang="fi-F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4686510"/>
            <a:ext cx="2160240" cy="1819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67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tehdään: </a:t>
            </a:r>
            <a:r>
              <a:rPr lang="fi-FI" dirty="0" smtClean="0"/>
              <a:t>1. Kartoitusvaihe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fi-FI" dirty="0" smtClean="0"/>
              <a:t>Työntekijän palkkaaminen, laitehankinnat</a:t>
            </a:r>
          </a:p>
          <a:p>
            <a:r>
              <a:rPr lang="fi-FI" dirty="0" smtClean="0"/>
              <a:t>Mediakasvatuksen tila kartoitetaan</a:t>
            </a:r>
          </a:p>
          <a:p>
            <a:r>
              <a:rPr lang="fi-FI" dirty="0" smtClean="0"/>
              <a:t>Valitaan hankkeeseen osallistuvat kirjastot</a:t>
            </a:r>
          </a:p>
          <a:p>
            <a:r>
              <a:rPr lang="fi-FI" dirty="0" smtClean="0"/>
              <a:t>Kasvatustuokio suunnitellaan yhdessä paikallisen kirjaston kanssa</a:t>
            </a:r>
          </a:p>
          <a:p>
            <a:r>
              <a:rPr lang="fi-FI" dirty="0" smtClean="0"/>
              <a:t>Sovelletaan </a:t>
            </a:r>
            <a:r>
              <a:rPr lang="fi-FI" dirty="0" smtClean="0"/>
              <a:t>jo olemassa olevia </a:t>
            </a:r>
            <a:r>
              <a:rPr lang="fi-FI" dirty="0" smtClean="0"/>
              <a:t>materiaaleja ja ko</a:t>
            </a:r>
            <a:r>
              <a:rPr lang="fi-FI" dirty="0" smtClean="0"/>
              <a:t>kemuksia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4686510"/>
            <a:ext cx="2160240" cy="1819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77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 Koulutusvaihe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Vähintään 3 koulutustilaisuutta eri puolilla maakuntaa (Vaski, Loisto, </a:t>
            </a:r>
            <a:r>
              <a:rPr lang="fi-FI" sz="2400" dirty="0" err="1" smtClean="0"/>
              <a:t>Blanka</a:t>
            </a:r>
            <a:r>
              <a:rPr lang="fi-FI" sz="2400" dirty="0" smtClean="0"/>
              <a:t>). </a:t>
            </a:r>
          </a:p>
          <a:p>
            <a:r>
              <a:rPr lang="fi-FI" sz="2400" dirty="0" smtClean="0"/>
              <a:t>Kirjastojen </a:t>
            </a:r>
            <a:r>
              <a:rPr lang="fi-FI" sz="2400" dirty="0" smtClean="0"/>
              <a:t>henkilökunta tutustuu oppilailla teetettäviin </a:t>
            </a:r>
            <a:r>
              <a:rPr lang="fi-FI" sz="2400" dirty="0" smtClean="0"/>
              <a:t>tehtäviin</a:t>
            </a:r>
          </a:p>
          <a:p>
            <a:pPr marL="0" indent="0">
              <a:buNone/>
            </a:pPr>
            <a:endParaRPr lang="fi-FI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038" y="4838417"/>
            <a:ext cx="2304256" cy="194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15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 Toteutusvaihe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fi-FI" dirty="0"/>
              <a:t>Toteutus kaksikielinen</a:t>
            </a:r>
          </a:p>
          <a:p>
            <a:r>
              <a:rPr lang="fi-FI" dirty="0"/>
              <a:t>Paikallinen kirjastonhoitaja sopii koululuokan kanssa tuokiosta. </a:t>
            </a:r>
          </a:p>
          <a:p>
            <a:r>
              <a:rPr lang="fi-FI" dirty="0"/>
              <a:t>Toteutus on työpajatyyppinen, jolloin lähistön kirjastojen henkilökunta on tervetullut mukaan vetämään työpajaa ja samalla oppimaan itse. </a:t>
            </a:r>
          </a:p>
          <a:p>
            <a:endParaRPr lang="fi-F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038" y="4838417"/>
            <a:ext cx="2304256" cy="194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46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Kokeillaan: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Kirjastojen välinen mediakasvatuksen ”palvelupörssi”</a:t>
            </a:r>
          </a:p>
          <a:p>
            <a:r>
              <a:rPr lang="fi-FI" dirty="0" smtClean="0"/>
              <a:t>Mediatuokion tukeminen etäyhteyksien avulla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038" y="4838417"/>
            <a:ext cx="2304256" cy="194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55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Aikataulu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/>
          </a:bodyPr>
          <a:lstStyle/>
          <a:p>
            <a:r>
              <a:rPr lang="fi-FI" sz="2400" dirty="0" smtClean="0"/>
              <a:t>Vaihe 1 (kartoitus): elokuu 2015</a:t>
            </a:r>
          </a:p>
          <a:p>
            <a:r>
              <a:rPr lang="fi-FI" sz="2400" dirty="0" smtClean="0"/>
              <a:t>Vaihe 2 (koulutus): syyskuu 2015</a:t>
            </a:r>
          </a:p>
          <a:p>
            <a:r>
              <a:rPr lang="fi-FI" sz="2400" dirty="0" smtClean="0"/>
              <a:t>Vaihe 3 (toteutus): lokakuu 2015 – tammikuu 2016</a:t>
            </a:r>
            <a:endParaRPr lang="fi-FI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038" y="4838417"/>
            <a:ext cx="2304256" cy="194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03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200</Words>
  <Application>Microsoft Office PowerPoint</Application>
  <PresentationFormat>Näytössä katseltava diaesitys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Office-teema</vt:lpstr>
      <vt:lpstr>Varsiston AVI-hakemus: mediakasvatusta maakunnan kirjastoissa</vt:lpstr>
      <vt:lpstr>Lääke:</vt:lpstr>
      <vt:lpstr>Mediatuokion idea:</vt:lpstr>
      <vt:lpstr>Hankkeen tulos</vt:lpstr>
      <vt:lpstr>Mitä tehdään: 1. Kartoitusvaihe</vt:lpstr>
      <vt:lpstr>2. Koulutusvaihe</vt:lpstr>
      <vt:lpstr>3. Toteutusvaihe</vt:lpstr>
      <vt:lpstr>Kokeillaan:</vt:lpstr>
      <vt:lpstr>Aikataulu</vt:lpstr>
      <vt:lpstr>Haettu rahoitus: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Maakunnan lasten ja nuorten kirjastoverkosto eli VARSISTO</dc:title>
  <dc:creator>Pylkkö Leena</dc:creator>
  <cp:lastModifiedBy>Kaupunginkirjasto saagastoori</cp:lastModifiedBy>
  <cp:revision>20</cp:revision>
  <dcterms:created xsi:type="dcterms:W3CDTF">2014-05-20T12:08:28Z</dcterms:created>
  <dcterms:modified xsi:type="dcterms:W3CDTF">2014-09-03T07:26:59Z</dcterms:modified>
</cp:coreProperties>
</file>