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58" r:id="rId4"/>
    <p:sldId id="262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3" r:id="rId15"/>
    <p:sldId id="276" r:id="rId16"/>
    <p:sldId id="281" r:id="rId17"/>
    <p:sldId id="274" r:id="rId18"/>
    <p:sldId id="280" r:id="rId19"/>
    <p:sldId id="277" r:id="rId2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C53F-66D4-4DAF-91C3-F959838FE697}" type="datetimeFigureOut">
              <a:rPr lang="fi-FI" smtClean="0"/>
              <a:t>2.12.2013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A8ED-BA9B-447C-A395-CA65765FD7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755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C53F-66D4-4DAF-91C3-F959838FE697}" type="datetimeFigureOut">
              <a:rPr lang="fi-FI" smtClean="0"/>
              <a:t>2.12.2013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A8ED-BA9B-447C-A395-CA65765FD7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456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C53F-66D4-4DAF-91C3-F959838FE697}" type="datetimeFigureOut">
              <a:rPr lang="fi-FI" smtClean="0"/>
              <a:t>2.12.2013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A8ED-BA9B-447C-A395-CA65765FD7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191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C53F-66D4-4DAF-91C3-F959838FE697}" type="datetimeFigureOut">
              <a:rPr lang="fi-FI" smtClean="0"/>
              <a:t>2.12.2013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A8ED-BA9B-447C-A395-CA65765FD7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373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C53F-66D4-4DAF-91C3-F959838FE697}" type="datetimeFigureOut">
              <a:rPr lang="fi-FI" smtClean="0"/>
              <a:t>2.12.2013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A8ED-BA9B-447C-A395-CA65765FD7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500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C53F-66D4-4DAF-91C3-F959838FE697}" type="datetimeFigureOut">
              <a:rPr lang="fi-FI" smtClean="0"/>
              <a:t>2.12.2013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A8ED-BA9B-447C-A395-CA65765FD7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561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C53F-66D4-4DAF-91C3-F959838FE697}" type="datetimeFigureOut">
              <a:rPr lang="fi-FI" smtClean="0"/>
              <a:t>2.12.2013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A8ED-BA9B-447C-A395-CA65765FD7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569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C53F-66D4-4DAF-91C3-F959838FE697}" type="datetimeFigureOut">
              <a:rPr lang="fi-FI" smtClean="0"/>
              <a:t>2.12.2013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A8ED-BA9B-447C-A395-CA65765FD7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550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C53F-66D4-4DAF-91C3-F959838FE697}" type="datetimeFigureOut">
              <a:rPr lang="fi-FI" smtClean="0"/>
              <a:t>2.12.2013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A8ED-BA9B-447C-A395-CA65765FD7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363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C53F-66D4-4DAF-91C3-F959838FE697}" type="datetimeFigureOut">
              <a:rPr lang="fi-FI" smtClean="0"/>
              <a:t>2.12.2013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A8ED-BA9B-447C-A395-CA65765FD7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886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C53F-66D4-4DAF-91C3-F959838FE697}" type="datetimeFigureOut">
              <a:rPr lang="fi-FI" smtClean="0"/>
              <a:t>2.12.2013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A8ED-BA9B-447C-A395-CA65765FD7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153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C53F-66D4-4DAF-91C3-F959838FE697}" type="datetimeFigureOut">
              <a:rPr lang="fi-FI" smtClean="0"/>
              <a:t>2.12.2013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DA8ED-BA9B-447C-A395-CA65765FD7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90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1600" y="4800600"/>
            <a:ext cx="7704856" cy="1004664"/>
          </a:xfrm>
        </p:spPr>
        <p:txBody>
          <a:bodyPr>
            <a:noAutofit/>
          </a:bodyPr>
          <a:lstStyle/>
          <a:p>
            <a:pPr algn="ctr"/>
            <a:r>
              <a:rPr lang="fi-FI" sz="2800" b="0" dirty="0" smtClean="0"/>
              <a:t>Varsinais-Suomen kirjastojen Jyväskylä-Savonlinna kirjastovierailu 11.-12.11.2013</a:t>
            </a:r>
            <a:endParaRPr lang="fi-FI" sz="2800" b="0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778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600" dirty="0"/>
              <a:t>Tilaa on saatu puolet lisää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13767"/>
          </a:xfrm>
        </p:spPr>
        <p:txBody>
          <a:bodyPr>
            <a:noAutofit/>
          </a:bodyPr>
          <a:lstStyle/>
          <a:p>
            <a:r>
              <a:rPr lang="fi-FI" sz="1800" b="0" dirty="0"/>
              <a:t>K</a:t>
            </a:r>
            <a:r>
              <a:rPr lang="fi-FI" sz="1800" b="0" dirty="0" smtClean="0"/>
              <a:t>olmannesta kerroksesta, johon asiakkailla ei ollut pääsy, avautui hieno näkymä portaikkoon ja  hyllyasetteluun</a:t>
            </a: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4008" y="1412776"/>
            <a:ext cx="4041775" cy="1152128"/>
          </a:xfrm>
        </p:spPr>
        <p:txBody>
          <a:bodyPr>
            <a:noAutofit/>
          </a:bodyPr>
          <a:lstStyle/>
          <a:p>
            <a:pPr lvl="0"/>
            <a:r>
              <a:rPr lang="fi-FI" sz="1800" b="0" dirty="0"/>
              <a:t>K</a:t>
            </a:r>
            <a:r>
              <a:rPr lang="fi-FI" sz="1800" b="0" dirty="0" smtClean="0"/>
              <a:t>irjahyllyt </a:t>
            </a:r>
            <a:r>
              <a:rPr lang="fi-FI" sz="1800" b="0" dirty="0"/>
              <a:t>olivat matalia ja se herätti keskustelua ergonomiasta ja esteettisyydestä. Kauttaaltaan matalat hyllyt eivät rytmittäneet tilaa riittävästi</a:t>
            </a:r>
            <a:r>
              <a:rPr lang="fi-FI" sz="1800" b="0" dirty="0" smtClean="0"/>
              <a:t>.</a:t>
            </a:r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7574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600" dirty="0"/>
              <a:t>Henkilökunnan määrä vähenee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57784"/>
          </a:xfrm>
        </p:spPr>
        <p:txBody>
          <a:bodyPr>
            <a:noAutofit/>
          </a:bodyPr>
          <a:lstStyle/>
          <a:p>
            <a:pPr lvl="0"/>
            <a:r>
              <a:rPr lang="fi-FI" sz="1800" b="0" dirty="0" smtClean="0"/>
              <a:t>Jotkut asiakaspalvelupisteet olivat miehitettynä vain osan aukioloajoista. </a:t>
            </a:r>
          </a:p>
          <a:p>
            <a:pPr lvl="0"/>
            <a:r>
              <a:rPr lang="fi-FI" sz="1600" b="0" dirty="0" smtClean="0"/>
              <a:t>Neuvontatiskit oli todettu </a:t>
            </a:r>
            <a:r>
              <a:rPr lang="fi-FI" sz="1800" b="0" dirty="0" smtClean="0"/>
              <a:t>epäkäytännöllisiksi</a:t>
            </a:r>
            <a:endParaRPr lang="fi-FI" sz="1600" b="0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813767"/>
          </a:xfrm>
        </p:spPr>
        <p:txBody>
          <a:bodyPr>
            <a:noAutofit/>
          </a:bodyPr>
          <a:lstStyle/>
          <a:p>
            <a:pPr lvl="0"/>
            <a:r>
              <a:rPr lang="fi-FI" sz="1800" b="0" dirty="0" smtClean="0"/>
              <a:t>Asiakasnettipöydissä ja automaattipöydissä oli </a:t>
            </a:r>
            <a:r>
              <a:rPr lang="fi-FI" sz="1800" b="0" dirty="0"/>
              <a:t>kiinnitetty huomiota johtojen </a:t>
            </a:r>
            <a:r>
              <a:rPr lang="fi-FI" sz="1800" b="0" dirty="0" smtClean="0"/>
              <a:t>piilottamiseen</a:t>
            </a:r>
            <a:endParaRPr lang="fi-FI" sz="1800" b="0" dirty="0"/>
          </a:p>
        </p:txBody>
      </p:sp>
      <p:pic>
        <p:nvPicPr>
          <p:cNvPr id="10" name="Sisällön paikkamerkki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76180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600" dirty="0"/>
              <a:t>Joelissa tiloilla on oivaltavat nimet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fi-FI" b="0" dirty="0" smtClean="0"/>
              <a:t>Osviitta</a:t>
            </a:r>
            <a:r>
              <a:rPr lang="fi-FI" b="0" dirty="0"/>
              <a:t>, Virke, Nappula, </a:t>
            </a:r>
            <a:r>
              <a:rPr lang="fi-FI" b="0" dirty="0" err="1"/>
              <a:t>Miitti</a:t>
            </a:r>
            <a:r>
              <a:rPr lang="fi-FI" b="0" dirty="0"/>
              <a:t>, Kaiku, </a:t>
            </a:r>
            <a:r>
              <a:rPr lang="fi-FI" b="0" dirty="0" err="1"/>
              <a:t>Marjuli</a:t>
            </a:r>
            <a:r>
              <a:rPr lang="fi-FI" b="0" dirty="0" smtClean="0"/>
              <a:t>…</a:t>
            </a:r>
            <a:endParaRPr lang="fi-FI" b="0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4040188" cy="3030141"/>
          </a:xfrm>
        </p:spPr>
      </p:pic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fi-FI" sz="2000" b="0" dirty="0" smtClean="0"/>
              <a:t>Kahvila Poukamassa sai </a:t>
            </a:r>
            <a:r>
              <a:rPr lang="fi-FI" sz="2000" b="0" dirty="0"/>
              <a:t>syödä myös omia eväitä</a:t>
            </a:r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92896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71704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600" dirty="0"/>
              <a:t>Rakennus sallii muutoksia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533847"/>
          </a:xfrm>
        </p:spPr>
        <p:txBody>
          <a:bodyPr>
            <a:normAutofit lnSpcReduction="10000"/>
          </a:bodyPr>
          <a:lstStyle/>
          <a:p>
            <a:pPr lvl="0"/>
            <a:r>
              <a:rPr lang="fi-FI" b="0" dirty="0"/>
              <a:t>Tila oli otettu vasta käyttöön</a:t>
            </a:r>
            <a:r>
              <a:rPr lang="fi-FI" b="0" dirty="0" smtClean="0"/>
              <a:t>. Rakennuksen muoto antaa mahdollisuuksia tarvittaviin muutoksiin.</a:t>
            </a:r>
            <a:endParaRPr lang="fi-FI" b="0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84984"/>
            <a:ext cx="4040188" cy="3030141"/>
          </a:xfrm>
        </p:spPr>
      </p:pic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716016" y="4869160"/>
            <a:ext cx="4041775" cy="1296144"/>
          </a:xfrm>
        </p:spPr>
        <p:txBody>
          <a:bodyPr>
            <a:normAutofit/>
          </a:bodyPr>
          <a:lstStyle/>
          <a:p>
            <a:pPr lvl="0"/>
            <a:r>
              <a:rPr lang="fi-FI" b="0" dirty="0" smtClean="0"/>
              <a:t>Opastus </a:t>
            </a:r>
            <a:r>
              <a:rPr lang="fi-FI" b="0" dirty="0"/>
              <a:t>on </a:t>
            </a:r>
            <a:r>
              <a:rPr lang="fi-FI" b="0" dirty="0" smtClean="0"/>
              <a:t>tärkeää</a:t>
            </a:r>
            <a:endParaRPr lang="fi-FI" b="0" dirty="0"/>
          </a:p>
          <a:p>
            <a:pPr lvl="0"/>
            <a:r>
              <a:rPr lang="fi-FI" b="0" dirty="0"/>
              <a:t>Esitteet opaskarttoineen olivat </a:t>
            </a:r>
            <a:r>
              <a:rPr lang="fi-FI" b="0" dirty="0" smtClean="0"/>
              <a:t>hyvät</a:t>
            </a:r>
            <a:endParaRPr lang="fi-FI" b="0" dirty="0"/>
          </a:p>
        </p:txBody>
      </p:sp>
      <p:pic>
        <p:nvPicPr>
          <p:cNvPr id="10" name="Sisällön paikkamerkki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33754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67944" y="44624"/>
            <a:ext cx="4896544" cy="2160240"/>
          </a:xfrm>
        </p:spPr>
        <p:txBody>
          <a:bodyPr>
            <a:normAutofit/>
          </a:bodyPr>
          <a:lstStyle/>
          <a:p>
            <a:r>
              <a:rPr lang="fi-FI" sz="2600" dirty="0"/>
              <a:t>Säilytysratkaisuja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652120" y="5169091"/>
            <a:ext cx="3105671" cy="1512168"/>
          </a:xfrm>
        </p:spPr>
        <p:txBody>
          <a:bodyPr>
            <a:normAutofit lnSpcReduction="10000"/>
          </a:bodyPr>
          <a:lstStyle/>
          <a:p>
            <a:r>
              <a:rPr lang="fi-FI" b="0" dirty="0" smtClean="0"/>
              <a:t>Monitoimitila Tilkku ”on Lasten- ja nuortenosaston väripilkku”</a:t>
            </a:r>
            <a:endParaRPr lang="fi-FI" b="0" dirty="0"/>
          </a:p>
        </p:txBody>
      </p:sp>
      <p:pic>
        <p:nvPicPr>
          <p:cNvPr id="10" name="Kuvan paikkamerkk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r="4255"/>
          <a:stretch>
            <a:fillRect/>
          </a:stretch>
        </p:blipFill>
        <p:spPr>
          <a:xfrm>
            <a:off x="5004048" y="2204864"/>
            <a:ext cx="4041775" cy="3030870"/>
          </a:xfrm>
        </p:spPr>
      </p:pic>
      <p:pic>
        <p:nvPicPr>
          <p:cNvPr id="9" name="Sisällön paikkamerkki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98"/>
            <a:ext cx="3960440" cy="3428255"/>
          </a:xfr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52936"/>
            <a:ext cx="3925306" cy="382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5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600" dirty="0"/>
              <a:t>Vinkkejä</a:t>
            </a: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44" y="1124744"/>
            <a:ext cx="4040188" cy="2618597"/>
          </a:xfrm>
        </p:spPr>
      </p:pic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1556792"/>
            <a:ext cx="4041775" cy="4569371"/>
          </a:xfrm>
        </p:spPr>
        <p:txBody>
          <a:bodyPr/>
          <a:lstStyle/>
          <a:p>
            <a:r>
              <a:rPr lang="fi-FI" dirty="0" smtClean="0"/>
              <a:t>Aiheista kootut kirjakassit</a:t>
            </a:r>
          </a:p>
          <a:p>
            <a:r>
              <a:rPr lang="fi-FI" dirty="0" smtClean="0"/>
              <a:t>20 euron vuosivarauskortti</a:t>
            </a:r>
          </a:p>
          <a:p>
            <a:r>
              <a:rPr lang="fi-FI" dirty="0" smtClean="0"/>
              <a:t>Pelihuoneen ovessa selkeät käyttöohjeet</a:t>
            </a:r>
          </a:p>
          <a:p>
            <a:r>
              <a:rPr lang="fi-FI" dirty="0" smtClean="0"/>
              <a:t>Tekstiilikirjat</a:t>
            </a:r>
            <a:endParaRPr lang="fi-FI" dirty="0"/>
          </a:p>
        </p:txBody>
      </p:sp>
      <p:pic>
        <p:nvPicPr>
          <p:cNvPr id="2050" name="Picture 2" descr="http://www.savonlinna.fi/filebank/5218-Tilkk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49080"/>
            <a:ext cx="5400600" cy="219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33056"/>
            <a:ext cx="2486717" cy="273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9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89479"/>
            <a:ext cx="4040188" cy="3163375"/>
          </a:xfrm>
        </p:spPr>
      </p:pic>
      <p:pic>
        <p:nvPicPr>
          <p:cNvPr id="8" name="Sisällön paikkamerkk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4041775" cy="3031331"/>
          </a:xfr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19" y="332656"/>
            <a:ext cx="3995936" cy="2996952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654" y="3429000"/>
            <a:ext cx="3528392" cy="310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627784" y="5877272"/>
            <a:ext cx="5486400" cy="566738"/>
          </a:xfrm>
        </p:spPr>
        <p:txBody>
          <a:bodyPr/>
          <a:lstStyle/>
          <a:p>
            <a:r>
              <a:rPr lang="fi-FI" dirty="0" smtClean="0"/>
              <a:t>Kiitoksia Joelin esittelijöille!</a:t>
            </a:r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r="6543"/>
          <a:stretch>
            <a:fillRect/>
          </a:stretch>
        </p:blipFill>
        <p:spPr>
          <a:xfrm>
            <a:off x="827584" y="232558"/>
            <a:ext cx="7344816" cy="5508612"/>
          </a:xfrm>
        </p:spPr>
      </p:pic>
    </p:spTree>
    <p:extLst>
      <p:ext uri="{BB962C8B-B14F-4D97-AF65-F5344CB8AC3E}">
        <p14:creationId xmlns:p14="http://schemas.microsoft.com/office/powerpoint/2010/main" val="28560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i-FI" sz="2900" dirty="0"/>
              <a:t>Kokouksia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67544" y="4365104"/>
            <a:ext cx="4101852" cy="720080"/>
          </a:xfrm>
        </p:spPr>
        <p:txBody>
          <a:bodyPr>
            <a:normAutofit lnSpcReduction="10000"/>
          </a:bodyPr>
          <a:lstStyle/>
          <a:p>
            <a:r>
              <a:rPr lang="fi-FI" sz="2200" b="0" dirty="0" smtClean="0"/>
              <a:t>Joelissa kokouksen aiheina olivat maakunnan </a:t>
            </a:r>
            <a:r>
              <a:rPr lang="fi-FI" sz="2200" b="0" dirty="0" smtClean="0"/>
              <a:t>asiat.</a:t>
            </a:r>
            <a:endParaRPr lang="fi-FI" sz="2200" b="0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4040188" cy="3030141"/>
          </a:xfrm>
        </p:spPr>
      </p:pic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1194147"/>
          </a:xfrm>
        </p:spPr>
        <p:txBody>
          <a:bodyPr>
            <a:normAutofit fontScale="92500"/>
          </a:bodyPr>
          <a:lstStyle/>
          <a:p>
            <a:r>
              <a:rPr lang="fi-FI" b="0" dirty="0" smtClean="0"/>
              <a:t>Paluumatkalla kuultiin </a:t>
            </a:r>
            <a:r>
              <a:rPr lang="fi-FI" b="0" dirty="0" err="1" smtClean="0"/>
              <a:t>YKN:n</a:t>
            </a:r>
            <a:r>
              <a:rPr lang="fi-FI" b="0" dirty="0" smtClean="0"/>
              <a:t> kuulumiset ja jokainen kertoi ajatuksiaan tutustumiskäynneistä.</a:t>
            </a:r>
            <a:endParaRPr lang="fi-FI" b="0" dirty="0"/>
          </a:p>
        </p:txBody>
      </p:sp>
      <p:pic>
        <p:nvPicPr>
          <p:cNvPr id="10" name="Sisällön paikkamerkki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19908"/>
            <a:ext cx="4041775" cy="3461221"/>
          </a:xfrm>
        </p:spPr>
      </p:pic>
    </p:spTree>
    <p:extLst>
      <p:ext uri="{BB962C8B-B14F-4D97-AF65-F5344CB8AC3E}">
        <p14:creationId xmlns:p14="http://schemas.microsoft.com/office/powerpoint/2010/main" val="12238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923702"/>
          </a:xfrm>
        </p:spPr>
        <p:txBody>
          <a:bodyPr>
            <a:normAutofit/>
          </a:bodyPr>
          <a:lstStyle/>
          <a:p>
            <a:r>
              <a:rPr lang="fi-FI" sz="2600" b="0" dirty="0"/>
              <a:t>Yhteistyötä</a:t>
            </a:r>
            <a:r>
              <a:rPr lang="fi-FI" sz="5400" b="0" dirty="0" smtClean="0"/>
              <a:t> </a:t>
            </a:r>
            <a:r>
              <a:rPr lang="fi-FI" sz="2600" b="0" dirty="0"/>
              <a:t>suunnittelussa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84784"/>
            <a:ext cx="5111750" cy="3833812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Rakennushankkeissa </a:t>
            </a:r>
            <a:r>
              <a:rPr lang="fi-FI" sz="1800" dirty="0" smtClean="0"/>
              <a:t>dokumentointi on tärkeää: </a:t>
            </a:r>
            <a:r>
              <a:rPr lang="fi-FI" sz="1800" dirty="0"/>
              <a:t>mitä tavoitellaan, mitä </a:t>
            </a:r>
            <a:r>
              <a:rPr lang="fi-FI" sz="1800" dirty="0" smtClean="0"/>
              <a:t>uudistetaan ja </a:t>
            </a:r>
            <a:r>
              <a:rPr lang="fi-FI" sz="1800" dirty="0"/>
              <a:t>mitä se tarkoittaa </a:t>
            </a:r>
            <a:r>
              <a:rPr lang="fi-FI" sz="1800" dirty="0" smtClean="0"/>
              <a:t>toiminnassa</a:t>
            </a:r>
          </a:p>
          <a:p>
            <a:endParaRPr lang="fi-FI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/>
              <a:t>Varsinais-Suomessa on suunnitteilla useita uudishankkeita ja peruskorjauksia. Suunnittelua voitaisiin tehdä yhteistyössä.</a:t>
            </a:r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84775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26166"/>
            <a:ext cx="8352928" cy="666530"/>
          </a:xfrm>
        </p:spPr>
        <p:txBody>
          <a:bodyPr>
            <a:noAutofit/>
          </a:bodyPr>
          <a:lstStyle/>
          <a:p>
            <a:r>
              <a:rPr lang="fi-FI" sz="2600" b="0" dirty="0" smtClean="0"/>
              <a:t>Jyväskylä valittiin tutustumiskohteeksi toiminnallisista syistä</a:t>
            </a:r>
            <a:endParaRPr lang="fi-FI" sz="2600" b="0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757046"/>
            <a:ext cx="5760640" cy="4320480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043608" y="5013176"/>
            <a:ext cx="6768752" cy="1512168"/>
          </a:xfrm>
        </p:spPr>
        <p:txBody>
          <a:bodyPr>
            <a:noAutofit/>
          </a:bodyPr>
          <a:lstStyle/>
          <a:p>
            <a:r>
              <a:rPr lang="fi-FI" sz="2400" dirty="0" smtClean="0"/>
              <a:t>Tutustuimme vapaaehtoistoimintaan, järjestelmään ja luettelointiprosessin kehittämiseen. </a:t>
            </a:r>
          </a:p>
          <a:p>
            <a:pPr algn="ctr"/>
            <a:r>
              <a:rPr lang="fi-FI" sz="2400" dirty="0" smtClean="0"/>
              <a:t>Kiitoksia esittelijöille!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307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632848" cy="566738"/>
          </a:xfrm>
        </p:spPr>
        <p:txBody>
          <a:bodyPr>
            <a:normAutofit/>
          </a:bodyPr>
          <a:lstStyle/>
          <a:p>
            <a:r>
              <a:rPr lang="fi-FI" sz="2600" b="0" dirty="0"/>
              <a:t>Jyväskylässä hyödynnetään vapaaehtoistyötä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63688" y="4797152"/>
            <a:ext cx="6192688" cy="1728192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800" dirty="0" smtClean="0"/>
              <a:t>Asukasyhdistyksen vapaaehtoiset pitävät kirjastoa auki parina iltana viikossa. Tuolloin voi </a:t>
            </a:r>
            <a:r>
              <a:rPr lang="fi-FI" sz="1800" dirty="0"/>
              <a:t>lainata ja palauttaa, mutta muuta kirjastoammatillista palvelua ei ole tarjolla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800" dirty="0" smtClean="0"/>
              <a:t>Yhdistykset </a:t>
            </a:r>
            <a:r>
              <a:rPr lang="fi-FI" sz="1800" dirty="0"/>
              <a:t>pitävät tilaa auki ja järjestävät </a:t>
            </a:r>
            <a:r>
              <a:rPr lang="fi-FI" sz="1800" dirty="0" smtClean="0"/>
              <a:t>tapahtumia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800" dirty="0" smtClean="0"/>
              <a:t>Kokemukset ovat olleet positiivisia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i-FI" sz="1800" dirty="0"/>
          </a:p>
          <a:p>
            <a:endParaRPr lang="fi-FI" dirty="0"/>
          </a:p>
        </p:txBody>
      </p:sp>
      <p:pic>
        <p:nvPicPr>
          <p:cNvPr id="7" name="Kuvan paikkamerkki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2288" y="698575"/>
            <a:ext cx="5372000" cy="4029000"/>
          </a:xfrm>
        </p:spPr>
      </p:pic>
    </p:spTree>
    <p:extLst>
      <p:ext uri="{BB962C8B-B14F-4D97-AF65-F5344CB8AC3E}">
        <p14:creationId xmlns:p14="http://schemas.microsoft.com/office/powerpoint/2010/main" val="12870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600" dirty="0"/>
              <a:t>Järjestelmäasiat 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285750" lvl="0" indent="-285750"/>
            <a:r>
              <a:rPr lang="fi-FI" dirty="0" smtClean="0"/>
              <a:t>Varausten itsepalvelunouto oli käytössä pääkirjastossa</a:t>
            </a:r>
          </a:p>
          <a:p>
            <a:pPr marL="285750" lvl="0" indent="-285750"/>
            <a:r>
              <a:rPr lang="fi-FI" dirty="0" err="1" smtClean="0"/>
              <a:t>Arenassa</a:t>
            </a:r>
            <a:r>
              <a:rPr lang="fi-FI" dirty="0" smtClean="0"/>
              <a:t> uusia ominaisuuksia: tunnusluvun vaihto, kaksivaiheinen uusinta</a:t>
            </a:r>
          </a:p>
          <a:p>
            <a:pPr marL="285750" lvl="0" indent="-285750"/>
            <a:r>
              <a:rPr lang="fi-FI" dirty="0" smtClean="0"/>
              <a:t>Keskustelua </a:t>
            </a:r>
            <a:r>
              <a:rPr lang="fi-FI" dirty="0" err="1" smtClean="0"/>
              <a:t>Arenan</a:t>
            </a:r>
            <a:r>
              <a:rPr lang="fi-FI" dirty="0" smtClean="0"/>
              <a:t> tulevasta versiosta ja muutostarpeista: oletusnoutopaikka ja saatavuus sen mukaan, verkkomaksaminen, osakohteiden esittäminen hakutuloksissa</a:t>
            </a:r>
          </a:p>
          <a:p>
            <a:pPr marL="285750" lvl="0" indent="-285750"/>
            <a:r>
              <a:rPr lang="fi-FI" dirty="0" smtClean="0"/>
              <a:t>Henkilöllisyystodistuksen käyttö lainauksessa tiskillä, ei automaateilla</a:t>
            </a:r>
          </a:p>
          <a:p>
            <a:pPr marL="285750" lvl="0" indent="-285750"/>
            <a:r>
              <a:rPr lang="fi-FI" dirty="0"/>
              <a:t>L</a:t>
            </a:r>
            <a:r>
              <a:rPr lang="fi-FI" dirty="0" smtClean="0"/>
              <a:t>ainahistorian tallennus käytössä kotipalveluasiakkailla</a:t>
            </a:r>
          </a:p>
          <a:p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r="119"/>
          <a:stretch>
            <a:fillRect/>
          </a:stretch>
        </p:blipFill>
        <p:spPr>
          <a:xfrm>
            <a:off x="467544" y="1700808"/>
            <a:ext cx="4038600" cy="3029291"/>
          </a:xfrm>
        </p:spPr>
      </p:pic>
    </p:spTree>
    <p:extLst>
      <p:ext uri="{BB962C8B-B14F-4D97-AF65-F5344CB8AC3E}">
        <p14:creationId xmlns:p14="http://schemas.microsoft.com/office/powerpoint/2010/main" val="8836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600" dirty="0"/>
              <a:t>Kokoelmat ja luettelointi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fi-FI" dirty="0"/>
              <a:t>Jyväskylässä on selvitetty luettelointiprosessin tehostamista, mutta uusia ratkaisuja ei löytynyt</a:t>
            </a:r>
          </a:p>
          <a:p>
            <a:pPr lvl="0"/>
            <a:r>
              <a:rPr lang="fi-FI" dirty="0" smtClean="0"/>
              <a:t>Luettelointi </a:t>
            </a:r>
            <a:r>
              <a:rPr lang="fi-FI" dirty="0"/>
              <a:t>ja niteiden käsittely keskitetty</a:t>
            </a:r>
          </a:p>
          <a:p>
            <a:pPr lvl="0"/>
            <a:r>
              <a:rPr lang="fi-FI" dirty="0" smtClean="0"/>
              <a:t>Kelluvaa </a:t>
            </a:r>
            <a:r>
              <a:rPr lang="fi-FI" dirty="0"/>
              <a:t>kokoelmaa on mietitty</a:t>
            </a:r>
          </a:p>
          <a:p>
            <a:pPr lvl="0"/>
            <a:r>
              <a:rPr lang="fi-FI" dirty="0" smtClean="0"/>
              <a:t>Nollalainat </a:t>
            </a:r>
            <a:r>
              <a:rPr lang="fi-FI" dirty="0"/>
              <a:t>avuksi poistoissa</a:t>
            </a:r>
          </a:p>
          <a:p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7207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792088"/>
          </a:xfrm>
        </p:spPr>
        <p:txBody>
          <a:bodyPr>
            <a:noAutofit/>
          </a:bodyPr>
          <a:lstStyle/>
          <a:p>
            <a:pPr algn="ctr"/>
            <a:r>
              <a:rPr lang="fi-FI" sz="2600" b="0" dirty="0"/>
              <a:t>Jyväskylässä </a:t>
            </a:r>
            <a:r>
              <a:rPr lang="fi-FI" sz="2600" b="0" dirty="0" smtClean="0"/>
              <a:t>tehdään hankesuunnitelmaa </a:t>
            </a:r>
            <a:r>
              <a:rPr lang="fi-FI" sz="2600" b="0" dirty="0"/>
              <a:t>tilan peruskorjauksesta</a:t>
            </a:r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696" y="991072"/>
            <a:ext cx="5184576" cy="3888432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259632" y="5085184"/>
            <a:ext cx="6768752" cy="1512168"/>
          </a:xfrm>
        </p:spPr>
        <p:txBody>
          <a:bodyPr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800" dirty="0"/>
              <a:t>kirjastossa riitti tilaa ja avaruutta lähteä suunnittelemaan peruskorjausta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800" dirty="0"/>
              <a:t>tiloja suunniteltaessa on otettava huomioon asiointiprosessi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800" dirty="0"/>
              <a:t>opasteiden tärkeys </a:t>
            </a:r>
          </a:p>
        </p:txBody>
      </p:sp>
    </p:spTree>
    <p:extLst>
      <p:ext uri="{BB962C8B-B14F-4D97-AF65-F5344CB8AC3E}">
        <p14:creationId xmlns:p14="http://schemas.microsoft.com/office/powerpoint/2010/main" val="428678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600" dirty="0"/>
              <a:t>Kiinnostavia kalusteratkaisuja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040188" cy="639762"/>
          </a:xfrm>
        </p:spPr>
        <p:txBody>
          <a:bodyPr>
            <a:normAutofit/>
          </a:bodyPr>
          <a:lstStyle/>
          <a:p>
            <a:pPr lvl="0"/>
            <a:r>
              <a:rPr lang="fi-FI" b="0" dirty="0" smtClean="0"/>
              <a:t>Pöllönmallisia kirjatelineitä</a:t>
            </a:r>
            <a:endParaRPr lang="fi-FI" b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148064" y="5373216"/>
            <a:ext cx="3538736" cy="432048"/>
          </a:xfrm>
        </p:spPr>
        <p:txBody>
          <a:bodyPr>
            <a:normAutofit lnSpcReduction="10000"/>
          </a:bodyPr>
          <a:lstStyle/>
          <a:p>
            <a:r>
              <a:rPr lang="fi-FI" b="0" dirty="0" err="1" smtClean="0"/>
              <a:t>Läppärituolit</a:t>
            </a:r>
            <a:endParaRPr lang="fi-FI" b="0" dirty="0"/>
          </a:p>
        </p:txBody>
      </p:sp>
      <p:pic>
        <p:nvPicPr>
          <p:cNvPr id="10" name="Sisällön paikkamerkki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72816"/>
            <a:ext cx="2636054" cy="3496161"/>
          </a:xfrm>
        </p:spPr>
      </p:pic>
      <p:pic>
        <p:nvPicPr>
          <p:cNvPr id="12" name="Sisällön paikkamerkki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4040188" cy="3167289"/>
          </a:xfrm>
        </p:spPr>
      </p:pic>
    </p:spTree>
    <p:extLst>
      <p:ext uri="{BB962C8B-B14F-4D97-AF65-F5344CB8AC3E}">
        <p14:creationId xmlns:p14="http://schemas.microsoft.com/office/powerpoint/2010/main" val="1887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04856" cy="566738"/>
          </a:xfrm>
        </p:spPr>
        <p:txBody>
          <a:bodyPr>
            <a:noAutofit/>
          </a:bodyPr>
          <a:lstStyle/>
          <a:p>
            <a:pPr algn="ctr"/>
            <a:r>
              <a:rPr lang="fi-FI" sz="2600" b="0" dirty="0"/>
              <a:t>Matka jatkuu Jyväskylästä Savonlinnaan</a:t>
            </a:r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764704"/>
            <a:ext cx="7763412" cy="5822559"/>
          </a:xfrm>
        </p:spPr>
      </p:pic>
    </p:spTree>
    <p:extLst>
      <p:ext uri="{BB962C8B-B14F-4D97-AF65-F5344CB8AC3E}">
        <p14:creationId xmlns:p14="http://schemas.microsoft.com/office/powerpoint/2010/main" val="18879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6789" y="476672"/>
            <a:ext cx="8136904" cy="566738"/>
          </a:xfrm>
        </p:spPr>
        <p:txBody>
          <a:bodyPr>
            <a:noAutofit/>
          </a:bodyPr>
          <a:lstStyle/>
          <a:p>
            <a:r>
              <a:rPr lang="fi-FI" sz="2600" b="0" dirty="0"/>
              <a:t>Savonlinnassa tutustumiskohteena oli syyskuussa avattu pääkirjasto </a:t>
            </a:r>
            <a:r>
              <a:rPr lang="fi-FI" sz="2600" b="0" dirty="0" err="1"/>
              <a:t>Joeli</a:t>
            </a:r>
            <a:endParaRPr lang="fi-FI" sz="2600" b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331640" y="4869160"/>
            <a:ext cx="6768752" cy="1303040"/>
          </a:xfrm>
        </p:spPr>
        <p:txBody>
          <a:bodyPr/>
          <a:lstStyle/>
          <a:p>
            <a:pPr lvl="0"/>
            <a:r>
              <a:rPr lang="fi-FI" sz="2000" dirty="0" smtClean="0"/>
              <a:t>Asiakkaiden ja henkilökunnan ylpeys oli ulkoapäin </a:t>
            </a:r>
            <a:r>
              <a:rPr lang="fi-FI" sz="2000" dirty="0"/>
              <a:t>kaunis rakennus. Julkisivu lasia, metallia ja </a:t>
            </a:r>
            <a:r>
              <a:rPr lang="fi-FI" sz="2000" dirty="0" err="1"/>
              <a:t>siperiankuusta</a:t>
            </a:r>
            <a:r>
              <a:rPr lang="fi-FI" sz="2000" dirty="0"/>
              <a:t>, joka harmaantuu ajan </a:t>
            </a:r>
            <a:r>
              <a:rPr lang="fi-FI" sz="2000" dirty="0" smtClean="0"/>
              <a:t>kuluessa. </a:t>
            </a:r>
            <a:endParaRPr lang="fi-FI" sz="2000" dirty="0"/>
          </a:p>
        </p:txBody>
      </p:sp>
      <p:pic>
        <p:nvPicPr>
          <p:cNvPr id="1028" name="Picture 4" descr="http://www.savonlinna.fi/filebank/5103-Joel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7" y="1268760"/>
            <a:ext cx="851572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370</Words>
  <Application>Microsoft Office PowerPoint</Application>
  <PresentationFormat>Näytössä katseltava diaesitys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0" baseType="lpstr">
      <vt:lpstr>Office-teema</vt:lpstr>
      <vt:lpstr>Varsinais-Suomen kirjastojen Jyväskylä-Savonlinna kirjastovierailu 11.-12.11.2013</vt:lpstr>
      <vt:lpstr>Jyväskylä valittiin tutustumiskohteeksi toiminnallisista syistä</vt:lpstr>
      <vt:lpstr>Jyväskylässä hyödynnetään vapaaehtoistyötä</vt:lpstr>
      <vt:lpstr>Järjestelmäasiat </vt:lpstr>
      <vt:lpstr>Kokoelmat ja luettelointi</vt:lpstr>
      <vt:lpstr>Jyväskylässä tehdään hankesuunnitelmaa tilan peruskorjauksesta</vt:lpstr>
      <vt:lpstr>Kiinnostavia kalusteratkaisuja</vt:lpstr>
      <vt:lpstr>Matka jatkuu Jyväskylästä Savonlinnaan</vt:lpstr>
      <vt:lpstr>Savonlinnassa tutustumiskohteena oli syyskuussa avattu pääkirjasto Joeli</vt:lpstr>
      <vt:lpstr>Tilaa on saatu puolet lisää</vt:lpstr>
      <vt:lpstr>Henkilökunnan määrä vähenee</vt:lpstr>
      <vt:lpstr>Joelissa tiloilla on oivaltavat nimet</vt:lpstr>
      <vt:lpstr>Rakennus sallii muutoksia</vt:lpstr>
      <vt:lpstr>Säilytysratkaisuja</vt:lpstr>
      <vt:lpstr>Vinkkejä</vt:lpstr>
      <vt:lpstr>PowerPoint-esitys</vt:lpstr>
      <vt:lpstr>Kiitoksia Joelin esittelijöille!</vt:lpstr>
      <vt:lpstr>Kokouksia </vt:lpstr>
      <vt:lpstr>Yhteistyötä suunnittelussa</vt:lpstr>
    </vt:vector>
  </TitlesOfParts>
  <Company>Turun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Varsinais-Suomen kirjastojen Jyväskylä-Savonlinna kirjastovierailu 11-12.11.2013</dc:title>
  <dc:creator>Valikainen Kaija</dc:creator>
  <cp:lastModifiedBy>Sandell Susanna</cp:lastModifiedBy>
  <cp:revision>23</cp:revision>
  <dcterms:created xsi:type="dcterms:W3CDTF">2013-11-18T08:27:03Z</dcterms:created>
  <dcterms:modified xsi:type="dcterms:W3CDTF">2013-12-02T10:47:42Z</dcterms:modified>
</cp:coreProperties>
</file>