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4" r:id="rId3"/>
    <p:sldId id="263" r:id="rId4"/>
    <p:sldId id="273" r:id="rId5"/>
    <p:sldId id="270" r:id="rId6"/>
    <p:sldId id="271" r:id="rId7"/>
    <p:sldId id="275" r:id="rId8"/>
    <p:sldId id="265" r:id="rId9"/>
    <p:sldId id="272" r:id="rId10"/>
  </p:sldIdLst>
  <p:sldSz cx="9144000" cy="6858000" type="screen4x3"/>
  <p:notesSz cx="6789738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CCD1D-DA69-426A-AF6A-F3113299226D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C52F1-65BB-4C5B-863C-9A346F625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121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48973-4A4B-4A64-AF20-E6B21654F527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34D1A-0C39-4269-AA99-0BA6BBE842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060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34D1A-0C39-4269-AA99-0BA6BBE8423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2572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12" y="6050211"/>
            <a:ext cx="2024556" cy="790842"/>
          </a:xfrm>
          <a:prstGeom prst="rect">
            <a:avLst/>
          </a:prstGeom>
        </p:spPr>
      </p:pic>
      <p:grpSp>
        <p:nvGrpSpPr>
          <p:cNvPr id="16" name="Ryhmä 15"/>
          <p:cNvGrpSpPr/>
          <p:nvPr userDrawn="1"/>
        </p:nvGrpSpPr>
        <p:grpSpPr>
          <a:xfrm>
            <a:off x="2" y="-9321"/>
            <a:ext cx="9143999" cy="1206562"/>
            <a:chOff x="2" y="-9321"/>
            <a:chExt cx="9143999" cy="1206562"/>
          </a:xfrm>
        </p:grpSpPr>
        <p:pic>
          <p:nvPicPr>
            <p:cNvPr id="20" name="Picture 6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416" y="-9321"/>
              <a:ext cx="1807318" cy="1196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4" descr="E:\Kirjaston PowerPointkuvia\Runohuone kesällä 2011.jp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2071" y="489"/>
              <a:ext cx="1865089" cy="1196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Kuva 2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0351" y="-4418"/>
              <a:ext cx="2051720" cy="1196265"/>
            </a:xfrm>
            <a:prstGeom prst="rect">
              <a:avLst/>
            </a:prstGeom>
          </p:spPr>
        </p:pic>
        <p:pic>
          <p:nvPicPr>
            <p:cNvPr id="6" name="Kuva 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" y="489"/>
              <a:ext cx="1780414" cy="1186942"/>
            </a:xfrm>
            <a:prstGeom prst="rect">
              <a:avLst/>
            </a:prstGeom>
          </p:spPr>
        </p:pic>
        <p:pic>
          <p:nvPicPr>
            <p:cNvPr id="15" name="Kuva 14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7161" y="-9321"/>
              <a:ext cx="1646840" cy="11967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904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319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319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35334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12" y="6050211"/>
            <a:ext cx="2024556" cy="790842"/>
          </a:xfrm>
          <a:prstGeom prst="rect">
            <a:avLst/>
          </a:prstGeom>
        </p:spPr>
      </p:pic>
      <p:grpSp>
        <p:nvGrpSpPr>
          <p:cNvPr id="14" name="Ryhmä 13"/>
          <p:cNvGrpSpPr/>
          <p:nvPr userDrawn="1"/>
        </p:nvGrpSpPr>
        <p:grpSpPr>
          <a:xfrm>
            <a:off x="1" y="-9810"/>
            <a:ext cx="9143999" cy="1206562"/>
            <a:chOff x="2" y="-9321"/>
            <a:chExt cx="9143999" cy="1206562"/>
          </a:xfrm>
        </p:grpSpPr>
        <p:pic>
          <p:nvPicPr>
            <p:cNvPr id="15" name="Picture 6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416" y="-9321"/>
              <a:ext cx="1807318" cy="1196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4" descr="E:\Kirjaston PowerPointkuvia\Runohuone kesällä 2011.jp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2071" y="489"/>
              <a:ext cx="1865089" cy="1196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Kuva 16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0351" y="-4418"/>
              <a:ext cx="2051720" cy="1196265"/>
            </a:xfrm>
            <a:prstGeom prst="rect">
              <a:avLst/>
            </a:prstGeom>
          </p:spPr>
        </p:pic>
        <p:pic>
          <p:nvPicPr>
            <p:cNvPr id="18" name="Kuva 17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" y="489"/>
              <a:ext cx="1780414" cy="1186942"/>
            </a:xfrm>
            <a:prstGeom prst="rect">
              <a:avLst/>
            </a:prstGeom>
          </p:spPr>
        </p:pic>
        <p:pic>
          <p:nvPicPr>
            <p:cNvPr id="19" name="Kuva 18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7161" y="-9321"/>
              <a:ext cx="1646840" cy="11967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242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324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491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39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861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422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630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855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C4BAD-FACC-422C-8351-35FEF5D0FA81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782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smaakuntakirjasto.wordpress.com/tyoryhmat/koulutustyoryhm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</a:t>
            </a:r>
            <a:r>
              <a:rPr lang="fi-F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oulutustyöryhmän kuulumiset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Maakuntakirjastokokous</a:t>
            </a:r>
            <a:r>
              <a:rPr lang="fi-FI" dirty="0" smtClean="0"/>
              <a:t> 18.11.2014</a:t>
            </a:r>
          </a:p>
          <a:p>
            <a:r>
              <a:rPr lang="fi-FI" sz="1800" dirty="0" smtClean="0"/>
              <a:t>Tarja Hämäläinen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413176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Koulutustyöryhmä kokoontui 31.10.2014</a:t>
            </a:r>
          </a:p>
          <a:p>
            <a:pPr marL="0" indent="0">
              <a:buNone/>
            </a:pPr>
            <a:r>
              <a:rPr lang="fi-FI" dirty="0" smtClean="0"/>
              <a:t>Muistio Maakunnan Ekstranetissä ryhmän sivuilla</a:t>
            </a:r>
          </a:p>
          <a:p>
            <a:pPr marL="0" indent="0">
              <a:buNone/>
            </a:pPr>
            <a:r>
              <a:rPr lang="fi-FI" dirty="0" smtClean="0">
                <a:hlinkClick r:id="rId2"/>
              </a:rPr>
              <a:t>http</a:t>
            </a:r>
            <a:r>
              <a:rPr lang="fi-FI" dirty="0">
                <a:hlinkClick r:id="rId2"/>
              </a:rPr>
              <a:t>://vsmaakuntakirjasto.wordpress.com/tyoryhmat/koulutustyoryhma</a:t>
            </a:r>
            <a:r>
              <a:rPr lang="fi-FI" sz="1800" dirty="0" smtClean="0">
                <a:hlinkClick r:id="rId2"/>
              </a:rPr>
              <a:t>/</a:t>
            </a:r>
            <a:endParaRPr lang="fi-FI" sz="1800" dirty="0" smtClean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dirty="0" smtClean="0"/>
              <a:t>Koulutustoiveita samalle sivulle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484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Vuoden 2015 koulutusten yleisteemaksi valittiin</a:t>
            </a:r>
            <a:r>
              <a:rPr lang="fi-FI" dirty="0"/>
              <a:t>: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		Kirjasto murroksessa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498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Vuoden painopistealueet 2015 ovat:</a:t>
            </a:r>
            <a:br>
              <a:rPr lang="fi-FI" dirty="0" smtClean="0"/>
            </a:br>
            <a:endParaRPr lang="fi-FI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Kansalliset järjestelmät ja E-aineistot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Mediakasvatus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Kirjastojen ja koulujen yhteistyö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Kirjaston tulevaisuus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Erityisryhmät</a:t>
            </a:r>
          </a:p>
        </p:txBody>
      </p:sp>
    </p:spTree>
    <p:extLst>
      <p:ext uri="{BB962C8B-B14F-4D97-AF65-F5344CB8AC3E}">
        <p14:creationId xmlns:p14="http://schemas.microsoft.com/office/powerpoint/2010/main" val="739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i-FI" sz="12800" dirty="0" smtClean="0">
                <a:cs typeface="Arial" panose="020B0604020202020204" pitchFamily="34" charset="0"/>
              </a:rPr>
              <a:t>10.12.2014: Turvassa kirjastossa 9.30-15</a:t>
            </a:r>
          </a:p>
          <a:p>
            <a:pPr marL="0" indent="0">
              <a:buNone/>
            </a:pPr>
            <a:endParaRPr lang="fi-FI" sz="96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sz="11200" dirty="0" smtClean="0">
                <a:cs typeface="Arial" panose="020B0604020202020204" pitchFamily="34" charset="0"/>
              </a:rPr>
              <a:t>Petteri Järvinen: Tietoturva kirjastossa</a:t>
            </a:r>
          </a:p>
          <a:p>
            <a:pPr marL="0" indent="0">
              <a:buNone/>
            </a:pPr>
            <a:r>
              <a:rPr lang="fi-FI" sz="11200" dirty="0" smtClean="0">
                <a:cs typeface="Arial" panose="020B0604020202020204" pitchFamily="34" charset="0"/>
              </a:rPr>
              <a:t>Timo Purjo: Aggressiivisen asiakkaan kohtaaminen</a:t>
            </a:r>
          </a:p>
          <a:p>
            <a:pPr marL="0" indent="0">
              <a:buNone/>
            </a:pPr>
            <a:r>
              <a:rPr lang="fi-FI" sz="11200" dirty="0" smtClean="0">
                <a:cs typeface="Arial" panose="020B0604020202020204" pitchFamily="34" charset="0"/>
              </a:rPr>
              <a:t>Kaija Valikainen: Turun pääkirjasto, vartiointipalvelun taustat</a:t>
            </a:r>
          </a:p>
          <a:p>
            <a:pPr marL="0" indent="0">
              <a:buNone/>
            </a:pPr>
            <a:r>
              <a:rPr lang="fi-FI" sz="11200" dirty="0" smtClean="0">
                <a:cs typeface="Arial" panose="020B0604020202020204" pitchFamily="34" charset="0"/>
              </a:rPr>
              <a:t>Päivi Inkinen: Pienen kirjaston puheenvuoro</a:t>
            </a:r>
          </a:p>
          <a:p>
            <a:pPr marL="0" indent="0">
              <a:buNone/>
            </a:pPr>
            <a:r>
              <a:rPr lang="fi-FI" sz="11200" dirty="0" smtClean="0">
                <a:cs typeface="Arial" panose="020B0604020202020204" pitchFamily="34" charset="0"/>
              </a:rPr>
              <a:t>Heikki </a:t>
            </a:r>
            <a:r>
              <a:rPr lang="fi-FI" sz="11200" dirty="0" err="1" smtClean="0">
                <a:cs typeface="Arial" panose="020B0604020202020204" pitchFamily="34" charset="0"/>
              </a:rPr>
              <a:t>Vähäkuopas</a:t>
            </a:r>
            <a:r>
              <a:rPr lang="fi-FI" sz="11200" dirty="0" smtClean="0">
                <a:cs typeface="Arial" panose="020B0604020202020204" pitchFamily="34" charset="0"/>
              </a:rPr>
              <a:t>: Varautuminen ja valmius- työsuojelun ja työhyvinvoinnin näkökulma</a:t>
            </a:r>
          </a:p>
          <a:p>
            <a:pPr marL="0" indent="0">
              <a:buNone/>
            </a:pPr>
            <a:endParaRPr lang="fi-FI" sz="12800" dirty="0"/>
          </a:p>
          <a:p>
            <a:pPr marL="0" indent="0">
              <a:buNone/>
            </a:pPr>
            <a:endParaRPr lang="fi-FI" sz="6700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Koulutustyöryhmä linjaa, paljon ehdotuksia, toivotaan lisää ehdotuksia aiheista, kouluttajista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65535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Päättäjäpäivä 14.1.2015?</a:t>
            </a:r>
          </a:p>
          <a:p>
            <a:r>
              <a:rPr lang="fi-FI" dirty="0" smtClean="0"/>
              <a:t>Ohjelma 12-16</a:t>
            </a:r>
          </a:p>
          <a:p>
            <a:r>
              <a:rPr lang="fi-FI" dirty="0" smtClean="0"/>
              <a:t>Li Andersson, Timo Turja, Jukka Relander, Inkeri Näätsaari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116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mtClean="0"/>
              <a:t>Osaamistarvekartoitus aloitetaan 2015?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519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>
                <a:cs typeface="Arial" panose="020B0604020202020204" pitchFamily="34" charset="0"/>
              </a:rPr>
              <a:t>Koulutustyöryhmä </a:t>
            </a:r>
            <a:r>
              <a:rPr lang="fi-FI" dirty="0" smtClean="0">
                <a:cs typeface="Arial" panose="020B0604020202020204" pitchFamily="34" charset="0"/>
              </a:rPr>
              <a:t>2014:</a:t>
            </a:r>
          </a:p>
          <a:p>
            <a:pPr marL="0" indent="0">
              <a:buNone/>
            </a:pPr>
            <a:endParaRPr lang="fi-FI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sz="2800" dirty="0" smtClean="0">
                <a:cs typeface="Arial" panose="020B0604020202020204" pitchFamily="34" charset="0"/>
              </a:rPr>
              <a:t>Ulla-Maija Maunu, Turku pj.</a:t>
            </a:r>
          </a:p>
          <a:p>
            <a:pPr marL="0" indent="0">
              <a:buNone/>
            </a:pPr>
            <a:r>
              <a:rPr lang="fi-FI" sz="2800" dirty="0">
                <a:cs typeface="Arial" panose="020B0604020202020204" pitchFamily="34" charset="0"/>
              </a:rPr>
              <a:t>Viktoria Kulmala, Mynämäki</a:t>
            </a:r>
          </a:p>
          <a:p>
            <a:pPr marL="0" indent="0">
              <a:buNone/>
            </a:pPr>
            <a:r>
              <a:rPr lang="fi-FI" sz="2800" dirty="0">
                <a:cs typeface="Arial" panose="020B0604020202020204" pitchFamily="34" charset="0"/>
              </a:rPr>
              <a:t>Minna Leinonen, Pöytyä</a:t>
            </a:r>
          </a:p>
          <a:p>
            <a:pPr marL="0" indent="0">
              <a:buNone/>
            </a:pPr>
            <a:r>
              <a:rPr lang="fi-FI" sz="2800" dirty="0">
                <a:cs typeface="Arial" panose="020B0604020202020204" pitchFamily="34" charset="0"/>
              </a:rPr>
              <a:t>Eija Sjöblom, Kemiönsaari</a:t>
            </a:r>
          </a:p>
          <a:p>
            <a:pPr marL="0" indent="0">
              <a:buNone/>
            </a:pPr>
            <a:r>
              <a:rPr lang="fi-FI" sz="2800" dirty="0" smtClean="0">
                <a:cs typeface="Arial" panose="020B0604020202020204" pitchFamily="34" charset="0"/>
              </a:rPr>
              <a:t>Kalle Varila, Turku</a:t>
            </a:r>
          </a:p>
          <a:p>
            <a:pPr marL="0" indent="0">
              <a:buNone/>
            </a:pPr>
            <a:r>
              <a:rPr lang="fi-FI" sz="2800" dirty="0" smtClean="0">
                <a:cs typeface="Arial" panose="020B0604020202020204" pitchFamily="34" charset="0"/>
              </a:rPr>
              <a:t>Tarja Hämäläinen, Turku siht.</a:t>
            </a:r>
          </a:p>
          <a:p>
            <a:pPr marL="0" indent="0">
              <a:buNone/>
            </a:pPr>
            <a:r>
              <a:rPr lang="fi-FI" sz="2800" dirty="0" smtClean="0">
                <a:cs typeface="Arial" panose="020B0604020202020204" pitchFamily="34" charset="0"/>
              </a:rPr>
              <a:t>Asiantuntijat:  	Kari Vainionpää, AVI</a:t>
            </a:r>
          </a:p>
          <a:p>
            <a:pPr marL="0" indent="0">
              <a:buNone/>
            </a:pPr>
            <a:r>
              <a:rPr lang="fi-FI" sz="2800" dirty="0">
                <a:cs typeface="Arial" panose="020B0604020202020204" pitchFamily="34" charset="0"/>
              </a:rPr>
              <a:t>	</a:t>
            </a:r>
            <a:r>
              <a:rPr lang="fi-FI" sz="2800" dirty="0" smtClean="0">
                <a:cs typeface="Arial" panose="020B0604020202020204" pitchFamily="34" charset="0"/>
              </a:rPr>
              <a:t>		Susanne Ahlroth, AVI</a:t>
            </a:r>
          </a:p>
          <a:p>
            <a:pPr marL="0" indent="0">
              <a:buNone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66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Koulutustyöryhmän jäsenet vuodelle 2015?</a:t>
            </a:r>
          </a:p>
          <a:p>
            <a:pPr marL="0" indent="0">
              <a:buNone/>
            </a:pPr>
            <a:r>
              <a:rPr lang="fi-FI" dirty="0" smtClean="0"/>
              <a:t>Uutena palvelupäällikkö Jaana Rantala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Vaihtuvat jäsenet:</a:t>
            </a:r>
          </a:p>
          <a:p>
            <a:pPr marL="0" indent="0">
              <a:buNone/>
            </a:pPr>
            <a:r>
              <a:rPr lang="fi-FI" dirty="0" smtClean="0"/>
              <a:t>VASKI – Viktoria Kulmala</a:t>
            </a:r>
          </a:p>
          <a:p>
            <a:pPr marL="0" indent="0">
              <a:buNone/>
            </a:pPr>
            <a:r>
              <a:rPr lang="fi-FI" dirty="0" smtClean="0"/>
              <a:t>Muu maakunta - Minna Leinonen</a:t>
            </a:r>
          </a:p>
          <a:p>
            <a:pPr marL="0" indent="0">
              <a:buNone/>
            </a:pPr>
            <a:r>
              <a:rPr lang="fi-FI" dirty="0" smtClean="0"/>
              <a:t>Ruotsinkieliset – Eija Sjöblom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422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akunta versio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Maakunta versio2</Template>
  <TotalTime>2364</TotalTime>
  <Words>163</Words>
  <Application>Microsoft Office PowerPoint</Application>
  <PresentationFormat>Näytössä katseltava diaesitys (4:3)</PresentationFormat>
  <Paragraphs>60</Paragraphs>
  <Slides>9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Maakunta versio2</vt:lpstr>
      <vt:lpstr>Koulutustyöryhmän kuulumiset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Koskinen Kaarina</dc:creator>
  <cp:lastModifiedBy>Hämäläinen Tarja</cp:lastModifiedBy>
  <cp:revision>100</cp:revision>
  <cp:lastPrinted>2014-11-11T12:06:33Z</cp:lastPrinted>
  <dcterms:created xsi:type="dcterms:W3CDTF">2014-01-23T12:44:17Z</dcterms:created>
  <dcterms:modified xsi:type="dcterms:W3CDTF">2014-11-17T06:33:43Z</dcterms:modified>
</cp:coreProperties>
</file>