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57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1" d="100"/>
          <a:sy n="41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6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4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8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5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28B7-8B3A-43F4-A949-A3714F840D5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F04D-21B5-45F5-847A-EA9E334D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libslibrary.com/fb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J1SDXbij8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 Black" panose="020B0A04020102020204" pitchFamily="34" charset="0"/>
              </a:rPr>
              <a:t>“If </a:t>
            </a:r>
            <a:r>
              <a:rPr lang="en-US" dirty="0">
                <a:latin typeface="Arial Black" panose="020B0A04020102020204" pitchFamily="34" charset="0"/>
              </a:rPr>
              <a:t>I had asked people what they wanted, they would have said faster horses</a:t>
            </a:r>
            <a:r>
              <a:rPr lang="en-US" dirty="0" smtClean="0">
                <a:latin typeface="Arial Black" panose="020B0A04020102020204" pitchFamily="34" charset="0"/>
              </a:rPr>
              <a:t>.”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Henry 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5" y="1"/>
            <a:ext cx="8709745" cy="6978872"/>
          </a:xfrm>
        </p:spPr>
      </p:pic>
    </p:spTree>
    <p:extLst>
      <p:ext uri="{BB962C8B-B14F-4D97-AF65-F5344CB8AC3E}">
        <p14:creationId xmlns:p14="http://schemas.microsoft.com/office/powerpoint/2010/main" val="12327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5220295"/>
          </a:xfrm>
        </p:spPr>
        <p:txBody>
          <a:bodyPr>
            <a:noAutofit/>
          </a:bodyPr>
          <a:lstStyle/>
          <a:p>
            <a:pPr algn="ctr"/>
            <a:r>
              <a:rPr lang="fi-FI" sz="8000" dirty="0" smtClean="0">
                <a:latin typeface="Arial Black" panose="020B0A04020102020204" pitchFamily="34" charset="0"/>
              </a:rPr>
              <a:t/>
            </a:r>
            <a:br>
              <a:rPr lang="fi-FI" sz="8000" dirty="0" smtClean="0">
                <a:latin typeface="Arial Black" panose="020B0A04020102020204" pitchFamily="34" charset="0"/>
              </a:rPr>
            </a:br>
            <a:r>
              <a:rPr lang="fi-FI" sz="8000" dirty="0" smtClean="0">
                <a:latin typeface="Arial Black" panose="020B0A04020102020204" pitchFamily="34" charset="0"/>
              </a:rPr>
              <a:t>Tavara </a:t>
            </a:r>
            <a:br>
              <a:rPr lang="fi-FI" sz="8000" dirty="0" smtClean="0">
                <a:latin typeface="Arial Black" panose="020B0A04020102020204" pitchFamily="34" charset="0"/>
              </a:rPr>
            </a:br>
            <a:r>
              <a:rPr lang="fi-FI" sz="8000" dirty="0" err="1" smtClean="0">
                <a:latin typeface="Arial Black" panose="020B0A04020102020204" pitchFamily="34" charset="0"/>
              </a:rPr>
              <a:t>vs</a:t>
            </a:r>
            <a:r>
              <a:rPr lang="fi-FI" sz="8000" dirty="0" smtClean="0">
                <a:latin typeface="Arial Black" panose="020B0A04020102020204" pitchFamily="34" charset="0"/>
              </a:rPr>
              <a:t> </a:t>
            </a:r>
            <a:br>
              <a:rPr lang="fi-FI" sz="8000" dirty="0" smtClean="0">
                <a:latin typeface="Arial Black" panose="020B0A04020102020204" pitchFamily="34" charset="0"/>
              </a:rPr>
            </a:br>
            <a:r>
              <a:rPr lang="fi-FI" sz="8000" dirty="0" smtClean="0">
                <a:latin typeface="Arial Black" panose="020B0A04020102020204" pitchFamily="34" charset="0"/>
              </a:rPr>
              <a:t>palvelu</a:t>
            </a:r>
            <a:endParaRPr lang="fi-FI" sz="8000" dirty="0">
              <a:latin typeface="Arial Black" panose="020B0A04020102020204" pitchFamily="34" charset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8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hlinkClick r:id="rId2"/>
              </a:rPr>
              <a:t>https://www.ellibslibrary.com/fbf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lvl="1"/>
            <a:r>
              <a:rPr lang="fi-FI" dirty="0" smtClean="0"/>
              <a:t>Tunnus: demo6</a:t>
            </a:r>
          </a:p>
          <a:p>
            <a:pPr lvl="1"/>
            <a:r>
              <a:rPr lang="fi-FI" dirty="0" smtClean="0"/>
              <a:t>Salasana: odem6</a:t>
            </a:r>
          </a:p>
          <a:p>
            <a:pPr lvl="1"/>
            <a:endParaRPr lang="fi-FI" dirty="0"/>
          </a:p>
          <a:p>
            <a:pPr lvl="1"/>
            <a:r>
              <a:rPr lang="fi-FI" dirty="0" smtClean="0"/>
              <a:t>Tunnus: demo7</a:t>
            </a:r>
          </a:p>
          <a:p>
            <a:pPr lvl="1"/>
            <a:r>
              <a:rPr lang="fi-FI" dirty="0" smtClean="0"/>
              <a:t>Salasana: 7dem0</a:t>
            </a:r>
          </a:p>
          <a:p>
            <a:endParaRPr lang="fi-FI" dirty="0"/>
          </a:p>
          <a:p>
            <a:pPr lvl="1"/>
            <a:r>
              <a:rPr lang="fi-FI" dirty="0" smtClean="0"/>
              <a:t>Tunnus: demo8</a:t>
            </a:r>
          </a:p>
          <a:p>
            <a:pPr lvl="1"/>
            <a:r>
              <a:rPr lang="fi-FI" dirty="0" smtClean="0"/>
              <a:t>Salasana dome8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3236168" cy="4569371"/>
          </a:xfrm>
        </p:spPr>
        <p:txBody>
          <a:bodyPr vert="vert">
            <a:normAutofit/>
          </a:bodyPr>
          <a:lstStyle/>
          <a:p>
            <a:pPr marL="0" indent="0">
              <a:buNone/>
            </a:pPr>
            <a:r>
              <a:rPr lang="fi-FI" sz="3200" dirty="0" smtClean="0"/>
              <a:t>TESTAAMAAN </a:t>
            </a:r>
            <a:r>
              <a:rPr lang="fi-FI" sz="3200" dirty="0" err="1" smtClean="0"/>
              <a:t>testaamaan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9831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887"/>
            <a:ext cx="9144000" cy="317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iruutu 67"/>
          <p:cNvSpPr txBox="1"/>
          <p:nvPr/>
        </p:nvSpPr>
        <p:spPr>
          <a:xfrm>
            <a:off x="942975" y="6176012"/>
            <a:ext cx="1066800" cy="68008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= Prosessiin osallistuvan toimijan nimi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2" name="Tekstiruutu 47"/>
          <p:cNvSpPr txBox="1"/>
          <p:nvPr/>
        </p:nvSpPr>
        <p:spPr>
          <a:xfrm>
            <a:off x="2054327" y="1124744"/>
            <a:ext cx="1057275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1. Minitietue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sp>
        <p:nvSpPr>
          <p:cNvPr id="3" name="Tekstiruutu 50"/>
          <p:cNvSpPr txBox="1"/>
          <p:nvPr/>
        </p:nvSpPr>
        <p:spPr>
          <a:xfrm>
            <a:off x="3707904" y="2182763"/>
            <a:ext cx="1160011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2. Tuotetietoja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sp>
        <p:nvSpPr>
          <p:cNvPr id="4" name="Pyöristetty suorakulmio 3"/>
          <p:cNvSpPr/>
          <p:nvPr/>
        </p:nvSpPr>
        <p:spPr>
          <a:xfrm>
            <a:off x="3341038" y="823100"/>
            <a:ext cx="1181100" cy="92392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Pyöristetty suorakulmio 4"/>
          <p:cNvSpPr/>
          <p:nvPr/>
        </p:nvSpPr>
        <p:spPr>
          <a:xfrm>
            <a:off x="1043608" y="5164038"/>
            <a:ext cx="1114425" cy="85725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Pyöristetty suorakulmio 5"/>
          <p:cNvSpPr/>
          <p:nvPr/>
        </p:nvSpPr>
        <p:spPr>
          <a:xfrm>
            <a:off x="3667461" y="5146191"/>
            <a:ext cx="1152525" cy="85725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kstiruutu 13"/>
          <p:cNvSpPr txBox="1"/>
          <p:nvPr/>
        </p:nvSpPr>
        <p:spPr>
          <a:xfrm>
            <a:off x="836141" y="1009675"/>
            <a:ext cx="1071563" cy="619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 b="1">
                <a:effectLst/>
                <a:ea typeface="Calibri"/>
                <a:cs typeface="Times New Roman"/>
              </a:rPr>
              <a:t> </a:t>
            </a:r>
            <a:r>
              <a:rPr lang="fi-FI" sz="1400" b="1" smtClean="0">
                <a:effectLst/>
                <a:ea typeface="Calibri"/>
                <a:cs typeface="Times New Roman"/>
              </a:rPr>
              <a:t>Kustantajat</a:t>
            </a:r>
            <a:endParaRPr lang="en-US" sz="1400">
              <a:effectLst/>
              <a:ea typeface="Calibri"/>
              <a:cs typeface="Times New Roman"/>
            </a:endParaRPr>
          </a:p>
        </p:txBody>
      </p:sp>
      <p:sp>
        <p:nvSpPr>
          <p:cNvPr id="8" name="Tekstiruutu 14"/>
          <p:cNvSpPr txBox="1"/>
          <p:nvPr/>
        </p:nvSpPr>
        <p:spPr>
          <a:xfrm>
            <a:off x="3131840" y="2830066"/>
            <a:ext cx="981075" cy="7429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400" b="1">
                <a:effectLst/>
                <a:ea typeface="Calibri"/>
                <a:cs typeface="Times New Roman"/>
              </a:rPr>
              <a:t>Sopimus-toimittajat</a:t>
            </a:r>
            <a:endParaRPr lang="en-US" sz="1400">
              <a:effectLst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100" b="1">
                <a:effectLst/>
                <a:ea typeface="Calibri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iruutu 15"/>
          <p:cNvSpPr txBox="1"/>
          <p:nvPr/>
        </p:nvSpPr>
        <p:spPr>
          <a:xfrm>
            <a:off x="7452320" y="1068545"/>
            <a:ext cx="1257300" cy="6667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Valtakunnallinen kuvailukeskus</a:t>
            </a:r>
            <a:endParaRPr lang="en-US" sz="120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 b="1">
                <a:effectLst/>
                <a:ea typeface="Calibri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iruutu 17"/>
          <p:cNvSpPr txBox="1"/>
          <p:nvPr/>
        </p:nvSpPr>
        <p:spPr>
          <a:xfrm>
            <a:off x="4860032" y="3020566"/>
            <a:ext cx="914400" cy="5524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400" b="1">
                <a:effectLst/>
                <a:ea typeface="Calibri"/>
                <a:cs typeface="Times New Roman"/>
              </a:rPr>
              <a:t>Kirjasto X</a:t>
            </a:r>
            <a:endParaRPr lang="en-US" sz="1400">
              <a:effectLst/>
              <a:ea typeface="Calibri"/>
              <a:cs typeface="Times New Roman"/>
            </a:endParaRPr>
          </a:p>
        </p:txBody>
      </p:sp>
      <p:sp>
        <p:nvSpPr>
          <p:cNvPr id="11" name="Tekstiruutu 19"/>
          <p:cNvSpPr txBox="1"/>
          <p:nvPr/>
        </p:nvSpPr>
        <p:spPr>
          <a:xfrm>
            <a:off x="1137320" y="5234905"/>
            <a:ext cx="914400" cy="7143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400" b="1">
                <a:effectLst/>
                <a:ea typeface="Calibri"/>
                <a:cs typeface="Times New Roman"/>
              </a:rPr>
              <a:t>Fennica</a:t>
            </a:r>
            <a:endParaRPr lang="en-US" sz="1400">
              <a:effectLst/>
              <a:ea typeface="Calibri"/>
              <a:cs typeface="Times New Roman"/>
            </a:endParaRPr>
          </a:p>
        </p:txBody>
      </p:sp>
      <p:sp>
        <p:nvSpPr>
          <p:cNvPr id="12" name="Tekstiruutu 20"/>
          <p:cNvSpPr txBox="1"/>
          <p:nvPr/>
        </p:nvSpPr>
        <p:spPr>
          <a:xfrm>
            <a:off x="3729608" y="5234904"/>
            <a:ext cx="914400" cy="7143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 b="1">
                <a:effectLst/>
                <a:ea typeface="Calibri"/>
                <a:cs typeface="Times New Roman"/>
              </a:rPr>
              <a:t>   </a:t>
            </a:r>
            <a:r>
              <a:rPr lang="fi-FI" sz="1400" b="1">
                <a:effectLst/>
                <a:ea typeface="Calibri"/>
                <a:cs typeface="Times New Roman"/>
              </a:rPr>
              <a:t>Melinda</a:t>
            </a:r>
            <a:endParaRPr lang="en-US" sz="1400">
              <a:effectLst/>
              <a:ea typeface="Calibri"/>
              <a:cs typeface="Times New Roman"/>
            </a:endParaRPr>
          </a:p>
        </p:txBody>
      </p:sp>
      <p:sp>
        <p:nvSpPr>
          <p:cNvPr id="13" name="Tekstiruutu 21"/>
          <p:cNvSpPr txBox="1"/>
          <p:nvPr/>
        </p:nvSpPr>
        <p:spPr>
          <a:xfrm>
            <a:off x="3585592" y="946226"/>
            <a:ext cx="914400" cy="7143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400" b="1" smtClean="0">
                <a:effectLst/>
                <a:ea typeface="Calibri"/>
                <a:cs typeface="Times New Roman"/>
              </a:rPr>
              <a:t>Onix-keskus</a:t>
            </a:r>
            <a:r>
              <a:rPr lang="fi-FI" sz="1100" b="1" smtClean="0">
                <a:effectLst/>
                <a:ea typeface="Calibri"/>
                <a:cs typeface="Times New Roman"/>
              </a:rPr>
              <a:t> 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iruutu 33"/>
          <p:cNvSpPr txBox="1"/>
          <p:nvPr/>
        </p:nvSpPr>
        <p:spPr>
          <a:xfrm>
            <a:off x="6156176" y="4033812"/>
            <a:ext cx="1000919" cy="4857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6. Primaari-luettelointi 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sp>
        <p:nvSpPr>
          <p:cNvPr id="15" name="Tekstiruutu 36"/>
          <p:cNvSpPr txBox="1"/>
          <p:nvPr/>
        </p:nvSpPr>
        <p:spPr>
          <a:xfrm>
            <a:off x="2358" y="4284365"/>
            <a:ext cx="1247775" cy="5524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400" b="1">
                <a:effectLst/>
                <a:ea typeface="Calibri"/>
                <a:cs typeface="Times New Roman"/>
              </a:rPr>
              <a:t>Järjestelmät/palvelut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6" name="Tekstiruutu 37"/>
          <p:cNvSpPr txBox="1"/>
          <p:nvPr/>
        </p:nvSpPr>
        <p:spPr>
          <a:xfrm>
            <a:off x="179070" y="414711"/>
            <a:ext cx="1228725" cy="3333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400" b="1">
                <a:effectLst/>
                <a:ea typeface="Calibri"/>
                <a:cs typeface="Times New Roman"/>
              </a:rPr>
              <a:t>Toimijat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2857500" y="1423201"/>
            <a:ext cx="6019800" cy="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ruutu 51"/>
          <p:cNvSpPr txBox="1"/>
          <p:nvPr/>
        </p:nvSpPr>
        <p:spPr>
          <a:xfrm>
            <a:off x="1040606" y="2671192"/>
            <a:ext cx="1233488" cy="685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400" b="1" smtClean="0">
                <a:effectLst/>
                <a:ea typeface="Calibri"/>
                <a:cs typeface="Times New Roman"/>
              </a:rPr>
              <a:t>Kansallis-kirjasto</a:t>
            </a:r>
            <a:endParaRPr lang="en-US" sz="1400">
              <a:effectLst/>
              <a:ea typeface="Calibri"/>
              <a:cs typeface="Times New Roman"/>
            </a:endParaRPr>
          </a:p>
        </p:txBody>
      </p:sp>
      <p:sp>
        <p:nvSpPr>
          <p:cNvPr id="19" name="Vuokaaviosymboli: Käsinsyöttö 18"/>
          <p:cNvSpPr/>
          <p:nvPr/>
        </p:nvSpPr>
        <p:spPr>
          <a:xfrm>
            <a:off x="3696355" y="6176012"/>
            <a:ext cx="1531600" cy="644232"/>
          </a:xfrm>
          <a:prstGeom prst="flowChartManualInp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kstiruutu 63"/>
          <p:cNvSpPr txBox="1"/>
          <p:nvPr/>
        </p:nvSpPr>
        <p:spPr>
          <a:xfrm>
            <a:off x="3779912" y="6355262"/>
            <a:ext cx="1423036" cy="38610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= Lähetettävät tiedot</a:t>
            </a:r>
            <a:endParaRPr lang="en-US" sz="110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21" name="Tekstiruutu 64"/>
          <p:cNvSpPr txBox="1"/>
          <p:nvPr/>
        </p:nvSpPr>
        <p:spPr>
          <a:xfrm>
            <a:off x="95688" y="6153150"/>
            <a:ext cx="752475" cy="5048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 b="1">
                <a:effectLst/>
                <a:ea typeface="Calibri"/>
                <a:cs typeface="Times New Roman"/>
              </a:rPr>
              <a:t>Käytetyt symbolit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24" name="Ellipsi 23"/>
          <p:cNvSpPr/>
          <p:nvPr/>
        </p:nvSpPr>
        <p:spPr>
          <a:xfrm>
            <a:off x="2915816" y="2682999"/>
            <a:ext cx="1323975" cy="9620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Ellipsi 24"/>
          <p:cNvSpPr/>
          <p:nvPr/>
        </p:nvSpPr>
        <p:spPr>
          <a:xfrm>
            <a:off x="7380312" y="858519"/>
            <a:ext cx="1323975" cy="9620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Ellipsi 25"/>
          <p:cNvSpPr/>
          <p:nvPr/>
        </p:nvSpPr>
        <p:spPr>
          <a:xfrm>
            <a:off x="4644008" y="2694622"/>
            <a:ext cx="1323975" cy="9620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Ellipsi 26"/>
          <p:cNvSpPr/>
          <p:nvPr/>
        </p:nvSpPr>
        <p:spPr>
          <a:xfrm>
            <a:off x="723900" y="2635374"/>
            <a:ext cx="1409700" cy="10096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Ellipsi 27"/>
          <p:cNvSpPr/>
          <p:nvPr/>
        </p:nvSpPr>
        <p:spPr>
          <a:xfrm>
            <a:off x="727745" y="738783"/>
            <a:ext cx="1323975" cy="9620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kstiruutu 86"/>
          <p:cNvSpPr txBox="1"/>
          <p:nvPr/>
        </p:nvSpPr>
        <p:spPr>
          <a:xfrm>
            <a:off x="2216614" y="6165304"/>
            <a:ext cx="1323975" cy="58293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= Järjestelmä tai palvelu, johon tietoa tallennetaan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31" name="Tekstiruutu 116"/>
          <p:cNvSpPr txBox="1"/>
          <p:nvPr/>
        </p:nvSpPr>
        <p:spPr>
          <a:xfrm>
            <a:off x="7668344" y="6293960"/>
            <a:ext cx="1276349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= Tietojen syöttö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32" name="Tekstiruutu 119"/>
          <p:cNvSpPr txBox="1"/>
          <p:nvPr/>
        </p:nvSpPr>
        <p:spPr>
          <a:xfrm>
            <a:off x="7596336" y="6525344"/>
            <a:ext cx="1543051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= Vaihtoehtoinen tapa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33" name="Tekstiruutu 121"/>
          <p:cNvSpPr txBox="1"/>
          <p:nvPr/>
        </p:nvSpPr>
        <p:spPr>
          <a:xfrm>
            <a:off x="7308304" y="3933056"/>
            <a:ext cx="1590675" cy="64300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6. Luettelointitietojen</a:t>
            </a:r>
            <a:endParaRPr lang="en-US" sz="1200" b="1">
              <a:effectLst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kopioiminen ja / tai täydentäminen</a:t>
            </a:r>
            <a:endParaRPr lang="en-US" sz="1200" b="1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34" name="Vuokaaviosymboli: Käsinsyöttö 33"/>
          <p:cNvSpPr/>
          <p:nvPr/>
        </p:nvSpPr>
        <p:spPr>
          <a:xfrm>
            <a:off x="6228184" y="3841128"/>
            <a:ext cx="838200" cy="762000"/>
          </a:xfrm>
          <a:prstGeom prst="flowChartManualInp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6" name="Suora nuoliyhdysviiva 35"/>
          <p:cNvCxnSpPr/>
          <p:nvPr/>
        </p:nvCxnSpPr>
        <p:spPr>
          <a:xfrm flipV="1">
            <a:off x="6804248" y="6424741"/>
            <a:ext cx="86152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/>
          <p:nvPr/>
        </p:nvCxnSpPr>
        <p:spPr>
          <a:xfrm>
            <a:off x="6804248" y="6669360"/>
            <a:ext cx="852487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iruutu 128"/>
          <p:cNvSpPr txBox="1"/>
          <p:nvPr/>
        </p:nvSpPr>
        <p:spPr>
          <a:xfrm>
            <a:off x="7524328" y="2705100"/>
            <a:ext cx="942975" cy="6381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5. Onko luettelointi-tietoja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sp>
        <p:nvSpPr>
          <p:cNvPr id="40" name="Tekstiruutu 129"/>
          <p:cNvSpPr txBox="1"/>
          <p:nvPr/>
        </p:nvSpPr>
        <p:spPr>
          <a:xfrm>
            <a:off x="5796136" y="6351489"/>
            <a:ext cx="704850" cy="31787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100">
                <a:effectLst/>
                <a:ea typeface="Calibri"/>
                <a:cs typeface="Times New Roman"/>
              </a:rPr>
              <a:t>= Valinta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41" name="Tekstiruutu 3"/>
          <p:cNvSpPr txBox="1"/>
          <p:nvPr/>
        </p:nvSpPr>
        <p:spPr>
          <a:xfrm>
            <a:off x="6974149" y="3480435"/>
            <a:ext cx="402565" cy="2667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Ei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sp>
        <p:nvSpPr>
          <p:cNvPr id="42" name="Tekstiruutu 7"/>
          <p:cNvSpPr txBox="1"/>
          <p:nvPr/>
        </p:nvSpPr>
        <p:spPr>
          <a:xfrm>
            <a:off x="8554761" y="3467417"/>
            <a:ext cx="57150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Kyllä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cxnSp>
        <p:nvCxnSpPr>
          <p:cNvPr id="43" name="Suora nuoliyhdysviiva 42"/>
          <p:cNvCxnSpPr/>
          <p:nvPr/>
        </p:nvCxnSpPr>
        <p:spPr>
          <a:xfrm>
            <a:off x="8095048" y="1844824"/>
            <a:ext cx="0" cy="5510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iruutu 26"/>
          <p:cNvSpPr txBox="1"/>
          <p:nvPr/>
        </p:nvSpPr>
        <p:spPr>
          <a:xfrm>
            <a:off x="179512" y="116632"/>
            <a:ext cx="7272808" cy="3333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smtClean="0"/>
              <a:t>Kirja-alan </a:t>
            </a:r>
            <a:r>
              <a:rPr lang="en-US" sz="1400" b="1"/>
              <a:t>kokonaisprosessi kuvailutietojen näkökulmasta </a:t>
            </a:r>
            <a:r>
              <a:rPr lang="en-US" sz="1400" b="1" smtClean="0"/>
              <a:t>- tulevaisuuskenaario</a:t>
            </a:r>
            <a:endParaRPr lang="en-US" sz="1400" b="1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cxnSp>
        <p:nvCxnSpPr>
          <p:cNvPr id="45" name="Suora yhdysviiva 44"/>
          <p:cNvCxnSpPr/>
          <p:nvPr/>
        </p:nvCxnSpPr>
        <p:spPr>
          <a:xfrm>
            <a:off x="39166" y="6093296"/>
            <a:ext cx="908709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/>
          <p:cNvCxnSpPr/>
          <p:nvPr/>
        </p:nvCxnSpPr>
        <p:spPr>
          <a:xfrm>
            <a:off x="0" y="3705237"/>
            <a:ext cx="9126261" cy="11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nuoliyhdysviiva 46"/>
          <p:cNvCxnSpPr/>
          <p:nvPr/>
        </p:nvCxnSpPr>
        <p:spPr>
          <a:xfrm>
            <a:off x="1907704" y="1501657"/>
            <a:ext cx="1478116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ruutu 44"/>
          <p:cNvSpPr txBox="1"/>
          <p:nvPr/>
        </p:nvSpPr>
        <p:spPr>
          <a:xfrm>
            <a:off x="4860032" y="2182763"/>
            <a:ext cx="1262062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3. Tilaustitietoja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1449705" y="3968750"/>
            <a:ext cx="1505267" cy="2520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6. Luettelointitietoja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2237596" y="2395855"/>
            <a:ext cx="1148224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4. Onix-tietue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sp>
        <p:nvSpPr>
          <p:cNvPr id="51" name="Tekstiruutu 56"/>
          <p:cNvSpPr txBox="1"/>
          <p:nvPr/>
        </p:nvSpPr>
        <p:spPr>
          <a:xfrm>
            <a:off x="2195736" y="5517232"/>
            <a:ext cx="1448434" cy="2571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9. Luettelointietoja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cxnSp>
        <p:nvCxnSpPr>
          <p:cNvPr id="52" name="Suora nuoliyhdysviiva 51"/>
          <p:cNvCxnSpPr/>
          <p:nvPr/>
        </p:nvCxnSpPr>
        <p:spPr>
          <a:xfrm>
            <a:off x="6948264" y="3105368"/>
            <a:ext cx="9525" cy="8001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ruutu 72"/>
          <p:cNvSpPr txBox="1"/>
          <p:nvPr/>
        </p:nvSpPr>
        <p:spPr>
          <a:xfrm>
            <a:off x="6061348" y="1423201"/>
            <a:ext cx="1193254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4. Onix-tietue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cxnSp>
        <p:nvCxnSpPr>
          <p:cNvPr id="54" name="Suora nuoliyhdysviiva 53"/>
          <p:cNvCxnSpPr/>
          <p:nvPr/>
        </p:nvCxnSpPr>
        <p:spPr>
          <a:xfrm>
            <a:off x="8964488" y="3105368"/>
            <a:ext cx="0" cy="73342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iruutu 16"/>
          <p:cNvSpPr txBox="1"/>
          <p:nvPr/>
        </p:nvSpPr>
        <p:spPr>
          <a:xfrm>
            <a:off x="6043612" y="687704"/>
            <a:ext cx="1294765" cy="4857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 smtClean="0">
                <a:effectLst/>
                <a:ea typeface="Calibri"/>
                <a:cs typeface="Times New Roman"/>
              </a:rPr>
              <a:t>10. </a:t>
            </a:r>
            <a:r>
              <a:rPr lang="fi-FI" sz="1200" b="1">
                <a:effectLst/>
                <a:ea typeface="Calibri"/>
                <a:cs typeface="Times New Roman"/>
              </a:rPr>
              <a:t>Luettelointi- </a:t>
            </a:r>
            <a:endParaRPr lang="en-US" sz="1200" b="1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    tietoja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sp>
        <p:nvSpPr>
          <p:cNvPr id="57" name="Pyöristetty suorakulmio 56"/>
          <p:cNvSpPr/>
          <p:nvPr/>
        </p:nvSpPr>
        <p:spPr>
          <a:xfrm>
            <a:off x="5111121" y="5157192"/>
            <a:ext cx="1181100" cy="80534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Tekstiruutu 35"/>
          <p:cNvSpPr txBox="1"/>
          <p:nvPr/>
        </p:nvSpPr>
        <p:spPr>
          <a:xfrm>
            <a:off x="5189959" y="5338539"/>
            <a:ext cx="1038225" cy="4667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Kirjasto-järjestelmä X</a:t>
            </a:r>
            <a:endParaRPr lang="en-US" sz="1200">
              <a:effectLst/>
              <a:ea typeface="Calibri"/>
              <a:cs typeface="Times New Roman"/>
            </a:endParaRPr>
          </a:p>
        </p:txBody>
      </p:sp>
      <p:cxnSp>
        <p:nvCxnSpPr>
          <p:cNvPr id="59" name="Suora nuoliyhdysviiva 58"/>
          <p:cNvCxnSpPr/>
          <p:nvPr/>
        </p:nvCxnSpPr>
        <p:spPr>
          <a:xfrm flipH="1">
            <a:off x="5525780" y="3632988"/>
            <a:ext cx="1" cy="15090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iruutu 39"/>
          <p:cNvSpPr txBox="1"/>
          <p:nvPr/>
        </p:nvSpPr>
        <p:spPr>
          <a:xfrm>
            <a:off x="6300192" y="4725144"/>
            <a:ext cx="1488757" cy="2520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7. Luettelointitietoja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cxnSp>
        <p:nvCxnSpPr>
          <p:cNvPr id="64" name="Suora nuoliyhdysviiva 63"/>
          <p:cNvCxnSpPr/>
          <p:nvPr/>
        </p:nvCxnSpPr>
        <p:spPr>
          <a:xfrm flipV="1">
            <a:off x="1995476" y="1756404"/>
            <a:ext cx="1545113" cy="1129525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Vuokaaviosymboli: Käsinsyöttö 64"/>
          <p:cNvSpPr/>
          <p:nvPr/>
        </p:nvSpPr>
        <p:spPr>
          <a:xfrm>
            <a:off x="7380312" y="3789040"/>
            <a:ext cx="1495425" cy="790575"/>
          </a:xfrm>
          <a:prstGeom prst="flowChartManualInp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Tekstiruutu 1"/>
          <p:cNvSpPr txBox="1"/>
          <p:nvPr/>
        </p:nvSpPr>
        <p:spPr>
          <a:xfrm>
            <a:off x="4644008" y="4720064"/>
            <a:ext cx="1476375" cy="2571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i-FI" sz="1200" b="1">
                <a:effectLst/>
                <a:ea typeface="Calibri"/>
                <a:cs typeface="Times New Roman"/>
              </a:rPr>
              <a:t>8. Luettelointietoja</a:t>
            </a:r>
            <a:endParaRPr lang="en-US" sz="1200" b="1">
              <a:effectLst/>
              <a:ea typeface="Calibri"/>
              <a:cs typeface="Times New Roman"/>
            </a:endParaRPr>
          </a:p>
        </p:txBody>
      </p:sp>
      <p:cxnSp>
        <p:nvCxnSpPr>
          <p:cNvPr id="67" name="Suora nuoliyhdysviiva 66"/>
          <p:cNvCxnSpPr/>
          <p:nvPr/>
        </p:nvCxnSpPr>
        <p:spPr>
          <a:xfrm flipH="1">
            <a:off x="4494337" y="1125763"/>
            <a:ext cx="295798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nuoliyhdysviiva 67"/>
          <p:cNvCxnSpPr>
            <a:endCxn id="6" idx="0"/>
          </p:cNvCxnSpPr>
          <p:nvPr/>
        </p:nvCxnSpPr>
        <p:spPr>
          <a:xfrm>
            <a:off x="1659596" y="3609668"/>
            <a:ext cx="2584128" cy="15365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nuoliyhdysviiva 69"/>
          <p:cNvCxnSpPr>
            <a:stCxn id="4" idx="2"/>
          </p:cNvCxnSpPr>
          <p:nvPr/>
        </p:nvCxnSpPr>
        <p:spPr>
          <a:xfrm flipH="1">
            <a:off x="3923928" y="1747025"/>
            <a:ext cx="7660" cy="9550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/>
          <p:cNvCxnSpPr/>
          <p:nvPr/>
        </p:nvCxnSpPr>
        <p:spPr>
          <a:xfrm>
            <a:off x="3635896" y="1651776"/>
            <a:ext cx="0" cy="9836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Kulmayhdysviiva 71"/>
          <p:cNvCxnSpPr>
            <a:stCxn id="4" idx="2"/>
          </p:cNvCxnSpPr>
          <p:nvPr/>
        </p:nvCxnSpPr>
        <p:spPr>
          <a:xfrm rot="16200000" flipH="1">
            <a:off x="3836765" y="1841847"/>
            <a:ext cx="1105910" cy="916265"/>
          </a:xfrm>
          <a:prstGeom prst="bentConnector3">
            <a:avLst>
              <a:gd name="adj1" fmla="val -35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Kulmayhdysviiva 72"/>
          <p:cNvCxnSpPr/>
          <p:nvPr/>
        </p:nvCxnSpPr>
        <p:spPr>
          <a:xfrm>
            <a:off x="3635896" y="1651776"/>
            <a:ext cx="1608583" cy="1031223"/>
          </a:xfrm>
          <a:prstGeom prst="bentConnector3">
            <a:avLst>
              <a:gd name="adj1" fmla="val 10158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nuoliyhdysviiva 74"/>
          <p:cNvCxnSpPr/>
          <p:nvPr/>
        </p:nvCxnSpPr>
        <p:spPr>
          <a:xfrm>
            <a:off x="1476375" y="3663672"/>
            <a:ext cx="0" cy="149352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1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11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lipsi 28"/>
          <p:cNvSpPr/>
          <p:nvPr/>
        </p:nvSpPr>
        <p:spPr>
          <a:xfrm>
            <a:off x="787717" y="6176011"/>
            <a:ext cx="1323975" cy="685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Pyöristetty suorakulmio 21"/>
          <p:cNvSpPr/>
          <p:nvPr/>
        </p:nvSpPr>
        <p:spPr>
          <a:xfrm>
            <a:off x="2165075" y="6163510"/>
            <a:ext cx="1438275" cy="69830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Vuokaaviosymboli: Valinta 37"/>
          <p:cNvSpPr/>
          <p:nvPr/>
        </p:nvSpPr>
        <p:spPr>
          <a:xfrm>
            <a:off x="5513705" y="6153150"/>
            <a:ext cx="1257300" cy="708661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Vuokaaviosymboli: Valinta 34"/>
          <p:cNvSpPr/>
          <p:nvPr/>
        </p:nvSpPr>
        <p:spPr>
          <a:xfrm>
            <a:off x="6948264" y="2414587"/>
            <a:ext cx="2000250" cy="1247775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1" name="Suora nuoliyhdysviiva 60"/>
          <p:cNvCxnSpPr/>
          <p:nvPr/>
        </p:nvCxnSpPr>
        <p:spPr>
          <a:xfrm flipH="1">
            <a:off x="6220783" y="4603128"/>
            <a:ext cx="862966" cy="5908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uora nuoliyhdysviiva 61"/>
          <p:cNvCxnSpPr/>
          <p:nvPr/>
        </p:nvCxnSpPr>
        <p:spPr>
          <a:xfrm flipH="1">
            <a:off x="6292221" y="4579615"/>
            <a:ext cx="1232107" cy="8656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uora nuoliyhdysviiva 162"/>
          <p:cNvCxnSpPr/>
          <p:nvPr/>
        </p:nvCxnSpPr>
        <p:spPr>
          <a:xfrm flipV="1">
            <a:off x="4819986" y="5445224"/>
            <a:ext cx="291135" cy="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uora nuoliyhdysviiva 164"/>
          <p:cNvCxnSpPr/>
          <p:nvPr/>
        </p:nvCxnSpPr>
        <p:spPr>
          <a:xfrm flipH="1">
            <a:off x="4847853" y="5301208"/>
            <a:ext cx="26326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uora nuoliyhdysviiva 177"/>
          <p:cNvCxnSpPr/>
          <p:nvPr/>
        </p:nvCxnSpPr>
        <p:spPr>
          <a:xfrm flipV="1">
            <a:off x="4508432" y="1439069"/>
            <a:ext cx="2943888" cy="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uora nuoliyhdysviiva 179"/>
          <p:cNvCxnSpPr/>
          <p:nvPr/>
        </p:nvCxnSpPr>
        <p:spPr>
          <a:xfrm flipH="1">
            <a:off x="2111694" y="5445224"/>
            <a:ext cx="1555767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8800" dirty="0" smtClean="0">
                <a:latin typeface="Arial Black" panose="020B0A04020102020204" pitchFamily="34" charset="0"/>
                <a:hlinkClick r:id="rId2"/>
              </a:rPr>
              <a:t>lopuksi</a:t>
            </a:r>
            <a:endParaRPr lang="fi-FI" sz="8800" dirty="0">
              <a:latin typeface="Arial Black" panose="020B0A0402010202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23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133</Words>
  <Application>Microsoft Office PowerPoint</Application>
  <PresentationFormat>Näytössä katseltava diaesitys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“If I had asked people what they wanted, they would have said faster horses.” </vt:lpstr>
      <vt:lpstr>PowerPoint-esitys</vt:lpstr>
      <vt:lpstr> Tavara  vs  palvelu</vt:lpstr>
      <vt:lpstr>https://www.ellibslibrary.com/fbf</vt:lpstr>
      <vt:lpstr>PowerPoint-esitys</vt:lpstr>
      <vt:lpstr>PowerPoint-esitys</vt:lpstr>
      <vt:lpstr>lopuksi</vt:lpstr>
    </vt:vector>
  </TitlesOfParts>
  <Company>Helsingin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Anu Jäppinen</dc:creator>
  <cp:lastModifiedBy>Vieras Kirjasto</cp:lastModifiedBy>
  <cp:revision>29</cp:revision>
  <dcterms:created xsi:type="dcterms:W3CDTF">2014-11-04T08:24:20Z</dcterms:created>
  <dcterms:modified xsi:type="dcterms:W3CDTF">2014-11-18T14:17:32Z</dcterms:modified>
</cp:coreProperties>
</file>