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6"/>
  </p:notesMasterIdLst>
  <p:handoutMasterIdLst>
    <p:handoutMasterId r:id="rId27"/>
  </p:handoutMasterIdLst>
  <p:sldIdLst>
    <p:sldId id="257" r:id="rId2"/>
    <p:sldId id="286" r:id="rId3"/>
    <p:sldId id="275" r:id="rId4"/>
    <p:sldId id="295" r:id="rId5"/>
    <p:sldId id="274" r:id="rId6"/>
    <p:sldId id="258" r:id="rId7"/>
    <p:sldId id="260" r:id="rId8"/>
    <p:sldId id="276" r:id="rId9"/>
    <p:sldId id="277" r:id="rId10"/>
    <p:sldId id="261" r:id="rId11"/>
    <p:sldId id="279" r:id="rId12"/>
    <p:sldId id="281" r:id="rId13"/>
    <p:sldId id="287" r:id="rId14"/>
    <p:sldId id="284" r:id="rId15"/>
    <p:sldId id="288" r:id="rId16"/>
    <p:sldId id="283" r:id="rId17"/>
    <p:sldId id="292" r:id="rId18"/>
    <p:sldId id="293" r:id="rId19"/>
    <p:sldId id="294" r:id="rId20"/>
    <p:sldId id="285" r:id="rId21"/>
    <p:sldId id="296" r:id="rId22"/>
    <p:sldId id="297" r:id="rId23"/>
    <p:sldId id="263" r:id="rId24"/>
    <p:sldId id="289" r:id="rId25"/>
  </p:sldIdLst>
  <p:sldSz cx="9144000" cy="6858000" type="screen4x3"/>
  <p:notesSz cx="6789738" cy="9929813"/>
  <p:defaultTex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autoAdjust="0"/>
    <p:restoredTop sz="88407" autoAdjust="0"/>
  </p:normalViewPr>
  <p:slideViewPr>
    <p:cSldViewPr>
      <p:cViewPr>
        <p:scale>
          <a:sx n="75" d="100"/>
          <a:sy n="75" d="100"/>
        </p:scale>
        <p:origin x="-1476" y="-5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42220"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i-FI"/>
          </a:p>
        </p:txBody>
      </p:sp>
      <p:sp>
        <p:nvSpPr>
          <p:cNvPr id="52227" name="Rectangle 3"/>
          <p:cNvSpPr>
            <a:spLocks noGrp="1" noChangeArrowheads="1"/>
          </p:cNvSpPr>
          <p:nvPr>
            <p:ph type="dt" sz="quarter" idx="1"/>
          </p:nvPr>
        </p:nvSpPr>
        <p:spPr bwMode="auto">
          <a:xfrm>
            <a:off x="3845947" y="0"/>
            <a:ext cx="2942220"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A6EB4BA2-82E6-4AB3-A7F8-FB507D49033A}" type="datetimeFigureOut">
              <a:rPr lang="fi-FI"/>
              <a:pPr/>
              <a:t>6.11.2012</a:t>
            </a:fld>
            <a:endParaRPr lang="fi-FI"/>
          </a:p>
        </p:txBody>
      </p:sp>
      <p:sp>
        <p:nvSpPr>
          <p:cNvPr id="52228" name="Rectangle 4"/>
          <p:cNvSpPr>
            <a:spLocks noGrp="1" noChangeArrowheads="1"/>
          </p:cNvSpPr>
          <p:nvPr>
            <p:ph type="ftr" sz="quarter" idx="2"/>
          </p:nvPr>
        </p:nvSpPr>
        <p:spPr bwMode="auto">
          <a:xfrm>
            <a:off x="0" y="9431599"/>
            <a:ext cx="2942220"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i-FI"/>
          </a:p>
        </p:txBody>
      </p:sp>
      <p:sp>
        <p:nvSpPr>
          <p:cNvPr id="52229" name="Rectangle 5"/>
          <p:cNvSpPr>
            <a:spLocks noGrp="1" noChangeArrowheads="1"/>
          </p:cNvSpPr>
          <p:nvPr>
            <p:ph type="sldNum" sz="quarter" idx="3"/>
          </p:nvPr>
        </p:nvSpPr>
        <p:spPr bwMode="auto">
          <a:xfrm>
            <a:off x="3845947" y="9431599"/>
            <a:ext cx="2942220"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C8AED2D-3250-4318-A7D6-4140EFAF3CAE}" type="slidenum">
              <a:rPr lang="fi-FI"/>
              <a:pPr/>
              <a:t>‹#›</a:t>
            </a:fld>
            <a:endParaRPr lang="fi-FI"/>
          </a:p>
        </p:txBody>
      </p:sp>
    </p:spTree>
    <p:extLst>
      <p:ext uri="{BB962C8B-B14F-4D97-AF65-F5344CB8AC3E}">
        <p14:creationId xmlns:p14="http://schemas.microsoft.com/office/powerpoint/2010/main" val="3607450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2220" cy="49649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i-FI"/>
          </a:p>
        </p:txBody>
      </p:sp>
      <p:sp>
        <p:nvSpPr>
          <p:cNvPr id="3" name="Päivämäärän paikkamerkki 2"/>
          <p:cNvSpPr>
            <a:spLocks noGrp="1"/>
          </p:cNvSpPr>
          <p:nvPr>
            <p:ph type="dt" idx="1"/>
          </p:nvPr>
        </p:nvSpPr>
        <p:spPr>
          <a:xfrm>
            <a:off x="3845947" y="0"/>
            <a:ext cx="2942220" cy="49649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DF061FE-DE82-4010-8F59-6ACB19EFDB3D}" type="datetimeFigureOut">
              <a:rPr lang="fi-FI"/>
              <a:pPr>
                <a:defRPr/>
              </a:pPr>
              <a:t>6.11.2012</a:t>
            </a:fld>
            <a:endParaRPr lang="fi-FI"/>
          </a:p>
        </p:txBody>
      </p:sp>
      <p:sp>
        <p:nvSpPr>
          <p:cNvPr id="4" name="Dian kuvan paikkamerkki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6" name="Alatunnisteen paikkamerkki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i-FI"/>
          </a:p>
        </p:txBody>
      </p:sp>
      <p:sp>
        <p:nvSpPr>
          <p:cNvPr id="7" name="Dian numeron paikkamerkki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A528D80-EDC1-415D-BD7F-926EE4C09B49}" type="slidenum">
              <a:rPr lang="fi-FI"/>
              <a:pPr>
                <a:defRPr/>
              </a:pPr>
              <a:t>‹#›</a:t>
            </a:fld>
            <a:endParaRPr lang="fi-FI"/>
          </a:p>
        </p:txBody>
      </p:sp>
    </p:spTree>
    <p:extLst>
      <p:ext uri="{BB962C8B-B14F-4D97-AF65-F5344CB8AC3E}">
        <p14:creationId xmlns:p14="http://schemas.microsoft.com/office/powerpoint/2010/main" val="4244025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i-FI"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AA528D80-EDC1-415D-BD7F-926EE4C09B49}" type="slidenum">
              <a:rPr lang="fi-FI" smtClean="0"/>
              <a:pPr>
                <a:defRPr/>
              </a:pPr>
              <a:t>10</a:t>
            </a:fld>
            <a:endParaRPr lang="fi-FI"/>
          </a:p>
        </p:txBody>
      </p:sp>
    </p:spTree>
    <p:extLst>
      <p:ext uri="{BB962C8B-B14F-4D97-AF65-F5344CB8AC3E}">
        <p14:creationId xmlns:p14="http://schemas.microsoft.com/office/powerpoint/2010/main" val="1646650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AA528D80-EDC1-415D-BD7F-926EE4C09B49}" type="slidenum">
              <a:rPr lang="fi-FI" smtClean="0"/>
              <a:pPr>
                <a:defRPr/>
              </a:pPr>
              <a:t>11</a:t>
            </a:fld>
            <a:endParaRPr lang="fi-FI"/>
          </a:p>
        </p:txBody>
      </p:sp>
    </p:spTree>
    <p:extLst>
      <p:ext uri="{BB962C8B-B14F-4D97-AF65-F5344CB8AC3E}">
        <p14:creationId xmlns:p14="http://schemas.microsoft.com/office/powerpoint/2010/main" val="566238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AA528D80-EDC1-415D-BD7F-926EE4C09B49}" type="slidenum">
              <a:rPr lang="fi-FI" smtClean="0"/>
              <a:pPr>
                <a:defRPr/>
              </a:pPr>
              <a:t>12</a:t>
            </a:fld>
            <a:endParaRPr lang="fi-FI"/>
          </a:p>
        </p:txBody>
      </p:sp>
    </p:spTree>
    <p:extLst>
      <p:ext uri="{BB962C8B-B14F-4D97-AF65-F5344CB8AC3E}">
        <p14:creationId xmlns:p14="http://schemas.microsoft.com/office/powerpoint/2010/main" val="2805793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AA528D80-EDC1-415D-BD7F-926EE4C09B49}" type="slidenum">
              <a:rPr lang="fi-FI" smtClean="0"/>
              <a:pPr>
                <a:defRPr/>
              </a:pPr>
              <a:t>13</a:t>
            </a:fld>
            <a:endParaRPr lang="fi-FI"/>
          </a:p>
        </p:txBody>
      </p:sp>
    </p:spTree>
    <p:extLst>
      <p:ext uri="{BB962C8B-B14F-4D97-AF65-F5344CB8AC3E}">
        <p14:creationId xmlns:p14="http://schemas.microsoft.com/office/powerpoint/2010/main" val="4181996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endParaRPr lang="fi-FI"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i-FI"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AA528D80-EDC1-415D-BD7F-926EE4C09B49}" type="slidenum">
              <a:rPr lang="fi-FI" smtClean="0"/>
              <a:pPr>
                <a:defRPr/>
              </a:pPr>
              <a:t>16</a:t>
            </a:fld>
            <a:endParaRPr lang="fi-FI"/>
          </a:p>
        </p:txBody>
      </p:sp>
    </p:spTree>
    <p:extLst>
      <p:ext uri="{BB962C8B-B14F-4D97-AF65-F5344CB8AC3E}">
        <p14:creationId xmlns:p14="http://schemas.microsoft.com/office/powerpoint/2010/main" val="1820959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i-FI"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i-FI"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i-FI"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i-FI"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AA528D80-EDC1-415D-BD7F-926EE4C09B49}" type="slidenum">
              <a:rPr lang="fi-FI" smtClean="0"/>
              <a:pPr>
                <a:defRPr/>
              </a:pPr>
              <a:t>20</a:t>
            </a:fld>
            <a:endParaRPr lang="fi-FI"/>
          </a:p>
        </p:txBody>
      </p:sp>
    </p:spTree>
    <p:extLst>
      <p:ext uri="{BB962C8B-B14F-4D97-AF65-F5344CB8AC3E}">
        <p14:creationId xmlns:p14="http://schemas.microsoft.com/office/powerpoint/2010/main" val="811272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AA528D80-EDC1-415D-BD7F-926EE4C09B49}" type="slidenum">
              <a:rPr lang="fi-FI" smtClean="0"/>
              <a:pPr>
                <a:defRPr/>
              </a:pPr>
              <a:t>21</a:t>
            </a:fld>
            <a:endParaRPr lang="fi-FI"/>
          </a:p>
        </p:txBody>
      </p:sp>
    </p:spTree>
    <p:extLst>
      <p:ext uri="{BB962C8B-B14F-4D97-AF65-F5344CB8AC3E}">
        <p14:creationId xmlns:p14="http://schemas.microsoft.com/office/powerpoint/2010/main" val="766208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AA528D80-EDC1-415D-BD7F-926EE4C09B49}" type="slidenum">
              <a:rPr lang="fi-FI" smtClean="0"/>
              <a:pPr>
                <a:defRPr/>
              </a:pPr>
              <a:t>22</a:t>
            </a:fld>
            <a:endParaRPr lang="fi-FI"/>
          </a:p>
        </p:txBody>
      </p:sp>
    </p:spTree>
    <p:extLst>
      <p:ext uri="{BB962C8B-B14F-4D97-AF65-F5344CB8AC3E}">
        <p14:creationId xmlns:p14="http://schemas.microsoft.com/office/powerpoint/2010/main" val="1698001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AA528D80-EDC1-415D-BD7F-926EE4C09B49}" type="slidenum">
              <a:rPr lang="fi-FI" smtClean="0"/>
              <a:pPr>
                <a:defRPr/>
              </a:pPr>
              <a:t>23</a:t>
            </a:fld>
            <a:endParaRPr lang="fi-FI"/>
          </a:p>
        </p:txBody>
      </p:sp>
    </p:spTree>
    <p:extLst>
      <p:ext uri="{BB962C8B-B14F-4D97-AF65-F5344CB8AC3E}">
        <p14:creationId xmlns:p14="http://schemas.microsoft.com/office/powerpoint/2010/main" val="489064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AA528D80-EDC1-415D-BD7F-926EE4C09B49}" type="slidenum">
              <a:rPr lang="fi-FI" smtClean="0"/>
              <a:pPr>
                <a:defRPr/>
              </a:pPr>
              <a:t>24</a:t>
            </a:fld>
            <a:endParaRPr lang="fi-FI"/>
          </a:p>
        </p:txBody>
      </p:sp>
    </p:spTree>
    <p:extLst>
      <p:ext uri="{BB962C8B-B14F-4D97-AF65-F5344CB8AC3E}">
        <p14:creationId xmlns:p14="http://schemas.microsoft.com/office/powerpoint/2010/main" val="218436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i-FI"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AA528D80-EDC1-415D-BD7F-926EE4C09B49}" type="slidenum">
              <a:rPr lang="fi-FI" smtClean="0"/>
              <a:pPr>
                <a:defRPr/>
              </a:pPr>
              <a:t>4</a:t>
            </a:fld>
            <a:endParaRPr lang="fi-FI"/>
          </a:p>
        </p:txBody>
      </p:sp>
    </p:spTree>
    <p:extLst>
      <p:ext uri="{BB962C8B-B14F-4D97-AF65-F5344CB8AC3E}">
        <p14:creationId xmlns:p14="http://schemas.microsoft.com/office/powerpoint/2010/main" val="23582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i-FI"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fi-FI"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fi-FI" sz="1200" kern="1200" dirty="0" smtClean="0">
              <a:solidFill>
                <a:schemeClr val="tx1"/>
              </a:solidFill>
              <a:effectLst/>
              <a:latin typeface="+mn-lt"/>
              <a:ea typeface="+mn-ea"/>
              <a:cs typeface="+mn-cs"/>
            </a:endParaRPr>
          </a:p>
          <a:p>
            <a:pPr eaLnBrk="1" hangingPunct="1"/>
            <a:endParaRPr lang="fi-FI"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AA528D80-EDC1-415D-BD7F-926EE4C09B49}" type="slidenum">
              <a:rPr lang="fi-FI" smtClean="0"/>
              <a:pPr>
                <a:defRPr/>
              </a:pPr>
              <a:t>7</a:t>
            </a:fld>
            <a:endParaRPr lang="fi-FI"/>
          </a:p>
        </p:txBody>
      </p:sp>
    </p:spTree>
    <p:extLst>
      <p:ext uri="{BB962C8B-B14F-4D97-AF65-F5344CB8AC3E}">
        <p14:creationId xmlns:p14="http://schemas.microsoft.com/office/powerpoint/2010/main" val="169664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AA528D80-EDC1-415D-BD7F-926EE4C09B49}" type="slidenum">
              <a:rPr lang="fi-FI" smtClean="0"/>
              <a:pPr>
                <a:defRPr/>
              </a:pPr>
              <a:t>8</a:t>
            </a:fld>
            <a:endParaRPr lang="fi-FI"/>
          </a:p>
        </p:txBody>
      </p:sp>
    </p:spTree>
    <p:extLst>
      <p:ext uri="{BB962C8B-B14F-4D97-AF65-F5344CB8AC3E}">
        <p14:creationId xmlns:p14="http://schemas.microsoft.com/office/powerpoint/2010/main" val="2981259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AA528D80-EDC1-415D-BD7F-926EE4C09B49}" type="slidenum">
              <a:rPr lang="fi-FI" smtClean="0"/>
              <a:pPr>
                <a:defRPr/>
              </a:pPr>
              <a:t>9</a:t>
            </a:fld>
            <a:endParaRPr lang="fi-FI"/>
          </a:p>
        </p:txBody>
      </p:sp>
    </p:spTree>
    <p:extLst>
      <p:ext uri="{BB962C8B-B14F-4D97-AF65-F5344CB8AC3E}">
        <p14:creationId xmlns:p14="http://schemas.microsoft.com/office/powerpoint/2010/main" val="177579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pPr>
              <a:defRPr/>
            </a:pPr>
            <a:fld id="{520376E6-E9FC-4FD7-A2D2-6B63DB64C6BB}" type="datetimeFigureOut">
              <a:rPr lang="fi-FI"/>
              <a:pPr>
                <a:defRPr/>
              </a:pPr>
              <a:t>6.11.2012</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BE416F2E-61BD-4D0C-9344-60F3A308B003}" type="slidenum">
              <a:rPr lang="fi-FI"/>
              <a:pPr>
                <a:defRPr/>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6D58B827-60F4-4F2C-A3BC-D114AC962CAA}" type="datetimeFigureOut">
              <a:rPr lang="fi-FI"/>
              <a:pPr>
                <a:defRPr/>
              </a:pPr>
              <a:t>6.11.2012</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A9C1EBF7-7388-4BFF-940D-D83F5B8D5B99}"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6948E1F1-35EE-4BDB-A156-EC9C4745C3E6}" type="datetimeFigureOut">
              <a:rPr lang="fi-FI"/>
              <a:pPr>
                <a:defRPr/>
              </a:pPr>
              <a:t>6.11.2012</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B0D56B71-30C1-4A04-97CF-8753830F2FEB}" type="slidenum">
              <a:rPr lang="fi-FI"/>
              <a:pPr>
                <a:defRPr/>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030B6E44-34E7-418E-B09E-D60D08742523}" type="datetimeFigureOut">
              <a:rPr lang="fi-FI"/>
              <a:pPr>
                <a:defRPr/>
              </a:pPr>
              <a:t>6.11.2012</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6EC3115C-86B1-44AA-B409-E0F88AF47736}" type="slidenum">
              <a:rPr lang="fi-FI"/>
              <a:pPr>
                <a:defRPr/>
              </a:pPr>
              <a:t>‹#›</a:t>
            </a:fld>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fi-FI"/>
          </a:p>
        </p:txBody>
      </p:sp>
      <p:sp>
        <p:nvSpPr>
          <p:cNvPr id="3" name="Table Placeholder 2"/>
          <p:cNvSpPr>
            <a:spLocks noGrp="1"/>
          </p:cNvSpPr>
          <p:nvPr>
            <p:ph type="tbl" idx="1"/>
          </p:nvPr>
        </p:nvSpPr>
        <p:spPr>
          <a:xfrm>
            <a:off x="457200" y="1600200"/>
            <a:ext cx="8229600" cy="4525963"/>
          </a:xfrm>
        </p:spPr>
        <p:txBody>
          <a:bodyPr/>
          <a:lstStyle/>
          <a:p>
            <a:pPr lvl="0"/>
            <a:endParaRPr lang="fi-FI" noProof="0"/>
          </a:p>
        </p:txBody>
      </p:sp>
      <p:sp>
        <p:nvSpPr>
          <p:cNvPr id="4" name="Päivämäärän paikkamerkki 3"/>
          <p:cNvSpPr>
            <a:spLocks noGrp="1"/>
          </p:cNvSpPr>
          <p:nvPr>
            <p:ph type="dt" sz="half" idx="10"/>
          </p:nvPr>
        </p:nvSpPr>
        <p:spPr/>
        <p:txBody>
          <a:bodyPr/>
          <a:lstStyle>
            <a:lvl1pPr>
              <a:defRPr/>
            </a:lvl1pPr>
          </a:lstStyle>
          <a:p>
            <a:pPr>
              <a:defRPr/>
            </a:pPr>
            <a:fld id="{2E1F8643-4F34-429A-A909-D7FF730EF7AC}" type="datetimeFigureOut">
              <a:rPr lang="fi-FI"/>
              <a:pPr>
                <a:defRPr/>
              </a:pPr>
              <a:t>6.11.2012</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A9FA1D03-D3BC-4513-9FFF-1FE91504431B}" type="slidenum">
              <a:rPr lang="fi-FI"/>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9D8AA120-8CCC-4697-A661-4C629E0D29A3}" type="datetimeFigureOut">
              <a:rPr lang="fi-FI"/>
              <a:pPr>
                <a:defRPr/>
              </a:pPr>
              <a:t>6.11.2012</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ADA9DAC8-FD49-4C39-BAF1-9CD5C0F8DC07}" type="slidenum">
              <a:rPr lang="fi-FI"/>
              <a:pPr>
                <a:defRPr/>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04D2F8EF-0853-4DA6-A951-3D1EE2C14013}" type="datetimeFigureOut">
              <a:rPr lang="fi-FI"/>
              <a:pPr>
                <a:defRPr/>
              </a:pPr>
              <a:t>6.11.2012</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10C60378-E776-4AF0-BD57-4D6753D20DEA}" type="slidenum">
              <a:rPr lang="fi-FI"/>
              <a:pPr>
                <a:def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18E752CF-185F-45CA-8EFA-20CDD4289C6D}" type="datetimeFigureOut">
              <a:rPr lang="fi-FI"/>
              <a:pPr>
                <a:defRPr/>
              </a:pPr>
              <a:t>6.11.2012</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98B0F92F-7F88-42D0-A257-F0F29E853A0D}"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3"/>
          <p:cNvSpPr>
            <a:spLocks noGrp="1"/>
          </p:cNvSpPr>
          <p:nvPr>
            <p:ph type="dt" sz="half" idx="10"/>
          </p:nvPr>
        </p:nvSpPr>
        <p:spPr/>
        <p:txBody>
          <a:bodyPr/>
          <a:lstStyle>
            <a:lvl1pPr>
              <a:defRPr/>
            </a:lvl1pPr>
          </a:lstStyle>
          <a:p>
            <a:pPr>
              <a:defRPr/>
            </a:pPr>
            <a:fld id="{1DB4D781-B552-4520-8F63-F1888B4F113C}" type="datetimeFigureOut">
              <a:rPr lang="fi-FI"/>
              <a:pPr>
                <a:defRPr/>
              </a:pPr>
              <a:t>6.11.2012</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93DC81BE-D1FC-4240-B47E-1C63567F9223}"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1989C6DF-362A-49C7-9D35-57CE8910A38F}" type="datetimeFigureOut">
              <a:rPr lang="fi-FI"/>
              <a:pPr>
                <a:defRPr/>
              </a:pPr>
              <a:t>6.11.2012</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5F8041FF-E785-4AEA-9385-9C254A5D1259}"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5F7505F4-ED19-45D0-BE8A-E475B2FD247E}" type="datetimeFigureOut">
              <a:rPr lang="fi-FI"/>
              <a:pPr>
                <a:defRPr/>
              </a:pPr>
              <a:t>6.11.2012</a:t>
            </a:fld>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183A89EF-C452-4BC8-BD61-47545A1C89C2}"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2A4AEFEC-73A9-44B7-992D-C23B73A9C6EF}" type="datetimeFigureOut">
              <a:rPr lang="fi-FI"/>
              <a:pPr>
                <a:defRPr/>
              </a:pPr>
              <a:t>6.11.2012</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D4BDEF2D-6657-44FE-A038-B1D130657656}"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8ECEFA1A-AF6D-40BE-BCC2-06C5C2D66487}" type="datetimeFigureOut">
              <a:rPr lang="fi-FI"/>
              <a:pPr>
                <a:defRPr/>
              </a:pPr>
              <a:t>6.11.2012</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683890BD-3EC9-42C0-9D93-7E3E5C2104B1}"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027" name="Tekstin paikkamerkki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0DC4B8F-61B5-4A56-A2CB-D6E83BACD80E}" type="datetimeFigureOut">
              <a:rPr lang="fi-FI"/>
              <a:pPr>
                <a:defRPr/>
              </a:pPr>
              <a:t>6.11.2012</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DA2264D0-94A6-4ED4-90B9-331816D0628D}"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 id="2147483675" r:id="rId12"/>
    <p:sldLayoutId id="2147483674"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tilastot.kirjastot.fi/fi-FI/perustilastot.aspx?AreaKey=Y2011T2N481&amp;RefererUrl=/fi-FI/tilasto.aspx?QueryId=8ac52a75-b34d-f329-46d8-42cdb0c177c7&amp;RefererUrl=/fi-fi/tilastohaku.aspx?QueryId=8ac52a75-b34d-f329-46d8-42cdb0c177c7" TargetMode="External"/><Relationship Id="rId13" Type="http://schemas.openxmlformats.org/officeDocument/2006/relationships/hyperlink" Target="http://tilastot.kirjastot.fi/fi-FI/perustilastot.aspx?AreaKey=Y2011T2N631&amp;RefererUrl=/fi-FI/tilasto.aspx?QueryId=8ac52a75-b34d-f329-46d8-42cdb0c177c7&amp;RefererUrl=/fi-fi/tilastohaku.aspx?QueryId=8ac52a75-b34d-f329-46d8-42cdb0c177c7" TargetMode="External"/><Relationship Id="rId18" Type="http://schemas.openxmlformats.org/officeDocument/2006/relationships/hyperlink" Target="http://tilastot.kirjastot.fi/fi-FI/perustilastot.aspx?AreaKey=Y2011T2N853&amp;RefererUrl=/fi-FI/tilasto.aspx?QueryId=8ac52a75-b34d-f329-46d8-42cdb0c177c7&amp;RefererUrl=/fi-fi/tilastohaku.aspx?QueryId=8ac52a75-b34d-f329-46d8-42cdb0c177c7" TargetMode="External"/><Relationship Id="rId3" Type="http://schemas.openxmlformats.org/officeDocument/2006/relationships/image" Target="../media/image2.jpeg"/><Relationship Id="rId7" Type="http://schemas.openxmlformats.org/officeDocument/2006/relationships/hyperlink" Target="http://tilastot.kirjastot.fi/fi-FI/perustilastot.aspx?AreaKey=Y2011T2N423&amp;RefererUrl=/fi-FI/tilasto.aspx?QueryId=8ac52a75-b34d-f329-46d8-42cdb0c177c7&amp;RefererUrl=/fi-fi/tilastohaku.aspx?QueryId=8ac52a75-b34d-f329-46d8-42cdb0c177c7" TargetMode="External"/><Relationship Id="rId12" Type="http://schemas.openxmlformats.org/officeDocument/2006/relationships/hyperlink" Target="http://tilastot.kirjastot.fi/fi-FI/perustilastot.aspx?AreaKey=Y2011T2N577&amp;RefererUrl=/fi-FI/tilasto.aspx?QueryId=8ac52a75-b34d-f329-46d8-42cdb0c177c7&amp;RefererUrl=/fi-fi/tilastohaku.aspx?QueryId=8ac52a75-b34d-f329-46d8-42cdb0c177c7" TargetMode="External"/><Relationship Id="rId17" Type="http://schemas.openxmlformats.org/officeDocument/2006/relationships/hyperlink" Target="http://tilastot.kirjastot.fi/fi-FI/perustilastot.aspx?AreaKey=Y2011T2N833&amp;RefererUrl=/fi-FI/tilasto.aspx?QueryId=8ac52a75-b34d-f329-46d8-42cdb0c177c7&amp;RefererUrl=/fi-fi/tilastohaku.aspx?QueryId=8ac52a75-b34d-f329-46d8-42cdb0c177c7" TargetMode="External"/><Relationship Id="rId2" Type="http://schemas.openxmlformats.org/officeDocument/2006/relationships/notesSlide" Target="../notesSlides/notesSlide16.xml"/><Relationship Id="rId16" Type="http://schemas.openxmlformats.org/officeDocument/2006/relationships/hyperlink" Target="http://tilastot.kirjastot.fi/fi-FI/perustilastot.aspx?AreaKey=Y2011T2N738&amp;RefererUrl=/fi-FI/tilasto.aspx?QueryId=8ac52a75-b34d-f329-46d8-42cdb0c177c7&amp;RefererUrl=/fi-fi/tilastohaku.aspx?QueryId=8ac52a75-b34d-f329-46d8-42cdb0c177c7" TargetMode="External"/><Relationship Id="rId20" Type="http://schemas.openxmlformats.org/officeDocument/2006/relationships/hyperlink" Target="http://tilastot.kirjastot.fi/fi-FI/perustilastot.aspx?AreaKey=Y2011T2N918&amp;RefererUrl=/fi-FI/tilasto.aspx?QueryId=8ac52a75-b34d-f329-46d8-42cdb0c177c7&amp;RefererUrl=/fi-fi/tilastohaku.aspx?QueryId=8ac52a75-b34d-f329-46d8-42cdb0c177c7" TargetMode="External"/><Relationship Id="rId1" Type="http://schemas.openxmlformats.org/officeDocument/2006/relationships/slideLayout" Target="../slideLayouts/slideLayout7.xml"/><Relationship Id="rId6" Type="http://schemas.openxmlformats.org/officeDocument/2006/relationships/hyperlink" Target="http://tilastot.kirjastot.fi/fi-FI/perustilastot.aspx?AreaKey=Y2011T2N400&amp;RefererUrl=/fi-FI/tilasto.aspx?QueryId=8ac52a75-b34d-f329-46d8-42cdb0c177c7&amp;RefererUrl=/fi-fi/tilastohaku.aspx?QueryId=8ac52a75-b34d-f329-46d8-42cdb0c177c7" TargetMode="External"/><Relationship Id="rId11" Type="http://schemas.openxmlformats.org/officeDocument/2006/relationships/hyperlink" Target="http://tilastot.kirjastot.fi/fi-FI/perustilastot.aspx?AreaKey=Y2011T2N538&amp;RefererUrl=/fi-FI/tilasto.aspx?QueryId=8ac52a75-b34d-f329-46d8-42cdb0c177c7&amp;RefererUrl=/fi-fi/tilastohaku.aspx?QueryId=8ac52a75-b34d-f329-46d8-42cdb0c177c7" TargetMode="External"/><Relationship Id="rId5" Type="http://schemas.openxmlformats.org/officeDocument/2006/relationships/hyperlink" Target="http://tilastot.kirjastot.fi/fi-FI/perustilastot.aspx?AreaKey=Y2011T2N304&amp;RefererUrl=/fi-FI/tilasto.aspx?QueryId=8ac52a75-b34d-f329-46d8-42cdb0c177c7&amp;RefererUrl=/fi-fi/tilastohaku.aspx?QueryId=8ac52a75-b34d-f329-46d8-42cdb0c177c7" TargetMode="External"/><Relationship Id="rId15" Type="http://schemas.openxmlformats.org/officeDocument/2006/relationships/hyperlink" Target="http://tilastot.kirjastot.fi/fi-FI/perustilastot.aspx?AreaKey=Y2011T2N704&amp;RefererUrl=/fi-FI/tilasto.aspx?QueryId=8ac52a75-b34d-f329-46d8-42cdb0c177c7&amp;RefererUrl=/fi-fi/tilastohaku.aspx?QueryId=8ac52a75-b34d-f329-46d8-42cdb0c177c7" TargetMode="External"/><Relationship Id="rId10" Type="http://schemas.openxmlformats.org/officeDocument/2006/relationships/hyperlink" Target="http://tilastot.kirjastot.fi/fi-FI/perustilastot.aspx?AreaKey=Y2011T2N529&amp;RefererUrl=/fi-FI/tilasto.aspx?QueryId=8ac52a75-b34d-f329-46d8-42cdb0c177c7&amp;RefererUrl=/fi-fi/tilastohaku.aspx?QueryId=8ac52a75-b34d-f329-46d8-42cdb0c177c7" TargetMode="External"/><Relationship Id="rId19" Type="http://schemas.openxmlformats.org/officeDocument/2006/relationships/hyperlink" Target="http://tilastot.kirjastot.fi/fi-FI/perustilastot.aspx?AreaKey=Y2011T2N895&amp;RefererUrl=/fi-FI/tilasto.aspx?QueryId=8ac52a75-b34d-f329-46d8-42cdb0c177c7&amp;RefererUrl=/fi-fi/tilastohaku.aspx?QueryId=8ac52a75-b34d-f329-46d8-42cdb0c177c7" TargetMode="External"/><Relationship Id="rId4" Type="http://schemas.openxmlformats.org/officeDocument/2006/relationships/hyperlink" Target="http://tilastot.kirjastot.fi/fi-FI/perustilastot.aspx?AreaKey=Y2011T2N202&amp;RefererUrl=/fi-FI/tilasto.aspx?QueryId=8ac52a75-b34d-f329-46d8-42cdb0c177c7&amp;RefererUrl=/fi-fi/tilastohaku.aspx?QueryId=8ac52a75-b34d-f329-46d8-42cdb0c177c7" TargetMode="External"/><Relationship Id="rId9" Type="http://schemas.openxmlformats.org/officeDocument/2006/relationships/hyperlink" Target="http://tilastot.kirjastot.fi/fi-FI/perustilastot.aspx?AreaKey=Y2011T2N503&amp;RefererUrl=/fi-FI/tilasto.aspx?QueryId=8ac52a75-b34d-f329-46d8-42cdb0c177c7&amp;RefererUrl=/fi-fi/tilastohaku.aspx?QueryId=8ac52a75-b34d-f329-46d8-42cdb0c177c7" TargetMode="External"/><Relationship Id="rId14" Type="http://schemas.openxmlformats.org/officeDocument/2006/relationships/hyperlink" Target="http://tilastot.kirjastot.fi/fi-FI/perustilastot.aspx?AreaKey=Y2011T2N680&amp;RefererUrl=/fi-FI/tilasto.aspx?QueryId=8ac52a75-b34d-f329-46d8-42cdb0c177c7&amp;RefererUrl=/fi-fi/tilastohaku.aspx?QueryId=8ac52a75-b34d-f329-46d8-42cdb0c177c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mailto:sanna.nieminen@turku.fi" TargetMode="External"/><Relationship Id="rId4" Type="http://schemas.openxmlformats.org/officeDocument/2006/relationships/hyperlink" Target="http://www.vaskikirjastot.f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srcRect/>
          <a:stretch>
            <a:fillRect/>
          </a:stretch>
        </p:blipFill>
        <p:spPr bwMode="auto">
          <a:xfrm rot="3368403">
            <a:off x="6109494" y="2845594"/>
            <a:ext cx="1458913" cy="4784725"/>
          </a:xfrm>
          <a:prstGeom prst="rect">
            <a:avLst/>
          </a:prstGeom>
          <a:noFill/>
          <a:ln w="9525">
            <a:noFill/>
            <a:miter lim="800000"/>
            <a:headEnd/>
            <a:tailEnd/>
          </a:ln>
        </p:spPr>
      </p:pic>
      <p:sp>
        <p:nvSpPr>
          <p:cNvPr id="16386" name="Tekstiruutu 1"/>
          <p:cNvSpPr txBox="1">
            <a:spLocks noChangeArrowheads="1"/>
          </p:cNvSpPr>
          <p:nvPr/>
        </p:nvSpPr>
        <p:spPr bwMode="auto">
          <a:xfrm>
            <a:off x="322263" y="333375"/>
            <a:ext cx="8713787" cy="1292225"/>
          </a:xfrm>
          <a:prstGeom prst="rect">
            <a:avLst/>
          </a:prstGeom>
          <a:noFill/>
          <a:ln w="9525">
            <a:noFill/>
            <a:miter lim="800000"/>
            <a:headEnd/>
            <a:tailEnd/>
          </a:ln>
        </p:spPr>
        <p:txBody>
          <a:bodyPr>
            <a:spAutoFit/>
          </a:bodyPr>
          <a:lstStyle/>
          <a:p>
            <a:pPr algn="ctr"/>
            <a:r>
              <a:rPr lang="fi-FI" sz="5400">
                <a:solidFill>
                  <a:srgbClr val="000000"/>
                </a:solidFill>
                <a:latin typeface="Calibri" pitchFamily="34" charset="0"/>
              </a:rPr>
              <a:t>  VASKI –KOKOELMAPROJEKTI</a:t>
            </a:r>
          </a:p>
          <a:p>
            <a:endParaRPr lang="fi-FI" sz="2400">
              <a:solidFill>
                <a:srgbClr val="000000"/>
              </a:solidFill>
              <a:latin typeface="Calibri" pitchFamily="34" charset="0"/>
            </a:endParaRPr>
          </a:p>
        </p:txBody>
      </p:sp>
      <p:pic>
        <p:nvPicPr>
          <p:cNvPr id="16387" name="Kuva 4"/>
          <p:cNvPicPr>
            <a:picLocks noChangeAspect="1"/>
          </p:cNvPicPr>
          <p:nvPr/>
        </p:nvPicPr>
        <p:blipFill>
          <a:blip r:embed="rId4"/>
          <a:srcRect/>
          <a:stretch>
            <a:fillRect/>
          </a:stretch>
        </p:blipFill>
        <p:spPr bwMode="auto">
          <a:xfrm>
            <a:off x="323850" y="5656263"/>
            <a:ext cx="3887788" cy="827087"/>
          </a:xfrm>
          <a:prstGeom prst="rect">
            <a:avLst/>
          </a:prstGeom>
          <a:noFill/>
          <a:ln w="9525">
            <a:noFill/>
            <a:miter lim="800000"/>
            <a:headEnd/>
            <a:tailEnd/>
          </a:ln>
        </p:spPr>
      </p:pic>
      <p:grpSp>
        <p:nvGrpSpPr>
          <p:cNvPr id="16388" name="Ryhmä 11"/>
          <p:cNvGrpSpPr>
            <a:grpSpLocks/>
          </p:cNvGrpSpPr>
          <p:nvPr/>
        </p:nvGrpSpPr>
        <p:grpSpPr bwMode="auto">
          <a:xfrm>
            <a:off x="1865313" y="1700213"/>
            <a:ext cx="4219575" cy="3602037"/>
            <a:chOff x="4364360" y="1084434"/>
            <a:chExt cx="4219418" cy="3601960"/>
          </a:xfrm>
        </p:grpSpPr>
        <p:pic>
          <p:nvPicPr>
            <p:cNvPr id="16389" name="Kuva 3"/>
            <p:cNvPicPr>
              <a:picLocks noChangeAspect="1"/>
            </p:cNvPicPr>
            <p:nvPr/>
          </p:nvPicPr>
          <p:blipFill>
            <a:blip r:embed="rId5"/>
            <a:srcRect/>
            <a:stretch>
              <a:fillRect/>
            </a:stretch>
          </p:blipFill>
          <p:spPr bwMode="auto">
            <a:xfrm>
              <a:off x="4364360" y="1084434"/>
              <a:ext cx="4219418" cy="3549279"/>
            </a:xfrm>
            <a:prstGeom prst="rect">
              <a:avLst/>
            </a:prstGeom>
            <a:noFill/>
            <a:ln w="9525">
              <a:noFill/>
              <a:miter lim="800000"/>
              <a:headEnd/>
              <a:tailEnd/>
            </a:ln>
          </p:spPr>
        </p:pic>
        <p:sp>
          <p:nvSpPr>
            <p:cNvPr id="8" name="Suorakulmio 7"/>
            <p:cNvSpPr/>
            <p:nvPr/>
          </p:nvSpPr>
          <p:spPr>
            <a:xfrm>
              <a:off x="4364360" y="4533997"/>
              <a:ext cx="2081135" cy="152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dirty="0">
                <a:solidFill>
                  <a:prstClr val="white"/>
                </a:solidFill>
              </a:endParaRPr>
            </a:p>
          </p:txBody>
        </p:sp>
        <p:sp>
          <p:nvSpPr>
            <p:cNvPr id="10" name="Suorakulmio 9"/>
            <p:cNvSpPr/>
            <p:nvPr/>
          </p:nvSpPr>
          <p:spPr>
            <a:xfrm>
              <a:off x="6661387" y="4556222"/>
              <a:ext cx="1922391" cy="130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dirty="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Kuva 2"/>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
        <p:nvSpPr>
          <p:cNvPr id="31746" name="Tekstiruutu 3"/>
          <p:cNvSpPr txBox="1">
            <a:spLocks noChangeArrowheads="1"/>
          </p:cNvSpPr>
          <p:nvPr/>
        </p:nvSpPr>
        <p:spPr bwMode="auto">
          <a:xfrm>
            <a:off x="323850" y="107950"/>
            <a:ext cx="8524875" cy="646113"/>
          </a:xfrm>
          <a:prstGeom prst="rect">
            <a:avLst/>
          </a:prstGeom>
          <a:noFill/>
          <a:ln w="9525">
            <a:noFill/>
            <a:miter lim="800000"/>
            <a:headEnd/>
            <a:tailEnd/>
          </a:ln>
        </p:spPr>
        <p:txBody>
          <a:bodyPr>
            <a:spAutoFit/>
          </a:bodyPr>
          <a:lstStyle/>
          <a:p>
            <a:pPr algn="ctr"/>
            <a:r>
              <a:rPr lang="fi-FI" sz="3600">
                <a:latin typeface="Calibri" pitchFamily="34" charset="0"/>
              </a:rPr>
              <a:t>TOTEUTUSTAVAT</a:t>
            </a:r>
          </a:p>
        </p:txBody>
      </p:sp>
      <p:sp>
        <p:nvSpPr>
          <p:cNvPr id="2" name="Tekstiruutu 1"/>
          <p:cNvSpPr txBox="1"/>
          <p:nvPr/>
        </p:nvSpPr>
        <p:spPr>
          <a:xfrm>
            <a:off x="1116013" y="836613"/>
            <a:ext cx="7272337" cy="3970337"/>
          </a:xfrm>
          <a:prstGeom prst="rect">
            <a:avLst/>
          </a:prstGeom>
          <a:noFill/>
        </p:spPr>
        <p:txBody>
          <a:bodyPr>
            <a:spAutoFit/>
          </a:bodyPr>
          <a:lstStyle/>
          <a:p>
            <a:pPr marL="285750" indent="-285750" fontAlgn="auto">
              <a:spcBef>
                <a:spcPts val="0"/>
              </a:spcBef>
              <a:spcAft>
                <a:spcPts val="0"/>
              </a:spcAft>
              <a:buFont typeface="Arial" pitchFamily="34" charset="0"/>
              <a:buChar char="•"/>
              <a:defRPr/>
            </a:pPr>
            <a:endParaRPr lang="fi-FI" dirty="0">
              <a:latin typeface="+mn-lt"/>
              <a:cs typeface="+mn-cs"/>
            </a:endParaRPr>
          </a:p>
          <a:p>
            <a:pPr marL="285750" indent="-285750" fontAlgn="auto">
              <a:spcBef>
                <a:spcPts val="0"/>
              </a:spcBef>
              <a:spcAft>
                <a:spcPts val="0"/>
              </a:spcAft>
              <a:buFont typeface="Arial" pitchFamily="34" charset="0"/>
              <a:buChar char="•"/>
              <a:defRPr/>
            </a:pPr>
            <a:r>
              <a:rPr lang="fi-FI" dirty="0">
                <a:latin typeface="+mn-lt"/>
                <a:cs typeface="+mn-cs"/>
              </a:rPr>
              <a:t>Ohjausryhmät: Vaski-kirjastojen työvaliokunta ja kokoelmatyöryhmä</a:t>
            </a:r>
          </a:p>
          <a:p>
            <a:pPr marL="285750" indent="-285750" fontAlgn="auto">
              <a:spcBef>
                <a:spcPts val="0"/>
              </a:spcBef>
              <a:spcAft>
                <a:spcPts val="0"/>
              </a:spcAft>
              <a:buFont typeface="Arial" pitchFamily="34" charset="0"/>
              <a:buChar char="•"/>
              <a:defRPr/>
            </a:pPr>
            <a:endParaRPr lang="fi-FI" dirty="0">
              <a:latin typeface="+mn-lt"/>
              <a:cs typeface="+mn-cs"/>
            </a:endParaRPr>
          </a:p>
          <a:p>
            <a:pPr marL="285750" indent="-285750" fontAlgn="auto">
              <a:spcBef>
                <a:spcPts val="0"/>
              </a:spcBef>
              <a:spcAft>
                <a:spcPts val="0"/>
              </a:spcAft>
              <a:buFont typeface="Arial" pitchFamily="34" charset="0"/>
              <a:buChar char="•"/>
              <a:defRPr/>
            </a:pPr>
            <a:r>
              <a:rPr lang="fi-FI" dirty="0">
                <a:latin typeface="+mn-lt"/>
                <a:cs typeface="+mn-cs"/>
              </a:rPr>
              <a:t>Pääpaino kirjastovierailuissa ja henkilökunnan strukturoiduissa haastatteluissa</a:t>
            </a:r>
          </a:p>
          <a:p>
            <a:pPr fontAlgn="auto">
              <a:spcBef>
                <a:spcPts val="0"/>
              </a:spcBef>
              <a:spcAft>
                <a:spcPts val="0"/>
              </a:spcAft>
              <a:defRPr/>
            </a:pPr>
            <a:endParaRPr lang="fi-FI" dirty="0">
              <a:latin typeface="+mn-lt"/>
              <a:cs typeface="+mn-cs"/>
            </a:endParaRPr>
          </a:p>
          <a:p>
            <a:pPr marL="285750" indent="-285750" fontAlgn="auto">
              <a:spcBef>
                <a:spcPts val="0"/>
              </a:spcBef>
              <a:spcAft>
                <a:spcPts val="0"/>
              </a:spcAft>
              <a:buFont typeface="Arial" pitchFamily="34" charset="0"/>
              <a:buChar char="•"/>
              <a:defRPr/>
            </a:pPr>
            <a:r>
              <a:rPr lang="fi-FI" dirty="0">
                <a:latin typeface="+mn-lt"/>
                <a:cs typeface="+mn-cs"/>
              </a:rPr>
              <a:t>Tilastot syventävät haastatteluin kerättyä tietoa Vaski-kokoelmasta</a:t>
            </a:r>
          </a:p>
          <a:p>
            <a:pPr marL="285750" indent="-285750" fontAlgn="auto">
              <a:spcBef>
                <a:spcPts val="0"/>
              </a:spcBef>
              <a:spcAft>
                <a:spcPts val="0"/>
              </a:spcAft>
              <a:buFont typeface="Arial" pitchFamily="34" charset="0"/>
              <a:buChar char="•"/>
              <a:defRPr/>
            </a:pPr>
            <a:endParaRPr lang="fi-FI" dirty="0">
              <a:latin typeface="+mn-lt"/>
              <a:cs typeface="+mn-cs"/>
            </a:endParaRPr>
          </a:p>
          <a:p>
            <a:pPr marL="285750" indent="-285750" fontAlgn="auto">
              <a:spcBef>
                <a:spcPts val="0"/>
              </a:spcBef>
              <a:spcAft>
                <a:spcPts val="0"/>
              </a:spcAft>
              <a:buFont typeface="Arial" pitchFamily="34" charset="0"/>
              <a:buChar char="•"/>
              <a:defRPr/>
            </a:pPr>
            <a:r>
              <a:rPr lang="fi-FI" dirty="0">
                <a:latin typeface="+mn-lt"/>
                <a:cs typeface="+mn-cs"/>
              </a:rPr>
              <a:t>Kirjastojen toimintaympäristön muutosten tarkastelu ja valtakunnallisten hankkeiden seuraaminen erityisesti e-aineistojen osalta.</a:t>
            </a:r>
          </a:p>
          <a:p>
            <a:pPr marL="285750" indent="-285750" fontAlgn="auto">
              <a:spcBef>
                <a:spcPts val="0"/>
              </a:spcBef>
              <a:spcAft>
                <a:spcPts val="0"/>
              </a:spcAft>
              <a:buFont typeface="Arial" pitchFamily="34" charset="0"/>
              <a:buChar char="•"/>
              <a:defRPr/>
            </a:pPr>
            <a:endParaRPr lang="fi-FI" dirty="0">
              <a:latin typeface="+mn-lt"/>
              <a:cs typeface="+mn-cs"/>
            </a:endParaRPr>
          </a:p>
          <a:p>
            <a:pPr marL="285750" indent="-285750" fontAlgn="auto">
              <a:spcBef>
                <a:spcPts val="0"/>
              </a:spcBef>
              <a:spcAft>
                <a:spcPts val="0"/>
              </a:spcAft>
              <a:buFont typeface="Arial" pitchFamily="34" charset="0"/>
              <a:buChar char="•"/>
              <a:defRPr/>
            </a:pPr>
            <a:r>
              <a:rPr lang="fi-FI" dirty="0">
                <a:latin typeface="+mn-lt"/>
                <a:cs typeface="+mn-cs"/>
              </a:rPr>
              <a:t>Ideointipajat</a:t>
            </a:r>
          </a:p>
          <a:p>
            <a:pPr fontAlgn="auto">
              <a:spcBef>
                <a:spcPts val="0"/>
              </a:spcBef>
              <a:spcAft>
                <a:spcPts val="0"/>
              </a:spcAft>
              <a:defRPr/>
            </a:pPr>
            <a:endParaRPr lang="fi-FI" dirty="0">
              <a:latin typeface="+mn-lt"/>
              <a:cs typeface="+mn-cs"/>
            </a:endParaRPr>
          </a:p>
          <a:p>
            <a:pPr fontAlgn="auto">
              <a:spcBef>
                <a:spcPts val="0"/>
              </a:spcBef>
              <a:spcAft>
                <a:spcPts val="0"/>
              </a:spcAft>
              <a:defRPr/>
            </a:pPr>
            <a:endParaRPr lang="fi-FI" dirty="0">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Kuva 2"/>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
        <p:nvSpPr>
          <p:cNvPr id="32770" name="Tekstiruutu 3"/>
          <p:cNvSpPr txBox="1">
            <a:spLocks noChangeArrowheads="1"/>
          </p:cNvSpPr>
          <p:nvPr/>
        </p:nvSpPr>
        <p:spPr bwMode="auto">
          <a:xfrm>
            <a:off x="323850" y="107950"/>
            <a:ext cx="8524875" cy="646113"/>
          </a:xfrm>
          <a:prstGeom prst="rect">
            <a:avLst/>
          </a:prstGeom>
          <a:noFill/>
          <a:ln w="9525">
            <a:noFill/>
            <a:miter lim="800000"/>
            <a:headEnd/>
            <a:tailEnd/>
          </a:ln>
        </p:spPr>
        <p:txBody>
          <a:bodyPr>
            <a:spAutoFit/>
          </a:bodyPr>
          <a:lstStyle/>
          <a:p>
            <a:pPr algn="ctr"/>
            <a:r>
              <a:rPr lang="fi-FI" sz="3600">
                <a:latin typeface="Calibri" pitchFamily="34" charset="0"/>
              </a:rPr>
              <a:t>KIRJASTOVIERAILUT JA HAASTATTELUT</a:t>
            </a:r>
          </a:p>
        </p:txBody>
      </p:sp>
      <p:sp>
        <p:nvSpPr>
          <p:cNvPr id="32771" name="Tekstiruutu 1"/>
          <p:cNvSpPr txBox="1">
            <a:spLocks noChangeArrowheads="1"/>
          </p:cNvSpPr>
          <p:nvPr/>
        </p:nvSpPr>
        <p:spPr bwMode="auto">
          <a:xfrm>
            <a:off x="539750" y="836613"/>
            <a:ext cx="7848600" cy="4524315"/>
          </a:xfrm>
          <a:prstGeom prst="rect">
            <a:avLst/>
          </a:prstGeom>
          <a:noFill/>
          <a:ln w="9525">
            <a:noFill/>
            <a:miter lim="800000"/>
            <a:headEnd/>
            <a:tailEnd/>
          </a:ln>
        </p:spPr>
        <p:txBody>
          <a:bodyPr>
            <a:spAutoFit/>
          </a:bodyPr>
          <a:lstStyle/>
          <a:p>
            <a:pPr marL="342900" indent="-342900"/>
            <a:endParaRPr lang="fi-FI" dirty="0">
              <a:latin typeface="Calibri" pitchFamily="34" charset="0"/>
            </a:endParaRPr>
          </a:p>
          <a:p>
            <a:pPr marL="342900" indent="-342900">
              <a:buFont typeface="Arial" charset="0"/>
              <a:buChar char="•"/>
            </a:pPr>
            <a:r>
              <a:rPr lang="fi-FI" dirty="0">
                <a:latin typeface="Calibri" pitchFamily="34" charset="0"/>
              </a:rPr>
              <a:t>Kirjastovierailut ja henkilökunnan haastattelut toteutettu elo- ja syyskuun aikana kuntien pääkirjastoissa.</a:t>
            </a:r>
          </a:p>
          <a:p>
            <a:pPr marL="342900" indent="-342900">
              <a:buFont typeface="Arial" charset="0"/>
              <a:buChar char="•"/>
            </a:pPr>
            <a:endParaRPr lang="fi-FI" dirty="0">
              <a:latin typeface="Calibri" pitchFamily="34" charset="0"/>
            </a:endParaRPr>
          </a:p>
          <a:p>
            <a:pPr marL="342900" indent="-342900">
              <a:buFont typeface="Arial" charset="0"/>
              <a:buChar char="•"/>
            </a:pPr>
            <a:r>
              <a:rPr lang="fi-FI" dirty="0">
                <a:latin typeface="Calibri" pitchFamily="34" charset="0"/>
              </a:rPr>
              <a:t>Haastatteluissa käyty läpi kirjastojen kokoelmia ja Vaski-yhteistyöhön liittyviä </a:t>
            </a:r>
            <a:r>
              <a:rPr lang="fi-FI" dirty="0" smtClean="0">
                <a:latin typeface="Calibri" pitchFamily="34" charset="0"/>
              </a:rPr>
              <a:t>teemoja: varastointi</a:t>
            </a:r>
            <a:r>
              <a:rPr lang="fi-FI" dirty="0">
                <a:latin typeface="Calibri" pitchFamily="34" charset="0"/>
              </a:rPr>
              <a:t>, e-aineistot, musiikki ja vieras-/harvinaiskieliset kokoelmat.</a:t>
            </a:r>
          </a:p>
          <a:p>
            <a:pPr marL="342900" indent="-342900">
              <a:buFont typeface="Arial" charset="0"/>
              <a:buChar char="•"/>
            </a:pPr>
            <a:endParaRPr lang="fi-FI" dirty="0">
              <a:latin typeface="Calibri" pitchFamily="34" charset="0"/>
            </a:endParaRPr>
          </a:p>
          <a:p>
            <a:pPr marL="342900" indent="-342900">
              <a:buFont typeface="Arial" charset="0"/>
              <a:buChar char="•"/>
            </a:pPr>
            <a:r>
              <a:rPr lang="fi-FI" dirty="0">
                <a:latin typeface="Calibri" pitchFamily="34" charset="0"/>
              </a:rPr>
              <a:t>Mielipiteistä/ideoista yhteenvedot teemoittain, joiden pohjalta laaditaan ehdotuksia Vaskin kokoelmayhteistyöstä.</a:t>
            </a:r>
          </a:p>
          <a:p>
            <a:pPr marL="342900" indent="-342900">
              <a:buFont typeface="Arial" charset="0"/>
              <a:buChar char="•"/>
            </a:pPr>
            <a:endParaRPr lang="fi-FI" dirty="0">
              <a:latin typeface="Calibri" pitchFamily="34" charset="0"/>
            </a:endParaRPr>
          </a:p>
          <a:p>
            <a:pPr marL="342900" indent="-342900">
              <a:buFont typeface="Arial" charset="0"/>
              <a:buChar char="•"/>
            </a:pPr>
            <a:r>
              <a:rPr lang="fi-FI" dirty="0">
                <a:latin typeface="Calibri" pitchFamily="34" charset="0"/>
              </a:rPr>
              <a:t>Tilastojen ja haastattelujen pohjalta laaditaan kunta/kirjastokohtaiset kokoelmakuvaukset Vaski-kokoelmaselvitykseen, joka lisää tietämystä eri kirjastojen kokoelmista, niiden erityispiirteistä ja toimii tukena kehittämistyölle.</a:t>
            </a:r>
          </a:p>
          <a:p>
            <a:pPr marL="342900" indent="-342900">
              <a:buFontTx/>
              <a:buChar char="•"/>
            </a:pPr>
            <a:endParaRPr lang="fi-FI"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Kuva 2"/>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
        <p:nvSpPr>
          <p:cNvPr id="33794" name="Tekstiruutu 3"/>
          <p:cNvSpPr txBox="1">
            <a:spLocks noChangeArrowheads="1"/>
          </p:cNvSpPr>
          <p:nvPr/>
        </p:nvSpPr>
        <p:spPr bwMode="auto">
          <a:xfrm>
            <a:off x="323850" y="107950"/>
            <a:ext cx="8524875" cy="641350"/>
          </a:xfrm>
          <a:prstGeom prst="rect">
            <a:avLst/>
          </a:prstGeom>
          <a:noFill/>
          <a:ln w="9525">
            <a:noFill/>
            <a:miter lim="800000"/>
            <a:headEnd/>
            <a:tailEnd/>
          </a:ln>
        </p:spPr>
        <p:txBody>
          <a:bodyPr>
            <a:spAutoFit/>
          </a:bodyPr>
          <a:lstStyle/>
          <a:p>
            <a:pPr algn="ctr"/>
            <a:r>
              <a:rPr lang="fi-FI" sz="3600">
                <a:latin typeface="Calibri" pitchFamily="34" charset="0"/>
              </a:rPr>
              <a:t>YHTEENVETOA: VARASTOINTI</a:t>
            </a:r>
          </a:p>
        </p:txBody>
      </p:sp>
      <p:sp>
        <p:nvSpPr>
          <p:cNvPr id="33795" name="Tekstiruutu 1"/>
          <p:cNvSpPr txBox="1">
            <a:spLocks noChangeArrowheads="1"/>
          </p:cNvSpPr>
          <p:nvPr/>
        </p:nvSpPr>
        <p:spPr bwMode="auto">
          <a:xfrm>
            <a:off x="539750" y="836613"/>
            <a:ext cx="7848600" cy="5584825"/>
          </a:xfrm>
          <a:prstGeom prst="rect">
            <a:avLst/>
          </a:prstGeom>
          <a:noFill/>
          <a:ln w="9525">
            <a:noFill/>
            <a:miter lim="800000"/>
            <a:headEnd/>
            <a:tailEnd/>
          </a:ln>
        </p:spPr>
        <p:txBody>
          <a:bodyPr>
            <a:spAutoFit/>
          </a:bodyPr>
          <a:lstStyle/>
          <a:p>
            <a:pPr marL="285750" indent="-285750">
              <a:buFont typeface="Arial" charset="0"/>
              <a:buChar char="•"/>
            </a:pPr>
            <a:r>
              <a:rPr lang="fi-FI">
                <a:latin typeface="Calibri" pitchFamily="34" charset="0"/>
              </a:rPr>
              <a:t>Vaski-alueella on 22 varastoa, joissa n. 225000 nidettä.</a:t>
            </a:r>
          </a:p>
          <a:p>
            <a:pPr marL="285750" indent="-285750">
              <a:buFont typeface="Arial" charset="0"/>
              <a:buNone/>
            </a:pPr>
            <a:endParaRPr lang="fi-FI">
              <a:latin typeface="Calibri" pitchFamily="34" charset="0"/>
            </a:endParaRPr>
          </a:p>
          <a:p>
            <a:pPr marL="742950" lvl="1" indent="-285750">
              <a:buFont typeface="Arial" charset="0"/>
              <a:buChar char="•"/>
            </a:pPr>
            <a:r>
              <a:rPr lang="fi-FI">
                <a:latin typeface="Calibri" pitchFamily="34" charset="0"/>
              </a:rPr>
              <a:t>Turussa 64 % aineistosta, Raisiossa 9 % aineistosta</a:t>
            </a:r>
          </a:p>
          <a:p>
            <a:pPr marL="742950" lvl="1" indent="-285750">
              <a:buFont typeface="Arial" charset="0"/>
              <a:buChar char="•"/>
            </a:pPr>
            <a:r>
              <a:rPr lang="fi-FI">
                <a:latin typeface="Calibri" pitchFamily="34" charset="0"/>
              </a:rPr>
              <a:t>Muuta varastot lähivaraston kaltaisia aktiivivarastoja, joissa on varastoituna lähinnä kausiaineistoa, paikallisaineistoa ja aktiivikäytössä olevaa aineistoa.</a:t>
            </a:r>
          </a:p>
          <a:p>
            <a:pPr marL="285750" indent="-285750">
              <a:buFont typeface="Arial" charset="0"/>
              <a:buChar char="•"/>
            </a:pPr>
            <a:endParaRPr lang="fi-FI">
              <a:latin typeface="Calibri" pitchFamily="34" charset="0"/>
            </a:endParaRPr>
          </a:p>
          <a:p>
            <a:pPr marL="285750" indent="-285750">
              <a:buFont typeface="Arial" charset="0"/>
              <a:buChar char="•"/>
            </a:pPr>
            <a:r>
              <a:rPr lang="fi-FI">
                <a:latin typeface="Calibri" pitchFamily="34" charset="0"/>
              </a:rPr>
              <a:t>Vaski-yhteistyön myötä varastoja on supistettu tai jopa poistettu.</a:t>
            </a:r>
          </a:p>
          <a:p>
            <a:pPr marL="285750" indent="-285750">
              <a:buFont typeface="Arial" charset="0"/>
              <a:buChar char="•"/>
            </a:pPr>
            <a:endParaRPr lang="fi-FI">
              <a:latin typeface="Calibri" pitchFamily="34" charset="0"/>
            </a:endParaRPr>
          </a:p>
          <a:p>
            <a:pPr marL="285750" indent="-285750">
              <a:buFont typeface="Arial" charset="0"/>
              <a:buChar char="•"/>
            </a:pPr>
            <a:r>
              <a:rPr lang="fi-FI">
                <a:latin typeface="Calibri" pitchFamily="34" charset="0"/>
              </a:rPr>
              <a:t>Projektin aikana pohdittu varastojen keskittämistä yhteen tai muutamaan kirjastoon. </a:t>
            </a:r>
          </a:p>
          <a:p>
            <a:pPr marL="285750" indent="-285750">
              <a:buFont typeface="Arial" charset="0"/>
              <a:buChar char="•"/>
            </a:pPr>
            <a:endParaRPr lang="fi-FI">
              <a:latin typeface="Calibri" pitchFamily="34" charset="0"/>
            </a:endParaRPr>
          </a:p>
          <a:p>
            <a:pPr marL="285750" indent="-285750">
              <a:buFont typeface="Arial" charset="0"/>
              <a:buChar char="•"/>
            </a:pPr>
            <a:r>
              <a:rPr lang="fi-FI">
                <a:latin typeface="Calibri" pitchFamily="34" charset="0"/>
              </a:rPr>
              <a:t>Koska kansallinen musiikin varastointi on ratkaisematta, Raisioon varastoidaan keskitetysti Vaski-kirjastojen musiikkia (cd-levyjä). Turku varastoi edelleen omansa.</a:t>
            </a:r>
          </a:p>
          <a:p>
            <a:pPr marL="285750" indent="-285750">
              <a:buFont typeface="Arial" charset="0"/>
              <a:buChar char="•"/>
            </a:pPr>
            <a:endParaRPr lang="fi-FI">
              <a:latin typeface="Calibri" pitchFamily="34" charset="0"/>
            </a:endParaRPr>
          </a:p>
          <a:p>
            <a:pPr marL="285750" indent="-285750">
              <a:buFont typeface="Arial" charset="0"/>
              <a:buNone/>
            </a:pPr>
            <a:endParaRPr lang="fi-FI">
              <a:latin typeface="Calibri" pitchFamily="34" charset="0"/>
            </a:endParaRPr>
          </a:p>
          <a:p>
            <a:pPr marL="285750" indent="-285750">
              <a:buFont typeface="Arial" charset="0"/>
              <a:buChar char="•"/>
            </a:pPr>
            <a:endParaRPr lang="fi-FI">
              <a:latin typeface="Calibri" pitchFamily="34" charset="0"/>
            </a:endParaRPr>
          </a:p>
          <a:p>
            <a:pPr marL="285750" indent="-285750"/>
            <a:endParaRPr lang="fi-FI">
              <a:latin typeface="Calibri" pitchFamily="34" charset="0"/>
            </a:endParaRPr>
          </a:p>
          <a:p>
            <a:pPr marL="285750" indent="-285750">
              <a:buFont typeface="Arial" charset="0"/>
              <a:buChar char="•"/>
            </a:pPr>
            <a:endParaRPr lang="fi-FI">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Kuva 2"/>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
        <p:nvSpPr>
          <p:cNvPr id="34818" name="Tekstiruutu 3"/>
          <p:cNvSpPr txBox="1">
            <a:spLocks noChangeArrowheads="1"/>
          </p:cNvSpPr>
          <p:nvPr/>
        </p:nvSpPr>
        <p:spPr bwMode="auto">
          <a:xfrm>
            <a:off x="323850" y="107950"/>
            <a:ext cx="8524875" cy="641350"/>
          </a:xfrm>
          <a:prstGeom prst="rect">
            <a:avLst/>
          </a:prstGeom>
          <a:noFill/>
          <a:ln w="9525">
            <a:noFill/>
            <a:miter lim="800000"/>
            <a:headEnd/>
            <a:tailEnd/>
          </a:ln>
        </p:spPr>
        <p:txBody>
          <a:bodyPr>
            <a:spAutoFit/>
          </a:bodyPr>
          <a:lstStyle/>
          <a:p>
            <a:pPr algn="ctr"/>
            <a:r>
              <a:rPr lang="fi-FI" sz="3600">
                <a:latin typeface="Calibri" pitchFamily="34" charset="0"/>
              </a:rPr>
              <a:t>YHTEENVETOA: VARASTOINTI</a:t>
            </a:r>
          </a:p>
        </p:txBody>
      </p:sp>
      <p:sp>
        <p:nvSpPr>
          <p:cNvPr id="34819" name="Tekstiruutu 1"/>
          <p:cNvSpPr txBox="1">
            <a:spLocks noChangeArrowheads="1"/>
          </p:cNvSpPr>
          <p:nvPr/>
        </p:nvSpPr>
        <p:spPr bwMode="auto">
          <a:xfrm>
            <a:off x="539750" y="836613"/>
            <a:ext cx="7848600" cy="4211637"/>
          </a:xfrm>
          <a:prstGeom prst="rect">
            <a:avLst/>
          </a:prstGeom>
          <a:noFill/>
          <a:ln w="9525">
            <a:noFill/>
            <a:miter lim="800000"/>
            <a:headEnd/>
            <a:tailEnd/>
          </a:ln>
        </p:spPr>
        <p:txBody>
          <a:bodyPr>
            <a:spAutoFit/>
          </a:bodyPr>
          <a:lstStyle/>
          <a:p>
            <a:pPr marL="285750" indent="-285750">
              <a:buFont typeface="Arial" charset="0"/>
              <a:buChar char="•"/>
            </a:pPr>
            <a:endParaRPr lang="fi-FI">
              <a:latin typeface="Calibri" pitchFamily="34" charset="0"/>
            </a:endParaRPr>
          </a:p>
          <a:p>
            <a:pPr marL="285750" indent="-285750">
              <a:buFont typeface="Arial" charset="0"/>
              <a:buChar char="•"/>
            </a:pPr>
            <a:r>
              <a:rPr lang="fi-FI">
                <a:latin typeface="Calibri" pitchFamily="34" charset="0"/>
              </a:rPr>
              <a:t>Kirjastot ovat painottaneet maakuntakirjaston roolia varastointikysymyksessä.</a:t>
            </a:r>
          </a:p>
          <a:p>
            <a:pPr marL="285750" indent="-285750">
              <a:buFont typeface="Arial" charset="0"/>
              <a:buNone/>
            </a:pPr>
            <a:endParaRPr lang="fi-FI">
              <a:latin typeface="Calibri" pitchFamily="34" charset="0"/>
            </a:endParaRPr>
          </a:p>
          <a:p>
            <a:pPr marL="742950" lvl="1" indent="-285750">
              <a:buFont typeface="Arial" charset="0"/>
              <a:buChar char="•"/>
            </a:pPr>
            <a:r>
              <a:rPr lang="fi-FI">
                <a:latin typeface="Calibri" pitchFamily="34" charset="0"/>
              </a:rPr>
              <a:t>Ehdotettua: Lasten ja nuorten kirjallisuuden varastoinnin keskittäminen Turkuun, varastoitavien kausijulkaisujen kartoitusta ja päällekkäisyyksien karsintaa, viimeisten niteiden varastointi Turkuun (paitsi musiikki). </a:t>
            </a:r>
          </a:p>
          <a:p>
            <a:pPr marL="285750" indent="-285750">
              <a:buFont typeface="Arial" charset="0"/>
              <a:buNone/>
            </a:pPr>
            <a:endParaRPr lang="fi-FI">
              <a:latin typeface="Calibri" pitchFamily="34" charset="0"/>
            </a:endParaRPr>
          </a:p>
          <a:p>
            <a:pPr marL="285750" indent="-285750">
              <a:buFont typeface="Arial" charset="0"/>
              <a:buChar char="•"/>
            </a:pPr>
            <a:r>
              <a:rPr lang="fi-FI">
                <a:latin typeface="Calibri" pitchFamily="34" charset="0"/>
              </a:rPr>
              <a:t>Varastoaineiston omistajuuteen liittyvät kysymykset vielä ratkaisematta. </a:t>
            </a:r>
          </a:p>
          <a:p>
            <a:pPr marL="285750" indent="-285750">
              <a:buFont typeface="Arial" charset="0"/>
              <a:buChar char="•"/>
            </a:pPr>
            <a:endParaRPr lang="fi-FI">
              <a:latin typeface="Calibri" pitchFamily="34" charset="0"/>
            </a:endParaRPr>
          </a:p>
          <a:p>
            <a:pPr marL="285750" indent="-285750">
              <a:buFont typeface="Arial" charset="0"/>
              <a:buChar char="•"/>
            </a:pPr>
            <a:r>
              <a:rPr lang="fi-FI">
                <a:latin typeface="Calibri" pitchFamily="34" charset="0"/>
              </a:rPr>
              <a:t>Sovittavien linjausten mukaan laaditaan käytännön varastointiohjeet kirjastoille.</a:t>
            </a:r>
          </a:p>
          <a:p>
            <a:pPr marL="285750" indent="-285750">
              <a:buFont typeface="Arial" charset="0"/>
              <a:buChar char="•"/>
            </a:pPr>
            <a:endParaRPr lang="fi-FI">
              <a:latin typeface="Calibri" pitchFamily="34" charset="0"/>
            </a:endParaRPr>
          </a:p>
          <a:p>
            <a:pPr marL="285750" indent="-285750">
              <a:buFont typeface="Arial" charset="0"/>
              <a:buChar char="•"/>
            </a:pPr>
            <a:endParaRPr lang="fi-FI">
              <a:latin typeface="Calibri" pitchFamily="34" charset="0"/>
            </a:endParaRPr>
          </a:p>
          <a:p>
            <a:pPr marL="285750" indent="-285750"/>
            <a:endParaRPr lang="fi-FI">
              <a:latin typeface="Calibri" pitchFamily="34" charset="0"/>
            </a:endParaRPr>
          </a:p>
          <a:p>
            <a:pPr marL="285750" indent="-285750">
              <a:buFont typeface="Arial" charset="0"/>
              <a:buChar char="•"/>
            </a:pPr>
            <a:endParaRPr lang="fi-FI">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Kuva 2"/>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
        <p:nvSpPr>
          <p:cNvPr id="35842" name="Tekstiruutu 3"/>
          <p:cNvSpPr txBox="1">
            <a:spLocks noChangeArrowheads="1"/>
          </p:cNvSpPr>
          <p:nvPr/>
        </p:nvSpPr>
        <p:spPr bwMode="auto">
          <a:xfrm>
            <a:off x="323850" y="107950"/>
            <a:ext cx="8524875" cy="641350"/>
          </a:xfrm>
          <a:prstGeom prst="rect">
            <a:avLst/>
          </a:prstGeom>
          <a:noFill/>
          <a:ln w="9525">
            <a:noFill/>
            <a:miter lim="800000"/>
            <a:headEnd/>
            <a:tailEnd/>
          </a:ln>
        </p:spPr>
        <p:txBody>
          <a:bodyPr>
            <a:spAutoFit/>
          </a:bodyPr>
          <a:lstStyle/>
          <a:p>
            <a:pPr algn="ctr"/>
            <a:r>
              <a:rPr lang="fi-FI" sz="3600">
                <a:latin typeface="Calibri" pitchFamily="34" charset="0"/>
              </a:rPr>
              <a:t>YHTEENVETOA: E-AINEISTOT</a:t>
            </a:r>
          </a:p>
        </p:txBody>
      </p:sp>
      <p:sp>
        <p:nvSpPr>
          <p:cNvPr id="35843" name="Tekstiruutu 1"/>
          <p:cNvSpPr txBox="1">
            <a:spLocks noChangeArrowheads="1"/>
          </p:cNvSpPr>
          <p:nvPr/>
        </p:nvSpPr>
        <p:spPr bwMode="auto">
          <a:xfrm>
            <a:off x="539750" y="693738"/>
            <a:ext cx="7848600" cy="5065712"/>
          </a:xfrm>
          <a:prstGeom prst="rect">
            <a:avLst/>
          </a:prstGeom>
          <a:noFill/>
          <a:ln w="9525">
            <a:noFill/>
            <a:miter lim="800000"/>
            <a:headEnd/>
            <a:tailEnd/>
          </a:ln>
        </p:spPr>
        <p:txBody>
          <a:bodyPr>
            <a:spAutoFit/>
          </a:bodyPr>
          <a:lstStyle/>
          <a:p>
            <a:pPr marL="285750" indent="-285750">
              <a:buFont typeface="Arial" charset="0"/>
              <a:buNone/>
            </a:pPr>
            <a:endParaRPr lang="fi-FI">
              <a:latin typeface="Calibri" pitchFamily="34" charset="0"/>
            </a:endParaRPr>
          </a:p>
          <a:p>
            <a:pPr marL="285750" indent="-285750">
              <a:buFont typeface="Arial" charset="0"/>
              <a:buChar char="•"/>
            </a:pPr>
            <a:endParaRPr lang="fi-FI">
              <a:latin typeface="Calibri" pitchFamily="34" charset="0"/>
            </a:endParaRPr>
          </a:p>
          <a:p>
            <a:pPr marL="285750" indent="-285750">
              <a:buFont typeface="Arial" charset="0"/>
              <a:buChar char="•"/>
            </a:pPr>
            <a:r>
              <a:rPr lang="fi-FI">
                <a:latin typeface="Calibri" pitchFamily="34" charset="0"/>
              </a:rPr>
              <a:t>Kirjastojen näkemyksiä on kartoitettu e-aineistojen tulevaisuuden sisällöistä.</a:t>
            </a:r>
          </a:p>
          <a:p>
            <a:pPr marL="285750" indent="-285750">
              <a:buFont typeface="Arial" charset="0"/>
              <a:buNone/>
            </a:pPr>
            <a:endParaRPr lang="fi-FI">
              <a:latin typeface="Calibri" pitchFamily="34" charset="0"/>
            </a:endParaRPr>
          </a:p>
          <a:p>
            <a:pPr marL="285750" indent="-285750">
              <a:buFont typeface="Arial" charset="0"/>
              <a:buChar char="•"/>
            </a:pPr>
            <a:r>
              <a:rPr lang="fi-FI">
                <a:latin typeface="Calibri" pitchFamily="34" charset="0"/>
              </a:rPr>
              <a:t>Haastattelujen yhteydessä on toivottu keskityttäväksi sellaisten tietokantojen ja e-aineistojen tarjontaan, jotka tukevat yleisen kirjaston tehtävä ja profiilia.</a:t>
            </a:r>
          </a:p>
          <a:p>
            <a:pPr marL="285750" indent="-285750">
              <a:buFont typeface="Arial" charset="0"/>
              <a:buNone/>
            </a:pPr>
            <a:endParaRPr lang="fi-FI">
              <a:latin typeface="Calibri" pitchFamily="34" charset="0"/>
            </a:endParaRPr>
          </a:p>
          <a:p>
            <a:pPr marL="285750" indent="-285750">
              <a:buFont typeface="Arial" charset="0"/>
              <a:buChar char="•"/>
            </a:pPr>
            <a:r>
              <a:rPr lang="fi-FI">
                <a:latin typeface="Calibri" pitchFamily="34" charset="0"/>
              </a:rPr>
              <a:t>Tietokantatarjontaa on räätälöity uudelleen</a:t>
            </a:r>
          </a:p>
          <a:p>
            <a:pPr marL="285750" indent="-285750">
              <a:buFont typeface="Arial" charset="0"/>
              <a:buNone/>
            </a:pPr>
            <a:endParaRPr lang="fi-FI">
              <a:latin typeface="Calibri" pitchFamily="34" charset="0"/>
            </a:endParaRPr>
          </a:p>
          <a:p>
            <a:pPr marL="742950" lvl="1" indent="-285750">
              <a:buFont typeface="Arial" charset="0"/>
              <a:buChar char="•"/>
            </a:pPr>
            <a:r>
              <a:rPr lang="fi-FI">
                <a:latin typeface="Calibri" pitchFamily="34" charset="0"/>
              </a:rPr>
              <a:t>FinELib -sopimuksia päättyy 2012 lopussa. Vaski ei uusi Encyclopedia Britannica, Grove Art, Grove Music, Medic ja Mediearkivet –tietokantojen sopimuksia. Näiden käyttö ollut vähäistä suhteessa korkeisiin kustannuksiin.</a:t>
            </a:r>
          </a:p>
          <a:p>
            <a:pPr marL="285750" indent="-285750">
              <a:buFont typeface="Arial" charset="0"/>
              <a:buChar char="•"/>
            </a:pPr>
            <a:endParaRPr lang="fi-FI">
              <a:latin typeface="Calibri" pitchFamily="34" charset="0"/>
            </a:endParaRPr>
          </a:p>
          <a:p>
            <a:pPr marL="285750" indent="-285750">
              <a:buFont typeface="Arial" charset="0"/>
              <a:buNone/>
            </a:pPr>
            <a:endParaRPr lang="fi-FI">
              <a:latin typeface="Calibri" pitchFamily="34" charset="0"/>
            </a:endParaRPr>
          </a:p>
          <a:p>
            <a:pPr marL="285750" indent="-285750">
              <a:buFont typeface="Arial" charset="0"/>
              <a:buChar char="•"/>
            </a:pPr>
            <a:endParaRPr lang="fi-FI">
              <a:latin typeface="Calibri" pitchFamily="34" charset="0"/>
            </a:endParaRPr>
          </a:p>
          <a:p>
            <a:pPr marL="285750" indent="-285750">
              <a:buFont typeface="Arial" charset="0"/>
              <a:buNone/>
            </a:pPr>
            <a:endParaRPr lang="fi-FI">
              <a:latin typeface="Calibri" pitchFamily="34" charset="0"/>
            </a:endParaRPr>
          </a:p>
          <a:p>
            <a:pPr marL="285750" indent="-285750">
              <a:buFont typeface="Arial" charset="0"/>
              <a:buNone/>
            </a:pPr>
            <a:endParaRPr lang="fi-FI" sz="200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Kuva 2"/>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
        <p:nvSpPr>
          <p:cNvPr id="37890" name="Tekstiruutu 3"/>
          <p:cNvSpPr txBox="1">
            <a:spLocks noChangeArrowheads="1"/>
          </p:cNvSpPr>
          <p:nvPr/>
        </p:nvSpPr>
        <p:spPr bwMode="auto">
          <a:xfrm>
            <a:off x="323850" y="107950"/>
            <a:ext cx="8524875" cy="641350"/>
          </a:xfrm>
          <a:prstGeom prst="rect">
            <a:avLst/>
          </a:prstGeom>
          <a:noFill/>
          <a:ln w="9525">
            <a:noFill/>
            <a:miter lim="800000"/>
            <a:headEnd/>
            <a:tailEnd/>
          </a:ln>
        </p:spPr>
        <p:txBody>
          <a:bodyPr>
            <a:spAutoFit/>
          </a:bodyPr>
          <a:lstStyle/>
          <a:p>
            <a:pPr algn="ctr"/>
            <a:r>
              <a:rPr lang="fi-FI" sz="3600">
                <a:latin typeface="Calibri" pitchFamily="34" charset="0"/>
              </a:rPr>
              <a:t>YHTEENVETOA: E-AINEISTOT</a:t>
            </a:r>
          </a:p>
        </p:txBody>
      </p:sp>
      <p:sp>
        <p:nvSpPr>
          <p:cNvPr id="37891" name="Tekstiruutu 1"/>
          <p:cNvSpPr txBox="1">
            <a:spLocks noChangeArrowheads="1"/>
          </p:cNvSpPr>
          <p:nvPr/>
        </p:nvSpPr>
        <p:spPr bwMode="auto">
          <a:xfrm>
            <a:off x="539750" y="693738"/>
            <a:ext cx="7848600" cy="3143250"/>
          </a:xfrm>
          <a:prstGeom prst="rect">
            <a:avLst/>
          </a:prstGeom>
          <a:noFill/>
          <a:ln w="9525">
            <a:noFill/>
            <a:miter lim="800000"/>
            <a:headEnd/>
            <a:tailEnd/>
          </a:ln>
        </p:spPr>
        <p:txBody>
          <a:bodyPr>
            <a:spAutoFit/>
          </a:bodyPr>
          <a:lstStyle/>
          <a:p>
            <a:pPr marL="285750" indent="-285750">
              <a:buFont typeface="Arial" charset="0"/>
              <a:buNone/>
            </a:pPr>
            <a:endParaRPr lang="fi-FI">
              <a:latin typeface="Calibri" pitchFamily="34" charset="0"/>
            </a:endParaRPr>
          </a:p>
          <a:p>
            <a:pPr marL="285750" indent="-285750">
              <a:buFont typeface="Arial" charset="0"/>
              <a:buChar char="•"/>
            </a:pPr>
            <a:endParaRPr lang="fi-FI">
              <a:latin typeface="Calibri" pitchFamily="34" charset="0"/>
            </a:endParaRPr>
          </a:p>
          <a:p>
            <a:pPr marL="285750" indent="-285750">
              <a:buFont typeface="Arial" charset="0"/>
              <a:buChar char="•"/>
            </a:pPr>
            <a:r>
              <a:rPr lang="fi-FI">
                <a:latin typeface="Calibri" pitchFamily="34" charset="0"/>
              </a:rPr>
              <a:t>E-kirjallisuuden verkkolainausta ei ole ratkaistu kansallisesti. Vaski odottaa kansallisia ratkaisuja ja on mukana niiden kehittämisessä, esim. SSYK –hankkeessa.</a:t>
            </a:r>
          </a:p>
          <a:p>
            <a:pPr marL="285750" indent="-285750">
              <a:buFont typeface="Arial" charset="0"/>
              <a:buNone/>
            </a:pPr>
            <a:endParaRPr lang="fi-FI">
              <a:latin typeface="Calibri" pitchFamily="34" charset="0"/>
            </a:endParaRPr>
          </a:p>
          <a:p>
            <a:pPr marL="285750" indent="-285750">
              <a:buFont typeface="Arial" charset="0"/>
              <a:buChar char="•"/>
            </a:pPr>
            <a:r>
              <a:rPr lang="fi-FI">
                <a:latin typeface="Calibri" pitchFamily="34" charset="0"/>
              </a:rPr>
              <a:t>Väliaikaisena ratkaisuna tietokantatarjonnan räätälöinnistä syntyneet säästöt kohdennetaan Overdrive –palvelun käyttöönottoon vuoden 2013 aikana.</a:t>
            </a:r>
          </a:p>
          <a:p>
            <a:pPr marL="285750" indent="-285750">
              <a:buFont typeface="Arial" charset="0"/>
              <a:buChar char="•"/>
            </a:pPr>
            <a:endParaRPr lang="fi-FI">
              <a:latin typeface="Calibri" pitchFamily="34" charset="0"/>
            </a:endParaRPr>
          </a:p>
          <a:p>
            <a:pPr marL="285750" indent="-285750">
              <a:buFont typeface="Arial" charset="0"/>
              <a:buNone/>
            </a:pPr>
            <a:endParaRPr lang="fi-FI">
              <a:latin typeface="Calibri" pitchFamily="34" charset="0"/>
            </a:endParaRPr>
          </a:p>
          <a:p>
            <a:pPr marL="285750" indent="-285750">
              <a:buFont typeface="Arial" charset="0"/>
              <a:buNone/>
            </a:pPr>
            <a:endParaRPr lang="fi-FI" sz="200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Kuva 2"/>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
        <p:nvSpPr>
          <p:cNvPr id="39938" name="Tekstiruutu 3"/>
          <p:cNvSpPr txBox="1">
            <a:spLocks noChangeArrowheads="1"/>
          </p:cNvSpPr>
          <p:nvPr/>
        </p:nvSpPr>
        <p:spPr bwMode="auto">
          <a:xfrm>
            <a:off x="323850" y="107950"/>
            <a:ext cx="8524875" cy="641350"/>
          </a:xfrm>
          <a:prstGeom prst="rect">
            <a:avLst/>
          </a:prstGeom>
          <a:noFill/>
          <a:ln w="9525">
            <a:noFill/>
            <a:miter lim="800000"/>
            <a:headEnd/>
            <a:tailEnd/>
          </a:ln>
        </p:spPr>
        <p:txBody>
          <a:bodyPr>
            <a:spAutoFit/>
          </a:bodyPr>
          <a:lstStyle/>
          <a:p>
            <a:pPr algn="ctr"/>
            <a:r>
              <a:rPr lang="fi-FI" sz="3600">
                <a:latin typeface="Calibri" pitchFamily="34" charset="0"/>
              </a:rPr>
              <a:t>YHTEENVETOA: MUSIIKKIKOKOELMA</a:t>
            </a:r>
          </a:p>
        </p:txBody>
      </p:sp>
      <p:sp>
        <p:nvSpPr>
          <p:cNvPr id="39939" name="Tekstiruutu 1"/>
          <p:cNvSpPr txBox="1">
            <a:spLocks noChangeArrowheads="1"/>
          </p:cNvSpPr>
          <p:nvPr/>
        </p:nvSpPr>
        <p:spPr bwMode="auto">
          <a:xfrm>
            <a:off x="539750" y="836613"/>
            <a:ext cx="7848600" cy="646112"/>
          </a:xfrm>
          <a:prstGeom prst="rect">
            <a:avLst/>
          </a:prstGeom>
          <a:noFill/>
          <a:ln w="9525">
            <a:noFill/>
            <a:miter lim="800000"/>
            <a:headEnd/>
            <a:tailEnd/>
          </a:ln>
        </p:spPr>
        <p:txBody>
          <a:bodyPr>
            <a:spAutoFit/>
          </a:bodyPr>
          <a:lstStyle/>
          <a:p>
            <a:endParaRPr lang="fi-FI">
              <a:latin typeface="Calibri" pitchFamily="34" charset="0"/>
            </a:endParaRPr>
          </a:p>
          <a:p>
            <a:endParaRPr lang="fi-FI">
              <a:latin typeface="Calibri" pitchFamily="34" charset="0"/>
            </a:endParaRPr>
          </a:p>
        </p:txBody>
      </p:sp>
      <p:graphicFrame>
        <p:nvGraphicFramePr>
          <p:cNvPr id="28219" name="Group 571"/>
          <p:cNvGraphicFramePr>
            <a:graphicFrameLocks noGrp="1"/>
          </p:cNvGraphicFramePr>
          <p:nvPr/>
        </p:nvGraphicFramePr>
        <p:xfrm>
          <a:off x="611188" y="836613"/>
          <a:ext cx="7775575" cy="5095240"/>
        </p:xfrm>
        <a:graphic>
          <a:graphicData uri="http://schemas.openxmlformats.org/drawingml/2006/table">
            <a:tbl>
              <a:tblPr/>
              <a:tblGrid>
                <a:gridCol w="1368425"/>
                <a:gridCol w="1582737"/>
                <a:gridCol w="1512888"/>
                <a:gridCol w="1584325"/>
                <a:gridCol w="1727200"/>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Calibri"/>
                          <a:ea typeface="Times New Roman" pitchFamily="18" charset="0"/>
                          <a:cs typeface="Calibri" pitchFamily="34" charset="0"/>
                        </a:rPr>
                        <a:t>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Musiikki</a:t>
                      </a:r>
                      <a:r>
                        <a:rPr kumimoji="0" lang="fi-FI" sz="1100" b="0" i="0" u="none" strike="noStrike" cap="none" normalizeH="0" baseline="0" smtClean="0">
                          <a:ln>
                            <a:noFill/>
                          </a:ln>
                          <a:solidFill>
                            <a:schemeClr val="tx1"/>
                          </a:solidFill>
                          <a:effectLst/>
                          <a:latin typeface="Calibri"/>
                          <a:ea typeface="Times New Roman" pitchFamily="18" charset="0"/>
                          <a:cs typeface="Calibri" pitchFamily="34" charset="0"/>
                        </a:rPr>
                        <a:t>ää</a:t>
                      </a: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nitteet 2011</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 Vaskikokoelmasta</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Lainaus: musiikki</a:t>
                      </a:r>
                      <a:r>
                        <a:rPr kumimoji="0" lang="fi-FI" sz="1100" b="0" i="0" u="none" strike="noStrike" cap="none" normalizeH="0" baseline="0" smtClean="0">
                          <a:ln>
                            <a:noFill/>
                          </a:ln>
                          <a:solidFill>
                            <a:schemeClr val="tx1"/>
                          </a:solidFill>
                          <a:effectLst/>
                          <a:latin typeface="Calibri"/>
                          <a:ea typeface="Times New Roman" pitchFamily="18" charset="0"/>
                          <a:cs typeface="Calibri" pitchFamily="34" charset="0"/>
                        </a:rPr>
                        <a:t>ää</a:t>
                      </a: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nitteet 2011</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Arial" charset="0"/>
                          <a:ea typeface="Times New Roman" pitchFamily="18" charset="0"/>
                          <a:cs typeface="Calibri" pitchFamily="34" charset="0"/>
                        </a:rPr>
                        <a:t>Hankinnat: Musiikki</a:t>
                      </a:r>
                      <a:r>
                        <a:rPr kumimoji="0" lang="fi-FI" sz="1100" b="0" i="0" u="none" strike="noStrike" cap="none" normalizeH="0" baseline="0" smtClean="0">
                          <a:ln>
                            <a:noFill/>
                          </a:ln>
                          <a:solidFill>
                            <a:srgbClr val="000000"/>
                          </a:solidFill>
                          <a:effectLst/>
                          <a:latin typeface="Calibri"/>
                          <a:ea typeface="Times New Roman" pitchFamily="18" charset="0"/>
                          <a:cs typeface="Calibri" pitchFamily="34" charset="0"/>
                        </a:rPr>
                        <a:t>ää</a:t>
                      </a:r>
                      <a:r>
                        <a:rPr kumimoji="0" lang="fi-FI" sz="1100" b="0" i="0" u="none" strike="noStrike" cap="none" normalizeH="0" baseline="0" smtClean="0">
                          <a:ln>
                            <a:noFill/>
                          </a:ln>
                          <a:solidFill>
                            <a:srgbClr val="000000"/>
                          </a:solidFill>
                          <a:effectLst/>
                          <a:latin typeface="Arial" charset="0"/>
                          <a:ea typeface="Times New Roman" pitchFamily="18" charset="0"/>
                          <a:cs typeface="Calibri" pitchFamily="34" charset="0"/>
                        </a:rPr>
                        <a:t>nitteet 2011</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4"/>
                        </a:rPr>
                        <a:t>Kaarina</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9801</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8,3 %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26428</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Arial" charset="0"/>
                          <a:ea typeface="Times New Roman" pitchFamily="18" charset="0"/>
                          <a:cs typeface="Calibri" pitchFamily="34" charset="0"/>
                        </a:rPr>
                        <a:t>650</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5"/>
                        </a:rPr>
                        <a:t>Kustavi</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74</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0,1 %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32</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Arial" charset="0"/>
                          <a:ea typeface="Times New Roman" pitchFamily="18" charset="0"/>
                          <a:cs typeface="Calibri" pitchFamily="34" charset="0"/>
                        </a:rPr>
                        <a:t>19</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6"/>
                        </a:rPr>
                        <a:t>Laitila</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3791</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3,2 %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9403</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Arial" charset="0"/>
                          <a:ea typeface="Times New Roman" pitchFamily="18" charset="0"/>
                          <a:cs typeface="Calibri" pitchFamily="34" charset="0"/>
                        </a:rPr>
                        <a:t>346</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7"/>
                        </a:rPr>
                        <a:t>Lieto</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185</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0,2 %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944</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Arial" charset="0"/>
                          <a:ea typeface="Times New Roman" pitchFamily="18" charset="0"/>
                          <a:cs typeface="Calibri" pitchFamily="34" charset="0"/>
                        </a:rPr>
                        <a:t>17</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8"/>
                        </a:rPr>
                        <a:t>Masku</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2281</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1,9 %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4169</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Arial" charset="0"/>
                          <a:ea typeface="Times New Roman" pitchFamily="18" charset="0"/>
                          <a:cs typeface="Calibri" pitchFamily="34" charset="0"/>
                        </a:rPr>
                        <a:t>274</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9"/>
                        </a:rPr>
                        <a:t>Myn</a:t>
                      </a:r>
                      <a:r>
                        <a:rPr kumimoji="0" lang="fi-FI" sz="1100" b="0" i="0" u="none" strike="noStrike" cap="none" normalizeH="0" baseline="0" smtClean="0">
                          <a:ln>
                            <a:noFill/>
                          </a:ln>
                          <a:solidFill>
                            <a:schemeClr val="tx1"/>
                          </a:solidFill>
                          <a:effectLst/>
                          <a:latin typeface="Calibri"/>
                          <a:ea typeface="Times New Roman" pitchFamily="18" charset="0"/>
                          <a:cs typeface="Calibri" pitchFamily="34" charset="0"/>
                          <a:hlinkClick r:id="rId9"/>
                        </a:rPr>
                        <a:t>ä</a:t>
                      </a: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9"/>
                        </a:rPr>
                        <a:t>m</a:t>
                      </a:r>
                      <a:r>
                        <a:rPr kumimoji="0" lang="fi-FI" sz="1100" b="0" i="0" u="none" strike="noStrike" cap="none" normalizeH="0" baseline="0" smtClean="0">
                          <a:ln>
                            <a:noFill/>
                          </a:ln>
                          <a:solidFill>
                            <a:schemeClr val="tx1"/>
                          </a:solidFill>
                          <a:effectLst/>
                          <a:latin typeface="Calibri"/>
                          <a:ea typeface="Times New Roman" pitchFamily="18" charset="0"/>
                          <a:cs typeface="Calibri" pitchFamily="34" charset="0"/>
                          <a:hlinkClick r:id="rId9"/>
                        </a:rPr>
                        <a:t>ä</a:t>
                      </a: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9"/>
                        </a:rPr>
                        <a:t>ki</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1302</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1,1 %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1866</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Arial" charset="0"/>
                          <a:ea typeface="Times New Roman" pitchFamily="18" charset="0"/>
                          <a:cs typeface="Calibri" pitchFamily="34" charset="0"/>
                        </a:rPr>
                        <a:t>30</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10"/>
                        </a:rPr>
                        <a:t>Naantali</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6174</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5,2 %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9142</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Arial" charset="0"/>
                          <a:ea typeface="Times New Roman" pitchFamily="18" charset="0"/>
                          <a:cs typeface="Calibri" pitchFamily="34" charset="0"/>
                        </a:rPr>
                        <a:t>339</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11"/>
                        </a:rPr>
                        <a:t>Nousiainen</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2224</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1,9 %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4567</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Arial" charset="0"/>
                          <a:ea typeface="Times New Roman" pitchFamily="18" charset="0"/>
                          <a:cs typeface="Calibri" pitchFamily="34" charset="0"/>
                        </a:rPr>
                        <a:t>210</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12"/>
                        </a:rPr>
                        <a:t>Paimio</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2173</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1,8 %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3674</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Arial" charset="0"/>
                          <a:ea typeface="Times New Roman" pitchFamily="18" charset="0"/>
                          <a:cs typeface="Calibri" pitchFamily="34" charset="0"/>
                        </a:rPr>
                        <a:t>163</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13"/>
                        </a:rPr>
                        <a:t>Pyh</a:t>
                      </a:r>
                      <a:r>
                        <a:rPr kumimoji="0" lang="fi-FI" sz="1100" b="0" i="0" u="none" strike="noStrike" cap="none" normalizeH="0" baseline="0" smtClean="0">
                          <a:ln>
                            <a:noFill/>
                          </a:ln>
                          <a:solidFill>
                            <a:schemeClr val="tx1"/>
                          </a:solidFill>
                          <a:effectLst/>
                          <a:latin typeface="Calibri"/>
                          <a:ea typeface="Times New Roman" pitchFamily="18" charset="0"/>
                          <a:cs typeface="Calibri" pitchFamily="34" charset="0"/>
                          <a:hlinkClick r:id="rId13"/>
                        </a:rPr>
                        <a:t>ä</a:t>
                      </a: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13"/>
                        </a:rPr>
                        <a:t>ranta</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442</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0,4 %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119</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Arial" charset="0"/>
                          <a:ea typeface="Times New Roman" pitchFamily="18" charset="0"/>
                          <a:cs typeface="Calibri" pitchFamily="34" charset="0"/>
                        </a:rPr>
                        <a:t>32</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14"/>
                        </a:rPr>
                        <a:t>Raisio</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20878</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17,6 %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49126</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Arial" charset="0"/>
                          <a:ea typeface="Times New Roman" pitchFamily="18" charset="0"/>
                          <a:cs typeface="Calibri" pitchFamily="34" charset="0"/>
                        </a:rPr>
                        <a:t>353</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15"/>
                        </a:rPr>
                        <a:t>Rusko</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1650</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1,4 %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2085</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Arial" charset="0"/>
                          <a:ea typeface="Times New Roman" pitchFamily="18" charset="0"/>
                          <a:cs typeface="Calibri" pitchFamily="34" charset="0"/>
                        </a:rPr>
                        <a:t>218</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16"/>
                        </a:rPr>
                        <a:t>Sauvo</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43</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0,0 %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18</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a:ea typeface="Times New Roman" pitchFamily="18" charset="0"/>
                          <a:cs typeface="Calibri" pitchFamily="34" charset="0"/>
                        </a:rPr>
                        <a:t>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17"/>
                        </a:rPr>
                        <a:t>Taivassalo</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238</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0,2 %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462</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Arial" charset="0"/>
                          <a:ea typeface="Times New Roman" pitchFamily="18" charset="0"/>
                          <a:cs typeface="Calibri" pitchFamily="34" charset="0"/>
                        </a:rPr>
                        <a:t>16</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18"/>
                        </a:rPr>
                        <a:t>Turku</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64044</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54,0 %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295356</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Arial" charset="0"/>
                          <a:ea typeface="Times New Roman" pitchFamily="18" charset="0"/>
                          <a:cs typeface="Calibri" pitchFamily="34" charset="0"/>
                        </a:rPr>
                        <a:t>5878</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19"/>
                        </a:rPr>
                        <a:t>Uusikaupunki</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3012</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2,5 %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4378</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Arial" charset="0"/>
                          <a:ea typeface="Times New Roman" pitchFamily="18" charset="0"/>
                          <a:cs typeface="Calibri" pitchFamily="34" charset="0"/>
                        </a:rPr>
                        <a:t>152</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hlinkClick r:id="rId20"/>
                        </a:rPr>
                        <a:t>Vehmaa</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405</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0,3 %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216</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Arial" charset="0"/>
                          <a:ea typeface="Times New Roman" pitchFamily="18" charset="0"/>
                          <a:cs typeface="Calibri" pitchFamily="34" charset="0"/>
                        </a:rPr>
                        <a:t>72</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Koko Vaski</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118717</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100,0 %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tx1"/>
                          </a:solidFill>
                          <a:effectLst/>
                          <a:latin typeface="Arial" charset="0"/>
                          <a:ea typeface="Times New Roman" pitchFamily="18" charset="0"/>
                          <a:cs typeface="Calibri" pitchFamily="34" charset="0"/>
                        </a:rPr>
                        <a:t>411985</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Arial" charset="0"/>
                          <a:ea typeface="Times New Roman" pitchFamily="18" charset="0"/>
                          <a:cs typeface="Calibri" pitchFamily="34" charset="0"/>
                        </a:rPr>
                        <a:t>8769</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Kuva 2"/>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
        <p:nvSpPr>
          <p:cNvPr id="40962" name="Tekstiruutu 3"/>
          <p:cNvSpPr txBox="1">
            <a:spLocks noChangeArrowheads="1"/>
          </p:cNvSpPr>
          <p:nvPr/>
        </p:nvSpPr>
        <p:spPr bwMode="auto">
          <a:xfrm>
            <a:off x="323850" y="107950"/>
            <a:ext cx="8524875" cy="641350"/>
          </a:xfrm>
          <a:prstGeom prst="rect">
            <a:avLst/>
          </a:prstGeom>
          <a:noFill/>
          <a:ln w="9525">
            <a:noFill/>
            <a:miter lim="800000"/>
            <a:headEnd/>
            <a:tailEnd/>
          </a:ln>
        </p:spPr>
        <p:txBody>
          <a:bodyPr>
            <a:spAutoFit/>
          </a:bodyPr>
          <a:lstStyle/>
          <a:p>
            <a:pPr algn="ctr"/>
            <a:r>
              <a:rPr lang="fi-FI" sz="3600">
                <a:latin typeface="Calibri" pitchFamily="34" charset="0"/>
              </a:rPr>
              <a:t>YHTEENVETOA: MUSIIKKIKOKOELMA</a:t>
            </a:r>
          </a:p>
        </p:txBody>
      </p:sp>
      <p:sp>
        <p:nvSpPr>
          <p:cNvPr id="40963" name="Tekstiruutu 1"/>
          <p:cNvSpPr txBox="1">
            <a:spLocks noChangeArrowheads="1"/>
          </p:cNvSpPr>
          <p:nvPr/>
        </p:nvSpPr>
        <p:spPr bwMode="auto">
          <a:xfrm>
            <a:off x="539750" y="692150"/>
            <a:ext cx="7848600" cy="1495425"/>
          </a:xfrm>
          <a:prstGeom prst="rect">
            <a:avLst/>
          </a:prstGeom>
          <a:noFill/>
          <a:ln w="9525">
            <a:noFill/>
            <a:miter lim="800000"/>
            <a:headEnd/>
            <a:tailEnd/>
          </a:ln>
        </p:spPr>
        <p:txBody>
          <a:bodyPr>
            <a:spAutoFit/>
          </a:bodyPr>
          <a:lstStyle/>
          <a:p>
            <a:pPr marL="285750" indent="-285750">
              <a:buFont typeface="Arial" charset="0"/>
              <a:buNone/>
            </a:pPr>
            <a:endParaRPr lang="fi-FI">
              <a:latin typeface="Calibri" pitchFamily="34" charset="0"/>
            </a:endParaRPr>
          </a:p>
          <a:p>
            <a:pPr marL="285750" indent="-285750">
              <a:buFont typeface="Arial" charset="0"/>
              <a:buChar char="•"/>
            </a:pPr>
            <a:endParaRPr lang="fi-FI">
              <a:latin typeface="Calibri" pitchFamily="34" charset="0"/>
            </a:endParaRPr>
          </a:p>
          <a:p>
            <a:pPr marL="285750" indent="-285750">
              <a:buFont typeface="Arial" charset="0"/>
              <a:buChar char="•"/>
            </a:pPr>
            <a:endParaRPr lang="fi-FI">
              <a:latin typeface="Calibri" pitchFamily="34" charset="0"/>
            </a:endParaRPr>
          </a:p>
          <a:p>
            <a:pPr marL="285750" indent="-285750">
              <a:buFont typeface="Arial" charset="0"/>
              <a:buNone/>
            </a:pPr>
            <a:endParaRPr lang="fi-FI">
              <a:latin typeface="Calibri" pitchFamily="34" charset="0"/>
            </a:endParaRPr>
          </a:p>
          <a:p>
            <a:pPr marL="285750" indent="-285750">
              <a:buFont typeface="Arial" charset="0"/>
              <a:buNone/>
            </a:pPr>
            <a:endParaRPr lang="fi-FI" sz="2000">
              <a:latin typeface="Calibri" pitchFamily="34" charset="0"/>
            </a:endParaRPr>
          </a:p>
        </p:txBody>
      </p:sp>
      <p:sp>
        <p:nvSpPr>
          <p:cNvPr id="40964" name="Tekstiruutu 1"/>
          <p:cNvSpPr txBox="1">
            <a:spLocks noChangeArrowheads="1"/>
          </p:cNvSpPr>
          <p:nvPr/>
        </p:nvSpPr>
        <p:spPr bwMode="auto">
          <a:xfrm>
            <a:off x="539750" y="693738"/>
            <a:ext cx="7848600" cy="5065712"/>
          </a:xfrm>
          <a:prstGeom prst="rect">
            <a:avLst/>
          </a:prstGeom>
          <a:noFill/>
          <a:ln w="9525">
            <a:noFill/>
            <a:miter lim="800000"/>
            <a:headEnd/>
            <a:tailEnd/>
          </a:ln>
        </p:spPr>
        <p:txBody>
          <a:bodyPr>
            <a:spAutoFit/>
          </a:bodyPr>
          <a:lstStyle/>
          <a:p>
            <a:pPr marL="285750" indent="-285750">
              <a:buFont typeface="Arial" charset="0"/>
              <a:buNone/>
            </a:pPr>
            <a:endParaRPr lang="fi-FI">
              <a:solidFill>
                <a:srgbClr val="000000"/>
              </a:solidFill>
            </a:endParaRPr>
          </a:p>
          <a:p>
            <a:pPr marL="285750" indent="-285750">
              <a:buFont typeface="Arial" charset="0"/>
              <a:buChar char="•"/>
            </a:pPr>
            <a:r>
              <a:rPr lang="fi-FI">
                <a:solidFill>
                  <a:srgbClr val="000000"/>
                </a:solidFill>
                <a:latin typeface="Calibri" pitchFamily="34" charset="0"/>
              </a:rPr>
              <a:t>Viimeisen 10 vuoden aikana musiikkiäänitekokoelmia on kasvatettu kirjastoissa kovan kysynnän vuoksi. Koko Vaskin musiikkiäänitekokoelma on kasvanut 93 % 10:ssä vuodessa. </a:t>
            </a:r>
          </a:p>
          <a:p>
            <a:pPr marL="285750" indent="-285750">
              <a:buFont typeface="Arial" charset="0"/>
              <a:buChar char="•"/>
            </a:pPr>
            <a:endParaRPr lang="fi-FI">
              <a:solidFill>
                <a:srgbClr val="000000"/>
              </a:solidFill>
            </a:endParaRPr>
          </a:p>
          <a:p>
            <a:pPr marL="285750" indent="-285750">
              <a:buFont typeface="Arial" charset="0"/>
              <a:buChar char="•"/>
            </a:pPr>
            <a:r>
              <a:rPr lang="fi-FI">
                <a:solidFill>
                  <a:srgbClr val="000000"/>
                </a:solidFill>
                <a:latin typeface="Calibri" pitchFamily="34" charset="0"/>
              </a:rPr>
              <a:t>Kirjaston toimintaympäristössä on tapahtunut muutoksia, jotka ovat vaikuttaneet  joidenkin musiikin lajien lainaukseen.</a:t>
            </a:r>
          </a:p>
          <a:p>
            <a:pPr marL="285750" indent="-285750">
              <a:buFont typeface="Arial" charset="0"/>
              <a:buChar char="•"/>
            </a:pPr>
            <a:endParaRPr lang="fi-FI">
              <a:solidFill>
                <a:srgbClr val="000000"/>
              </a:solidFill>
              <a:latin typeface="Calibri" pitchFamily="34" charset="0"/>
            </a:endParaRPr>
          </a:p>
          <a:p>
            <a:pPr marL="285750" indent="-285750">
              <a:buFont typeface="Arial" charset="0"/>
              <a:buChar char="•"/>
            </a:pPr>
            <a:r>
              <a:rPr lang="fi-FI">
                <a:solidFill>
                  <a:srgbClr val="000000"/>
                </a:solidFill>
                <a:latin typeface="Calibri" pitchFamily="34" charset="0"/>
              </a:rPr>
              <a:t>Lainaus on laskenut kahden viime vuoden aikana.</a:t>
            </a:r>
          </a:p>
          <a:p>
            <a:pPr marL="285750" indent="-285750">
              <a:buFont typeface="Arial" charset="0"/>
              <a:buChar char="•"/>
            </a:pPr>
            <a:endParaRPr lang="fi-FI">
              <a:solidFill>
                <a:srgbClr val="000000"/>
              </a:solidFill>
              <a:latin typeface="Calibri" pitchFamily="34" charset="0"/>
            </a:endParaRPr>
          </a:p>
          <a:p>
            <a:pPr marL="285750" indent="-285750">
              <a:buFont typeface="Arial" charset="0"/>
              <a:buChar char="•"/>
            </a:pPr>
            <a:r>
              <a:rPr lang="fi-FI">
                <a:solidFill>
                  <a:srgbClr val="000000"/>
                </a:solidFill>
                <a:latin typeface="Calibri" pitchFamily="34" charset="0"/>
              </a:rPr>
              <a:t>Vuonna 2011 äänitteitä oli Vaskikokoelmissa n. 119 000. Lainaus oli n. 412 000</a:t>
            </a:r>
          </a:p>
          <a:p>
            <a:pPr marL="742950" lvl="1" indent="-285750">
              <a:buFont typeface="Arial" charset="0"/>
              <a:buChar char="•"/>
            </a:pPr>
            <a:r>
              <a:rPr lang="fi-FI">
                <a:solidFill>
                  <a:srgbClr val="000000"/>
                </a:solidFill>
                <a:latin typeface="Calibri" pitchFamily="34" charset="0"/>
              </a:rPr>
              <a:t>Aineiston kiertonopeus oli vuonna 2011 3,5</a:t>
            </a:r>
          </a:p>
          <a:p>
            <a:pPr marL="285750" indent="-285750">
              <a:buFont typeface="Arial" charset="0"/>
              <a:buChar char="•"/>
            </a:pPr>
            <a:endParaRPr lang="fi-FI">
              <a:solidFill>
                <a:srgbClr val="000000"/>
              </a:solidFill>
              <a:latin typeface="Calibri" pitchFamily="34" charset="0"/>
            </a:endParaRPr>
          </a:p>
          <a:p>
            <a:pPr marL="285750" indent="-285750">
              <a:buFont typeface="Arial" charset="0"/>
              <a:buNone/>
            </a:pPr>
            <a:endParaRPr lang="fi-FI">
              <a:solidFill>
                <a:srgbClr val="000000"/>
              </a:solidFill>
              <a:latin typeface="Calibri" pitchFamily="34" charset="0"/>
            </a:endParaRPr>
          </a:p>
          <a:p>
            <a:pPr marL="285750" indent="-285750">
              <a:buFont typeface="Arial" charset="0"/>
              <a:buNone/>
            </a:pPr>
            <a:endParaRPr lang="fi-FI">
              <a:solidFill>
                <a:srgbClr val="000000"/>
              </a:solidFill>
              <a:latin typeface="Calibri" pitchFamily="34" charset="0"/>
            </a:endParaRPr>
          </a:p>
          <a:p>
            <a:pPr marL="285750" indent="-285750">
              <a:buFont typeface="Arial" charset="0"/>
              <a:buChar char="•"/>
            </a:pPr>
            <a:endParaRPr lang="fi-FI">
              <a:latin typeface="Calibri" pitchFamily="34" charset="0"/>
            </a:endParaRPr>
          </a:p>
          <a:p>
            <a:pPr marL="285750" indent="-285750">
              <a:buFont typeface="Arial" charset="0"/>
              <a:buNone/>
            </a:pPr>
            <a:endParaRPr lang="fi-FI">
              <a:latin typeface="Calibri" pitchFamily="34" charset="0"/>
            </a:endParaRPr>
          </a:p>
          <a:p>
            <a:pPr marL="285750" indent="-285750">
              <a:buFont typeface="Arial" charset="0"/>
              <a:buNone/>
            </a:pPr>
            <a:endParaRPr lang="fi-FI" sz="200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Kuva 2"/>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
        <p:nvSpPr>
          <p:cNvPr id="43010" name="Tekstiruutu 3"/>
          <p:cNvSpPr txBox="1">
            <a:spLocks noChangeArrowheads="1"/>
          </p:cNvSpPr>
          <p:nvPr/>
        </p:nvSpPr>
        <p:spPr bwMode="auto">
          <a:xfrm>
            <a:off x="323850" y="107950"/>
            <a:ext cx="8524875" cy="641350"/>
          </a:xfrm>
          <a:prstGeom prst="rect">
            <a:avLst/>
          </a:prstGeom>
          <a:noFill/>
          <a:ln w="9525">
            <a:noFill/>
            <a:miter lim="800000"/>
            <a:headEnd/>
            <a:tailEnd/>
          </a:ln>
        </p:spPr>
        <p:txBody>
          <a:bodyPr>
            <a:spAutoFit/>
          </a:bodyPr>
          <a:lstStyle/>
          <a:p>
            <a:pPr algn="ctr"/>
            <a:r>
              <a:rPr lang="fi-FI" sz="3600">
                <a:latin typeface="Calibri" pitchFamily="34" charset="0"/>
              </a:rPr>
              <a:t>YHTEENVETOA: MUSIIKKIKOKOELMA</a:t>
            </a:r>
          </a:p>
        </p:txBody>
      </p:sp>
      <p:sp>
        <p:nvSpPr>
          <p:cNvPr id="43011" name="Tekstiruutu 1"/>
          <p:cNvSpPr txBox="1">
            <a:spLocks noChangeArrowheads="1"/>
          </p:cNvSpPr>
          <p:nvPr/>
        </p:nvSpPr>
        <p:spPr bwMode="auto">
          <a:xfrm>
            <a:off x="539750" y="692150"/>
            <a:ext cx="7848600" cy="1495425"/>
          </a:xfrm>
          <a:prstGeom prst="rect">
            <a:avLst/>
          </a:prstGeom>
          <a:noFill/>
          <a:ln w="9525">
            <a:noFill/>
            <a:miter lim="800000"/>
            <a:headEnd/>
            <a:tailEnd/>
          </a:ln>
        </p:spPr>
        <p:txBody>
          <a:bodyPr>
            <a:spAutoFit/>
          </a:bodyPr>
          <a:lstStyle/>
          <a:p>
            <a:pPr marL="285750" indent="-285750">
              <a:buFont typeface="Arial" charset="0"/>
              <a:buNone/>
            </a:pPr>
            <a:endParaRPr lang="fi-FI">
              <a:latin typeface="Calibri" pitchFamily="34" charset="0"/>
            </a:endParaRPr>
          </a:p>
          <a:p>
            <a:pPr marL="285750" indent="-285750">
              <a:buFont typeface="Arial" charset="0"/>
              <a:buChar char="•"/>
            </a:pPr>
            <a:endParaRPr lang="fi-FI">
              <a:latin typeface="Calibri" pitchFamily="34" charset="0"/>
            </a:endParaRPr>
          </a:p>
          <a:p>
            <a:pPr marL="285750" indent="-285750">
              <a:buFont typeface="Arial" charset="0"/>
              <a:buChar char="•"/>
            </a:pPr>
            <a:endParaRPr lang="fi-FI">
              <a:latin typeface="Calibri" pitchFamily="34" charset="0"/>
            </a:endParaRPr>
          </a:p>
          <a:p>
            <a:pPr marL="285750" indent="-285750">
              <a:buFont typeface="Arial" charset="0"/>
              <a:buNone/>
            </a:pPr>
            <a:endParaRPr lang="fi-FI">
              <a:latin typeface="Calibri" pitchFamily="34" charset="0"/>
            </a:endParaRPr>
          </a:p>
          <a:p>
            <a:pPr marL="285750" indent="-285750">
              <a:buFont typeface="Arial" charset="0"/>
              <a:buNone/>
            </a:pPr>
            <a:endParaRPr lang="fi-FI" sz="2000">
              <a:latin typeface="Calibri" pitchFamily="34" charset="0"/>
            </a:endParaRPr>
          </a:p>
        </p:txBody>
      </p:sp>
      <p:sp>
        <p:nvSpPr>
          <p:cNvPr id="43012" name="Tekstiruutu 1"/>
          <p:cNvSpPr txBox="1">
            <a:spLocks noChangeArrowheads="1"/>
          </p:cNvSpPr>
          <p:nvPr/>
        </p:nvSpPr>
        <p:spPr bwMode="auto">
          <a:xfrm>
            <a:off x="539750" y="693738"/>
            <a:ext cx="7848600" cy="4791075"/>
          </a:xfrm>
          <a:prstGeom prst="rect">
            <a:avLst/>
          </a:prstGeom>
          <a:noFill/>
          <a:ln w="9525">
            <a:noFill/>
            <a:miter lim="800000"/>
            <a:headEnd/>
            <a:tailEnd/>
          </a:ln>
        </p:spPr>
        <p:txBody>
          <a:bodyPr>
            <a:spAutoFit/>
          </a:bodyPr>
          <a:lstStyle/>
          <a:p>
            <a:pPr marL="285750" indent="-285750">
              <a:buFont typeface="Arial" charset="0"/>
              <a:buNone/>
            </a:pPr>
            <a:endParaRPr lang="fi-FI">
              <a:solidFill>
                <a:srgbClr val="000000"/>
              </a:solidFill>
            </a:endParaRPr>
          </a:p>
          <a:p>
            <a:pPr marL="285750" indent="-285750">
              <a:buFont typeface="Arial" charset="0"/>
              <a:buChar char="•"/>
            </a:pPr>
            <a:r>
              <a:rPr lang="fi-FI">
                <a:solidFill>
                  <a:srgbClr val="000000"/>
                </a:solidFill>
                <a:latin typeface="Calibri" pitchFamily="34" charset="0"/>
              </a:rPr>
              <a:t>Projektin aikana on järjestetty musiikinasiantuntijoiden ideointipaja, jossa on kartoitettu ajatuksia Vaskin musiikkikokoelmien kehittämisestä ja kokoelmayhteistyön lisäämisestä.</a:t>
            </a:r>
          </a:p>
          <a:p>
            <a:pPr marL="285750" indent="-285750">
              <a:buFont typeface="Arial" charset="0"/>
              <a:buNone/>
            </a:pPr>
            <a:endParaRPr lang="fi-FI">
              <a:solidFill>
                <a:srgbClr val="000000"/>
              </a:solidFill>
              <a:latin typeface="Calibri" pitchFamily="34" charset="0"/>
            </a:endParaRPr>
          </a:p>
          <a:p>
            <a:pPr marL="285750" indent="-285750">
              <a:buFont typeface="Arial" charset="0"/>
              <a:buNone/>
            </a:pPr>
            <a:r>
              <a:rPr lang="fi-FI">
                <a:solidFill>
                  <a:srgbClr val="000000"/>
                </a:solidFill>
                <a:latin typeface="Calibri" pitchFamily="34" charset="0"/>
              </a:rPr>
              <a:t>Ideointipajassa todettua:</a:t>
            </a:r>
          </a:p>
          <a:p>
            <a:pPr marL="285750" indent="-285750">
              <a:buFont typeface="Arial" charset="0"/>
              <a:buNone/>
            </a:pPr>
            <a:endParaRPr lang="fi-FI">
              <a:solidFill>
                <a:srgbClr val="000000"/>
              </a:solidFill>
              <a:latin typeface="Calibri" pitchFamily="34" charset="0"/>
            </a:endParaRPr>
          </a:p>
          <a:p>
            <a:pPr marL="285750" indent="-285750">
              <a:buFont typeface="Arial" charset="0"/>
              <a:buChar char="•"/>
            </a:pPr>
            <a:r>
              <a:rPr lang="fi-FI">
                <a:solidFill>
                  <a:srgbClr val="000000"/>
                </a:solidFill>
                <a:latin typeface="Calibri" pitchFamily="34" charset="0"/>
              </a:rPr>
              <a:t>Musiikin verkkojakeluun kirjastoissa ei ole olemassa kirjaston kannalta järkevää ratkaisua. Siksi musiikin e-palvelun järjestäminen on toistaiseksi suljettu pois Vaskin tavoitteista.</a:t>
            </a:r>
          </a:p>
          <a:p>
            <a:pPr marL="285750" indent="-285750">
              <a:buFont typeface="Arial" charset="0"/>
              <a:buNone/>
            </a:pPr>
            <a:endParaRPr lang="fi-FI">
              <a:solidFill>
                <a:srgbClr val="000000"/>
              </a:solidFill>
              <a:latin typeface="Calibri" pitchFamily="34" charset="0"/>
            </a:endParaRPr>
          </a:p>
          <a:p>
            <a:pPr marL="285750" indent="-285750">
              <a:buFont typeface="Arial" charset="0"/>
              <a:buChar char="•"/>
            </a:pPr>
            <a:r>
              <a:rPr lang="fi-FI">
                <a:solidFill>
                  <a:srgbClr val="000000"/>
                </a:solidFill>
                <a:latin typeface="Calibri" pitchFamily="34" charset="0"/>
              </a:rPr>
              <a:t>Vaski-kirjastoissa keskitytään jatkossakin fyysisten kokoelmien kehittämiseen.</a:t>
            </a:r>
          </a:p>
          <a:p>
            <a:pPr marL="285750" indent="-285750">
              <a:buFont typeface="Arial" charset="0"/>
              <a:buNone/>
            </a:pPr>
            <a:endParaRPr lang="fi-FI">
              <a:solidFill>
                <a:srgbClr val="000000"/>
              </a:solidFill>
              <a:latin typeface="Calibri" pitchFamily="34" charset="0"/>
            </a:endParaRPr>
          </a:p>
          <a:p>
            <a:pPr marL="285750" indent="-285750">
              <a:buFont typeface="Arial" charset="0"/>
              <a:buNone/>
            </a:pPr>
            <a:endParaRPr lang="fi-FI">
              <a:solidFill>
                <a:srgbClr val="000000"/>
              </a:solidFill>
              <a:latin typeface="Calibri" pitchFamily="34" charset="0"/>
            </a:endParaRPr>
          </a:p>
          <a:p>
            <a:pPr marL="285750" indent="-285750">
              <a:buFont typeface="Arial" charset="0"/>
              <a:buChar char="•"/>
            </a:pPr>
            <a:endParaRPr lang="fi-FI">
              <a:latin typeface="Calibri" pitchFamily="34" charset="0"/>
            </a:endParaRPr>
          </a:p>
          <a:p>
            <a:pPr marL="285750" indent="-285750">
              <a:buFont typeface="Arial" charset="0"/>
              <a:buNone/>
            </a:pPr>
            <a:endParaRPr lang="fi-FI">
              <a:latin typeface="Calibri" pitchFamily="34" charset="0"/>
            </a:endParaRPr>
          </a:p>
          <a:p>
            <a:pPr marL="285750" indent="-285750">
              <a:buFont typeface="Arial" charset="0"/>
              <a:buNone/>
            </a:pPr>
            <a:endParaRPr lang="fi-FI" sz="200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Kuva 2"/>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
        <p:nvSpPr>
          <p:cNvPr id="45058" name="Tekstiruutu 3"/>
          <p:cNvSpPr txBox="1">
            <a:spLocks noChangeArrowheads="1"/>
          </p:cNvSpPr>
          <p:nvPr/>
        </p:nvSpPr>
        <p:spPr bwMode="auto">
          <a:xfrm>
            <a:off x="323850" y="107950"/>
            <a:ext cx="8524875" cy="641350"/>
          </a:xfrm>
          <a:prstGeom prst="rect">
            <a:avLst/>
          </a:prstGeom>
          <a:noFill/>
          <a:ln w="9525">
            <a:noFill/>
            <a:miter lim="800000"/>
            <a:headEnd/>
            <a:tailEnd/>
          </a:ln>
        </p:spPr>
        <p:txBody>
          <a:bodyPr>
            <a:spAutoFit/>
          </a:bodyPr>
          <a:lstStyle/>
          <a:p>
            <a:pPr algn="ctr"/>
            <a:r>
              <a:rPr lang="fi-FI" sz="3600">
                <a:latin typeface="Calibri" pitchFamily="34" charset="0"/>
              </a:rPr>
              <a:t>YHTEENVETOA: MUSIIKKIKOKOELMA</a:t>
            </a:r>
          </a:p>
        </p:txBody>
      </p:sp>
      <p:sp>
        <p:nvSpPr>
          <p:cNvPr id="45059" name="Tekstiruutu 1"/>
          <p:cNvSpPr txBox="1">
            <a:spLocks noChangeArrowheads="1"/>
          </p:cNvSpPr>
          <p:nvPr/>
        </p:nvSpPr>
        <p:spPr bwMode="auto">
          <a:xfrm>
            <a:off x="539750" y="692150"/>
            <a:ext cx="7848600" cy="1495425"/>
          </a:xfrm>
          <a:prstGeom prst="rect">
            <a:avLst/>
          </a:prstGeom>
          <a:noFill/>
          <a:ln w="9525">
            <a:noFill/>
            <a:miter lim="800000"/>
            <a:headEnd/>
            <a:tailEnd/>
          </a:ln>
        </p:spPr>
        <p:txBody>
          <a:bodyPr>
            <a:spAutoFit/>
          </a:bodyPr>
          <a:lstStyle/>
          <a:p>
            <a:pPr marL="285750" indent="-285750">
              <a:buFont typeface="Arial" charset="0"/>
              <a:buNone/>
            </a:pPr>
            <a:endParaRPr lang="fi-FI">
              <a:latin typeface="Calibri" pitchFamily="34" charset="0"/>
            </a:endParaRPr>
          </a:p>
          <a:p>
            <a:pPr marL="285750" indent="-285750">
              <a:buFont typeface="Arial" charset="0"/>
              <a:buChar char="•"/>
            </a:pPr>
            <a:endParaRPr lang="fi-FI">
              <a:latin typeface="Calibri" pitchFamily="34" charset="0"/>
            </a:endParaRPr>
          </a:p>
          <a:p>
            <a:pPr marL="285750" indent="-285750">
              <a:buFont typeface="Arial" charset="0"/>
              <a:buChar char="•"/>
            </a:pPr>
            <a:endParaRPr lang="fi-FI">
              <a:latin typeface="Calibri" pitchFamily="34" charset="0"/>
            </a:endParaRPr>
          </a:p>
          <a:p>
            <a:pPr marL="285750" indent="-285750">
              <a:buFont typeface="Arial" charset="0"/>
              <a:buNone/>
            </a:pPr>
            <a:endParaRPr lang="fi-FI">
              <a:latin typeface="Calibri" pitchFamily="34" charset="0"/>
            </a:endParaRPr>
          </a:p>
          <a:p>
            <a:pPr marL="285750" indent="-285750">
              <a:buFont typeface="Arial" charset="0"/>
              <a:buNone/>
            </a:pPr>
            <a:endParaRPr lang="fi-FI" sz="2000">
              <a:latin typeface="Calibri" pitchFamily="34" charset="0"/>
            </a:endParaRPr>
          </a:p>
        </p:txBody>
      </p:sp>
      <p:sp>
        <p:nvSpPr>
          <p:cNvPr id="45060" name="Tekstiruutu 1"/>
          <p:cNvSpPr txBox="1">
            <a:spLocks noChangeArrowheads="1"/>
          </p:cNvSpPr>
          <p:nvPr/>
        </p:nvSpPr>
        <p:spPr bwMode="auto">
          <a:xfrm>
            <a:off x="539750" y="693738"/>
            <a:ext cx="7848600" cy="5340350"/>
          </a:xfrm>
          <a:prstGeom prst="rect">
            <a:avLst/>
          </a:prstGeom>
          <a:noFill/>
          <a:ln w="9525">
            <a:noFill/>
            <a:miter lim="800000"/>
            <a:headEnd/>
            <a:tailEnd/>
          </a:ln>
        </p:spPr>
        <p:txBody>
          <a:bodyPr>
            <a:spAutoFit/>
          </a:bodyPr>
          <a:lstStyle/>
          <a:p>
            <a:pPr marL="285750" indent="-285750">
              <a:buFont typeface="Arial" charset="0"/>
              <a:buNone/>
            </a:pPr>
            <a:endParaRPr lang="fi-FI">
              <a:solidFill>
                <a:srgbClr val="000000"/>
              </a:solidFill>
              <a:latin typeface="Calibri" pitchFamily="34" charset="0"/>
            </a:endParaRPr>
          </a:p>
          <a:p>
            <a:pPr marL="285750" indent="-285750">
              <a:buFont typeface="Arial" charset="0"/>
              <a:buNone/>
            </a:pPr>
            <a:r>
              <a:rPr lang="fi-FI">
                <a:solidFill>
                  <a:srgbClr val="000000"/>
                </a:solidFill>
                <a:latin typeface="Calibri" pitchFamily="34" charset="0"/>
              </a:rPr>
              <a:t>Ideointipajassa todettua (jatkoa):</a:t>
            </a:r>
          </a:p>
          <a:p>
            <a:pPr marL="285750" indent="-285750">
              <a:buFont typeface="Arial" charset="0"/>
              <a:buNone/>
            </a:pPr>
            <a:endParaRPr lang="fi-FI">
              <a:solidFill>
                <a:srgbClr val="000000"/>
              </a:solidFill>
              <a:latin typeface="Calibri" pitchFamily="34" charset="0"/>
            </a:endParaRPr>
          </a:p>
          <a:p>
            <a:pPr marL="285750" indent="-285750">
              <a:buFont typeface="Arial" charset="0"/>
              <a:buChar char="•"/>
            </a:pPr>
            <a:r>
              <a:rPr lang="fi-FI">
                <a:solidFill>
                  <a:srgbClr val="000000"/>
                </a:solidFill>
                <a:latin typeface="Calibri" pitchFamily="34" charset="0"/>
              </a:rPr>
              <a:t>Perustetaan kevytrakenteinen asiantuntijarinki/verkosto, joka suunnittelee kokoelmien yhteiskäytön parantamista, kokoelmien sisältöjen avaamista ja markkinointia sekä kokoelmien arkipäiväistämistä. </a:t>
            </a:r>
          </a:p>
          <a:p>
            <a:pPr marL="285750" indent="-285750">
              <a:buFont typeface="Arial" charset="0"/>
              <a:buNone/>
            </a:pPr>
            <a:endParaRPr lang="fi-FI">
              <a:solidFill>
                <a:srgbClr val="000000"/>
              </a:solidFill>
              <a:latin typeface="Calibri" pitchFamily="34" charset="0"/>
            </a:endParaRPr>
          </a:p>
          <a:p>
            <a:pPr marL="285750" indent="-285750">
              <a:buFont typeface="Arial" charset="0"/>
              <a:buChar char="•"/>
            </a:pPr>
            <a:r>
              <a:rPr lang="fi-FI">
                <a:solidFill>
                  <a:srgbClr val="000000"/>
                </a:solidFill>
                <a:latin typeface="Calibri" pitchFamily="34" charset="0"/>
              </a:rPr>
              <a:t>Yhteiskäyttöisyyden lisäämiseen on liittynyt keskustelua keskitetystä valinnasta, kellutuksesta ja siirtokokoelmista. Asiantuntijarinki tulee pohtimaan kuitenkin muita tapoja yhteistyön ja yhteiskäyttöisyyden lisäämiseksi, esim. tuotteistettuja kiertäviä tapahtumia tms., joihin myös kokoelmat ovat mielekkäästi kytkettynä. </a:t>
            </a:r>
          </a:p>
          <a:p>
            <a:pPr marL="285750" indent="-285750">
              <a:buFont typeface="Arial" charset="0"/>
              <a:buNone/>
            </a:pPr>
            <a:endParaRPr lang="fi-FI">
              <a:solidFill>
                <a:srgbClr val="000000"/>
              </a:solidFill>
              <a:latin typeface="Calibri" pitchFamily="34" charset="0"/>
            </a:endParaRPr>
          </a:p>
          <a:p>
            <a:pPr marL="285750" indent="-285750">
              <a:buFont typeface="Arial" charset="0"/>
              <a:buChar char="•"/>
            </a:pPr>
            <a:r>
              <a:rPr lang="fi-FI">
                <a:solidFill>
                  <a:srgbClr val="000000"/>
                </a:solidFill>
                <a:latin typeface="Calibri" pitchFamily="34" charset="0"/>
              </a:rPr>
              <a:t>Turun rooli maakuntakirjastona ja erikoistunut musiikkikokoelmatyö tukee ja avustaa muita kirjastoja kokoelmien kehittämisessä myös siirtokokoelmin.</a:t>
            </a:r>
          </a:p>
          <a:p>
            <a:pPr marL="285750" indent="-285750">
              <a:buFont typeface="Arial" charset="0"/>
              <a:buNone/>
            </a:pPr>
            <a:endParaRPr lang="fi-FI">
              <a:solidFill>
                <a:srgbClr val="000000"/>
              </a:solidFill>
              <a:latin typeface="Calibri" pitchFamily="34" charset="0"/>
            </a:endParaRPr>
          </a:p>
          <a:p>
            <a:pPr marL="285750" indent="-285750">
              <a:buFont typeface="Arial" charset="0"/>
              <a:buChar char="•"/>
            </a:pPr>
            <a:endParaRPr lang="fi-FI">
              <a:latin typeface="Calibri" pitchFamily="34" charset="0"/>
            </a:endParaRPr>
          </a:p>
          <a:p>
            <a:pPr marL="285750" indent="-285750">
              <a:buFont typeface="Arial" charset="0"/>
              <a:buNone/>
            </a:pPr>
            <a:endParaRPr lang="fi-FI">
              <a:latin typeface="Calibri" pitchFamily="34" charset="0"/>
            </a:endParaRPr>
          </a:p>
          <a:p>
            <a:pPr marL="285750" indent="-285750">
              <a:buFont typeface="Arial" charset="0"/>
              <a:buNone/>
            </a:pPr>
            <a:endParaRPr lang="fi-FI" sz="200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kstiruutu 1"/>
          <p:cNvSpPr txBox="1">
            <a:spLocks noChangeArrowheads="1"/>
          </p:cNvSpPr>
          <p:nvPr/>
        </p:nvSpPr>
        <p:spPr bwMode="auto">
          <a:xfrm>
            <a:off x="539750" y="836613"/>
            <a:ext cx="7848600" cy="646112"/>
          </a:xfrm>
          <a:prstGeom prst="rect">
            <a:avLst/>
          </a:prstGeom>
          <a:noFill/>
          <a:ln w="9525">
            <a:noFill/>
            <a:miter lim="800000"/>
            <a:headEnd/>
            <a:tailEnd/>
          </a:ln>
        </p:spPr>
        <p:txBody>
          <a:bodyPr>
            <a:spAutoFit/>
          </a:bodyPr>
          <a:lstStyle/>
          <a:p>
            <a:endParaRPr lang="fi-FI">
              <a:latin typeface="Calibri" pitchFamily="34" charset="0"/>
            </a:endParaRPr>
          </a:p>
          <a:p>
            <a:endParaRPr lang="fi-FI">
              <a:latin typeface="Calibri" pitchFamily="34" charset="0"/>
            </a:endParaRPr>
          </a:p>
        </p:txBody>
      </p:sp>
      <p:pic>
        <p:nvPicPr>
          <p:cNvPr id="18434" name="Picture 2"/>
          <p:cNvPicPr>
            <a:picLocks noChangeAspect="1" noChangeArrowheads="1"/>
          </p:cNvPicPr>
          <p:nvPr/>
        </p:nvPicPr>
        <p:blipFill>
          <a:blip r:embed="rId3"/>
          <a:srcRect/>
          <a:stretch>
            <a:fillRect/>
          </a:stretch>
        </p:blipFill>
        <p:spPr bwMode="auto">
          <a:xfrm>
            <a:off x="1116013" y="0"/>
            <a:ext cx="68040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Kuva 2"/>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
        <p:nvSpPr>
          <p:cNvPr id="47106" name="Tekstiruutu 3"/>
          <p:cNvSpPr txBox="1">
            <a:spLocks noChangeArrowheads="1"/>
          </p:cNvSpPr>
          <p:nvPr/>
        </p:nvSpPr>
        <p:spPr bwMode="auto">
          <a:xfrm>
            <a:off x="323850" y="0"/>
            <a:ext cx="8524875" cy="1190625"/>
          </a:xfrm>
          <a:prstGeom prst="rect">
            <a:avLst/>
          </a:prstGeom>
          <a:noFill/>
          <a:ln w="9525">
            <a:noFill/>
            <a:miter lim="800000"/>
            <a:headEnd/>
            <a:tailEnd/>
          </a:ln>
        </p:spPr>
        <p:txBody>
          <a:bodyPr>
            <a:spAutoFit/>
          </a:bodyPr>
          <a:lstStyle/>
          <a:p>
            <a:pPr algn="ctr"/>
            <a:r>
              <a:rPr lang="fi-FI" sz="3600">
                <a:latin typeface="Calibri" pitchFamily="34" charset="0"/>
              </a:rPr>
              <a:t>YHTEENVETOA: </a:t>
            </a:r>
          </a:p>
          <a:p>
            <a:pPr algn="ctr"/>
            <a:r>
              <a:rPr lang="fi-FI" sz="3600">
                <a:latin typeface="Calibri" pitchFamily="34" charset="0"/>
              </a:rPr>
              <a:t>HARVINAISKIELINEN KOKOELMA</a:t>
            </a:r>
          </a:p>
        </p:txBody>
      </p:sp>
      <p:sp>
        <p:nvSpPr>
          <p:cNvPr id="47107" name="Tekstiruutu 1"/>
          <p:cNvSpPr txBox="1">
            <a:spLocks noChangeArrowheads="1"/>
          </p:cNvSpPr>
          <p:nvPr/>
        </p:nvSpPr>
        <p:spPr bwMode="auto">
          <a:xfrm>
            <a:off x="539750" y="836613"/>
            <a:ext cx="7848600" cy="646112"/>
          </a:xfrm>
          <a:prstGeom prst="rect">
            <a:avLst/>
          </a:prstGeom>
          <a:noFill/>
          <a:ln w="9525">
            <a:noFill/>
            <a:miter lim="800000"/>
            <a:headEnd/>
            <a:tailEnd/>
          </a:ln>
        </p:spPr>
        <p:txBody>
          <a:bodyPr>
            <a:spAutoFit/>
          </a:bodyPr>
          <a:lstStyle/>
          <a:p>
            <a:endParaRPr lang="fi-FI">
              <a:latin typeface="Calibri" pitchFamily="34" charset="0"/>
            </a:endParaRPr>
          </a:p>
          <a:p>
            <a:endParaRPr lang="fi-FI">
              <a:latin typeface="Calibri" pitchFamily="34" charset="0"/>
            </a:endParaRPr>
          </a:p>
        </p:txBody>
      </p:sp>
      <p:sp>
        <p:nvSpPr>
          <p:cNvPr id="47108" name="Tekstiruutu 1"/>
          <p:cNvSpPr txBox="1">
            <a:spLocks noChangeArrowheads="1"/>
          </p:cNvSpPr>
          <p:nvPr/>
        </p:nvSpPr>
        <p:spPr bwMode="auto">
          <a:xfrm>
            <a:off x="539750" y="1125538"/>
            <a:ext cx="7848600" cy="4791075"/>
          </a:xfrm>
          <a:prstGeom prst="rect">
            <a:avLst/>
          </a:prstGeom>
          <a:noFill/>
          <a:ln w="9525">
            <a:noFill/>
            <a:miter lim="800000"/>
            <a:headEnd/>
            <a:tailEnd/>
          </a:ln>
        </p:spPr>
        <p:txBody>
          <a:bodyPr>
            <a:spAutoFit/>
          </a:bodyPr>
          <a:lstStyle/>
          <a:p>
            <a:pPr marL="342900" indent="-342900">
              <a:buFont typeface="Arial" charset="0"/>
              <a:buChar char="•"/>
            </a:pPr>
            <a:r>
              <a:rPr lang="fi-FI">
                <a:solidFill>
                  <a:srgbClr val="000000"/>
                </a:solidFill>
                <a:latin typeface="Calibri" pitchFamily="34" charset="0"/>
              </a:rPr>
              <a:t>Harvinaiskielisen aineiston tarve on lähinnä Turussa ja Raisiossa, jossa väestössä on paljon maahanmuuttajia. Pienehkö, vaihteleva tarve on myös Liedossa, Uudessakaupungissa ja Kaarinassa.</a:t>
            </a:r>
          </a:p>
          <a:p>
            <a:pPr marL="342900" indent="-342900">
              <a:buFont typeface="Arial" charset="0"/>
              <a:buNone/>
            </a:pPr>
            <a:endParaRPr lang="fi-FI">
              <a:solidFill>
                <a:srgbClr val="000000"/>
              </a:solidFill>
              <a:latin typeface="Calibri" pitchFamily="34" charset="0"/>
            </a:endParaRPr>
          </a:p>
          <a:p>
            <a:pPr marL="342900" indent="-342900">
              <a:buFont typeface="Arial" charset="0"/>
              <a:buChar char="•"/>
            </a:pPr>
            <a:r>
              <a:rPr lang="fi-FI">
                <a:solidFill>
                  <a:srgbClr val="000000"/>
                </a:solidFill>
                <a:latin typeface="Calibri" pitchFamily="34" charset="0"/>
              </a:rPr>
              <a:t>Omia harvinaiskielisiä kokoelmia on täydennetty siirtokokoelmin Helsingin monikielisestä kirjastosta. Siirtokokoelmien hallinnointia on nykyisillä resursseilla vaikea organisoida keskitetysti tiettyyn kirjastoon. </a:t>
            </a:r>
          </a:p>
          <a:p>
            <a:pPr marL="342900" indent="-342900">
              <a:buFont typeface="Arial" charset="0"/>
              <a:buChar char="•"/>
            </a:pPr>
            <a:endParaRPr lang="fi-FI">
              <a:solidFill>
                <a:srgbClr val="000000"/>
              </a:solidFill>
              <a:latin typeface="Calibri" pitchFamily="34" charset="0"/>
            </a:endParaRPr>
          </a:p>
          <a:p>
            <a:pPr marL="342900" indent="-342900">
              <a:buFont typeface="Arial" charset="0"/>
              <a:buChar char="•"/>
            </a:pPr>
            <a:r>
              <a:rPr lang="fi-FI">
                <a:solidFill>
                  <a:srgbClr val="000000"/>
                </a:solidFill>
                <a:latin typeface="Calibri" pitchFamily="34" charset="0"/>
              </a:rPr>
              <a:t>Aikuisten kokoelman pääpaino on ehdotettu siirrettäväksi e-aineistoihin. Ongelmana on aineiston saatavuus.  Asiaa tarkastellaan uudelleen, jos tarjonnassa tapahtuu muutoksia.</a:t>
            </a:r>
          </a:p>
          <a:p>
            <a:pPr marL="342900" indent="-342900">
              <a:buFont typeface="Arial" charset="0"/>
              <a:buChar char="•"/>
            </a:pPr>
            <a:endParaRPr lang="fi-FI">
              <a:solidFill>
                <a:srgbClr val="000000"/>
              </a:solidFill>
              <a:latin typeface="Calibri" pitchFamily="34" charset="0"/>
            </a:endParaRPr>
          </a:p>
          <a:p>
            <a:pPr marL="342900" indent="-342900">
              <a:buFont typeface="Arial" charset="0"/>
              <a:buChar char="•"/>
            </a:pPr>
            <a:r>
              <a:rPr lang="fi-FI">
                <a:solidFill>
                  <a:srgbClr val="000000"/>
                </a:solidFill>
                <a:latin typeface="Calibri" pitchFamily="34" charset="0"/>
              </a:rPr>
              <a:t>Harvinaiskielisen kokoelman hallinnointiin ei ole löydetty käytännöllistä mallia. Koska aineiston tarve keskittyy vain muutamiin kirjastoihin, ei projektissa esitetä keskitettyä kokoelmanhoitoa. </a:t>
            </a:r>
          </a:p>
          <a:p>
            <a:pPr marL="342900" indent="-342900">
              <a:buFont typeface="Arial" charset="0"/>
              <a:buChar char="•"/>
            </a:pPr>
            <a:endParaRPr lang="fi-FI">
              <a:solidFill>
                <a:srgbClr val="000000"/>
              </a:solidFill>
              <a:latin typeface="Calibri" pitchFamily="34" charset="0"/>
            </a:endParaRPr>
          </a:p>
          <a:p>
            <a:pPr marL="342900" indent="-342900">
              <a:buFont typeface="Arial" charset="0"/>
              <a:buNone/>
            </a:pPr>
            <a:endParaRPr lang="fi-FI" sz="200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Kuva 2"/>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
        <p:nvSpPr>
          <p:cNvPr id="48130" name="Tekstiruutu 3"/>
          <p:cNvSpPr txBox="1">
            <a:spLocks noChangeArrowheads="1"/>
          </p:cNvSpPr>
          <p:nvPr/>
        </p:nvSpPr>
        <p:spPr bwMode="auto">
          <a:xfrm>
            <a:off x="323850" y="107950"/>
            <a:ext cx="8524875" cy="1190625"/>
          </a:xfrm>
          <a:prstGeom prst="rect">
            <a:avLst/>
          </a:prstGeom>
          <a:noFill/>
          <a:ln w="9525">
            <a:noFill/>
            <a:miter lim="800000"/>
            <a:headEnd/>
            <a:tailEnd/>
          </a:ln>
        </p:spPr>
        <p:txBody>
          <a:bodyPr>
            <a:spAutoFit/>
          </a:bodyPr>
          <a:lstStyle/>
          <a:p>
            <a:pPr algn="ctr"/>
            <a:r>
              <a:rPr lang="fi-FI" sz="3600">
                <a:latin typeface="Calibri" pitchFamily="34" charset="0"/>
              </a:rPr>
              <a:t>YHTEENVETOA: </a:t>
            </a:r>
          </a:p>
          <a:p>
            <a:pPr algn="ctr"/>
            <a:r>
              <a:rPr lang="fi-FI" sz="3600">
                <a:latin typeface="Calibri" pitchFamily="34" charset="0"/>
              </a:rPr>
              <a:t>MUU VIERASKIELINEN KOKOELMA</a:t>
            </a:r>
          </a:p>
        </p:txBody>
      </p:sp>
      <p:sp>
        <p:nvSpPr>
          <p:cNvPr id="48131" name="Tekstiruutu 1"/>
          <p:cNvSpPr txBox="1">
            <a:spLocks noChangeArrowheads="1"/>
          </p:cNvSpPr>
          <p:nvPr/>
        </p:nvSpPr>
        <p:spPr bwMode="auto">
          <a:xfrm>
            <a:off x="539750" y="836613"/>
            <a:ext cx="7848600" cy="646112"/>
          </a:xfrm>
          <a:prstGeom prst="rect">
            <a:avLst/>
          </a:prstGeom>
          <a:noFill/>
          <a:ln w="9525">
            <a:noFill/>
            <a:miter lim="800000"/>
            <a:headEnd/>
            <a:tailEnd/>
          </a:ln>
        </p:spPr>
        <p:txBody>
          <a:bodyPr>
            <a:spAutoFit/>
          </a:bodyPr>
          <a:lstStyle/>
          <a:p>
            <a:endParaRPr lang="fi-FI">
              <a:latin typeface="Calibri" pitchFamily="34" charset="0"/>
            </a:endParaRPr>
          </a:p>
          <a:p>
            <a:endParaRPr lang="fi-FI">
              <a:latin typeface="Calibri" pitchFamily="34" charset="0"/>
            </a:endParaRPr>
          </a:p>
        </p:txBody>
      </p:sp>
      <p:sp>
        <p:nvSpPr>
          <p:cNvPr id="48132" name="Tekstiruutu 1"/>
          <p:cNvSpPr txBox="1">
            <a:spLocks noChangeArrowheads="1"/>
          </p:cNvSpPr>
          <p:nvPr/>
        </p:nvSpPr>
        <p:spPr bwMode="auto">
          <a:xfrm>
            <a:off x="539750" y="693738"/>
            <a:ext cx="7848600" cy="4791075"/>
          </a:xfrm>
          <a:prstGeom prst="rect">
            <a:avLst/>
          </a:prstGeom>
          <a:noFill/>
          <a:ln w="9525">
            <a:noFill/>
            <a:miter lim="800000"/>
            <a:headEnd/>
            <a:tailEnd/>
          </a:ln>
        </p:spPr>
        <p:txBody>
          <a:bodyPr>
            <a:spAutoFit/>
          </a:bodyPr>
          <a:lstStyle/>
          <a:p>
            <a:pPr marL="342900" indent="-342900">
              <a:buFont typeface="Arial" charset="0"/>
              <a:buNone/>
            </a:pPr>
            <a:endParaRPr lang="fi-FI">
              <a:solidFill>
                <a:srgbClr val="000000"/>
              </a:solidFill>
              <a:latin typeface="Calibri" pitchFamily="34" charset="0"/>
            </a:endParaRPr>
          </a:p>
          <a:p>
            <a:pPr marL="342900" indent="-342900">
              <a:buFont typeface="Arial" charset="0"/>
              <a:buChar char="•"/>
            </a:pPr>
            <a:endParaRPr lang="fi-FI">
              <a:solidFill>
                <a:srgbClr val="000000"/>
              </a:solidFill>
              <a:latin typeface="Calibri" pitchFamily="34" charset="0"/>
            </a:endParaRPr>
          </a:p>
          <a:p>
            <a:pPr marL="342900" indent="-342900">
              <a:buFont typeface="Arial" charset="0"/>
              <a:buChar char="•"/>
            </a:pPr>
            <a:endParaRPr lang="fi-FI">
              <a:solidFill>
                <a:srgbClr val="000000"/>
              </a:solidFill>
              <a:latin typeface="Calibri" pitchFamily="34" charset="0"/>
            </a:endParaRPr>
          </a:p>
          <a:p>
            <a:pPr marL="342900" indent="-342900">
              <a:buFont typeface="Arial" charset="0"/>
              <a:buChar char="•"/>
            </a:pPr>
            <a:r>
              <a:rPr lang="fi-FI">
                <a:solidFill>
                  <a:srgbClr val="000000"/>
                </a:solidFill>
                <a:latin typeface="Calibri" pitchFamily="34" charset="0"/>
              </a:rPr>
              <a:t>Suurin ja edelleen kasvava kysyntä kirjastoissa on englanninkieliselle nuorten ja aikuisten kaunokirjallisuudelle.</a:t>
            </a:r>
          </a:p>
          <a:p>
            <a:pPr marL="342900" indent="-342900">
              <a:buFont typeface="Arial" charset="0"/>
              <a:buChar char="•"/>
            </a:pPr>
            <a:endParaRPr lang="fi-FI">
              <a:solidFill>
                <a:srgbClr val="000000"/>
              </a:solidFill>
              <a:latin typeface="Calibri" pitchFamily="34" charset="0"/>
            </a:endParaRPr>
          </a:p>
          <a:p>
            <a:pPr marL="342900" indent="-342900">
              <a:buFont typeface="Arial" charset="0"/>
              <a:buChar char="•"/>
            </a:pPr>
            <a:r>
              <a:rPr lang="fi-FI">
                <a:solidFill>
                  <a:srgbClr val="000000"/>
                </a:solidFill>
                <a:latin typeface="Calibri" pitchFamily="34" charset="0"/>
              </a:rPr>
              <a:t>Kokoelmaa täydennetään jatkossa e-aineistoilla niin kauno- kuin tietokirjallisuudenkin osalta.</a:t>
            </a:r>
          </a:p>
          <a:p>
            <a:pPr marL="342900" indent="-342900">
              <a:buFont typeface="Arial" charset="0"/>
              <a:buChar char="•"/>
            </a:pPr>
            <a:endParaRPr lang="fi-FI">
              <a:solidFill>
                <a:srgbClr val="000000"/>
              </a:solidFill>
              <a:latin typeface="Calibri" pitchFamily="34" charset="0"/>
            </a:endParaRPr>
          </a:p>
          <a:p>
            <a:pPr marL="342900" indent="-342900">
              <a:buFont typeface="Arial" charset="0"/>
              <a:buChar char="•"/>
            </a:pPr>
            <a:r>
              <a:rPr lang="fi-FI">
                <a:solidFill>
                  <a:srgbClr val="000000"/>
                </a:solidFill>
                <a:latin typeface="Calibri" pitchFamily="34" charset="0"/>
              </a:rPr>
              <a:t>Kirjastot päättävät itsenäisesti miten kasvava e-kirjojen tarjonta vaikuttaa fyysisiin kokoelmiin.</a:t>
            </a:r>
          </a:p>
          <a:p>
            <a:pPr marL="342900" indent="-342900">
              <a:buFont typeface="Arial" charset="0"/>
              <a:buChar char="•"/>
            </a:pPr>
            <a:endParaRPr lang="fi-FI">
              <a:solidFill>
                <a:srgbClr val="000000"/>
              </a:solidFill>
              <a:latin typeface="Calibri" pitchFamily="34" charset="0"/>
            </a:endParaRPr>
          </a:p>
          <a:p>
            <a:pPr marL="342900" indent="-342900">
              <a:buFont typeface="Arial" charset="0"/>
              <a:buChar char="•"/>
            </a:pPr>
            <a:r>
              <a:rPr lang="fi-FI">
                <a:solidFill>
                  <a:srgbClr val="000000"/>
                </a:solidFill>
                <a:latin typeface="Calibri" pitchFamily="34" charset="0"/>
              </a:rPr>
              <a:t>Maakuntakirjasto avustaa kirjastoja tarvittaessa.</a:t>
            </a:r>
          </a:p>
          <a:p>
            <a:pPr marL="342900" indent="-342900">
              <a:buFont typeface="Arial" charset="0"/>
              <a:buChar char="•"/>
            </a:pPr>
            <a:endParaRPr lang="fi-FI">
              <a:latin typeface="Calibri" pitchFamily="34" charset="0"/>
            </a:endParaRPr>
          </a:p>
          <a:p>
            <a:pPr marL="342900" indent="-342900">
              <a:buFont typeface="Arial" charset="0"/>
              <a:buChar char="•"/>
            </a:pPr>
            <a:r>
              <a:rPr lang="fi-FI">
                <a:solidFill>
                  <a:srgbClr val="000000"/>
                </a:solidFill>
                <a:latin typeface="Calibri" pitchFamily="34" charset="0"/>
              </a:rPr>
              <a:t>Kirjastoista löytyvää kielitaitoa hyödynnetään kokoelmien hoidossa.</a:t>
            </a:r>
            <a:endParaRPr lang="fi-FI">
              <a:latin typeface="Calibri" pitchFamily="34" charset="0"/>
            </a:endParaRPr>
          </a:p>
          <a:p>
            <a:pPr marL="342900" indent="-342900">
              <a:buFont typeface="Arial" charset="0"/>
              <a:buChar char="•"/>
            </a:pPr>
            <a:endParaRPr lang="fi-FI">
              <a:latin typeface="Calibri" pitchFamily="34" charset="0"/>
            </a:endParaRPr>
          </a:p>
          <a:p>
            <a:pPr marL="342900" indent="-342900">
              <a:buFont typeface="Arial" charset="0"/>
              <a:buNone/>
            </a:pPr>
            <a:endParaRPr lang="fi-FI" sz="200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Kuva 2"/>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
        <p:nvSpPr>
          <p:cNvPr id="49154" name="Tekstiruutu 3"/>
          <p:cNvSpPr txBox="1">
            <a:spLocks noChangeArrowheads="1"/>
          </p:cNvSpPr>
          <p:nvPr/>
        </p:nvSpPr>
        <p:spPr bwMode="auto">
          <a:xfrm>
            <a:off x="323850" y="107950"/>
            <a:ext cx="8524875" cy="641350"/>
          </a:xfrm>
          <a:prstGeom prst="rect">
            <a:avLst/>
          </a:prstGeom>
          <a:noFill/>
          <a:ln w="9525">
            <a:noFill/>
            <a:miter lim="800000"/>
            <a:headEnd/>
            <a:tailEnd/>
          </a:ln>
        </p:spPr>
        <p:txBody>
          <a:bodyPr>
            <a:spAutoFit/>
          </a:bodyPr>
          <a:lstStyle/>
          <a:p>
            <a:pPr algn="ctr"/>
            <a:r>
              <a:rPr lang="fi-FI" sz="3600">
                <a:latin typeface="Calibri" pitchFamily="34" charset="0"/>
              </a:rPr>
              <a:t>KIRJASTOJEN HUOMIOITA</a:t>
            </a:r>
          </a:p>
        </p:txBody>
      </p:sp>
      <p:sp>
        <p:nvSpPr>
          <p:cNvPr id="49155" name="Tekstiruutu 1"/>
          <p:cNvSpPr txBox="1">
            <a:spLocks noChangeArrowheads="1"/>
          </p:cNvSpPr>
          <p:nvPr/>
        </p:nvSpPr>
        <p:spPr bwMode="auto">
          <a:xfrm>
            <a:off x="539750" y="836613"/>
            <a:ext cx="7848600" cy="646112"/>
          </a:xfrm>
          <a:prstGeom prst="rect">
            <a:avLst/>
          </a:prstGeom>
          <a:noFill/>
          <a:ln w="9525">
            <a:noFill/>
            <a:miter lim="800000"/>
            <a:headEnd/>
            <a:tailEnd/>
          </a:ln>
        </p:spPr>
        <p:txBody>
          <a:bodyPr>
            <a:spAutoFit/>
          </a:bodyPr>
          <a:lstStyle/>
          <a:p>
            <a:endParaRPr lang="fi-FI">
              <a:latin typeface="Calibri" pitchFamily="34" charset="0"/>
            </a:endParaRPr>
          </a:p>
          <a:p>
            <a:endParaRPr lang="fi-FI">
              <a:latin typeface="Calibri" pitchFamily="34" charset="0"/>
            </a:endParaRPr>
          </a:p>
        </p:txBody>
      </p:sp>
      <p:sp>
        <p:nvSpPr>
          <p:cNvPr id="49156" name="Tekstiruutu 1"/>
          <p:cNvSpPr txBox="1">
            <a:spLocks noChangeArrowheads="1"/>
          </p:cNvSpPr>
          <p:nvPr/>
        </p:nvSpPr>
        <p:spPr bwMode="auto">
          <a:xfrm>
            <a:off x="539750" y="692150"/>
            <a:ext cx="7848600" cy="3967163"/>
          </a:xfrm>
          <a:prstGeom prst="rect">
            <a:avLst/>
          </a:prstGeom>
          <a:noFill/>
          <a:ln w="9525">
            <a:noFill/>
            <a:miter lim="800000"/>
            <a:headEnd/>
            <a:tailEnd/>
          </a:ln>
        </p:spPr>
        <p:txBody>
          <a:bodyPr>
            <a:spAutoFit/>
          </a:bodyPr>
          <a:lstStyle/>
          <a:p>
            <a:pPr marL="342900" indent="-342900">
              <a:buFont typeface="Arial" charset="0"/>
              <a:buNone/>
            </a:pPr>
            <a:endParaRPr lang="fi-FI">
              <a:solidFill>
                <a:srgbClr val="000000"/>
              </a:solidFill>
              <a:latin typeface="Calibri" pitchFamily="34" charset="0"/>
            </a:endParaRPr>
          </a:p>
          <a:p>
            <a:pPr marL="342900" indent="-342900">
              <a:buFont typeface="Arial" charset="0"/>
              <a:buChar char="•"/>
            </a:pPr>
            <a:r>
              <a:rPr lang="fi-FI">
                <a:solidFill>
                  <a:srgbClr val="000000"/>
                </a:solidFill>
                <a:latin typeface="Calibri" pitchFamily="34" charset="0"/>
              </a:rPr>
              <a:t>Kirjastot huomioivat osittain omassa aineistovalinnassaan Vaskikokoelman tilanteen. </a:t>
            </a:r>
          </a:p>
          <a:p>
            <a:pPr marL="342900" indent="-342900">
              <a:buFont typeface="Arial" charset="0"/>
              <a:buNone/>
            </a:pPr>
            <a:endParaRPr lang="fi-FI">
              <a:solidFill>
                <a:srgbClr val="000000"/>
              </a:solidFill>
              <a:latin typeface="Calibri" pitchFamily="34" charset="0"/>
            </a:endParaRPr>
          </a:p>
          <a:p>
            <a:pPr marL="800100" lvl="1" indent="-342900">
              <a:buFont typeface="Arial" charset="0"/>
              <a:buChar char="•"/>
            </a:pPr>
            <a:r>
              <a:rPr lang="fi-FI">
                <a:solidFill>
                  <a:srgbClr val="000000"/>
                </a:solidFill>
                <a:latin typeface="Calibri" pitchFamily="34" charset="0"/>
              </a:rPr>
              <a:t>Määrärahojen tarkempaan kohdentamiseen on toivottu parannusta uuden järjestelmän avulla</a:t>
            </a:r>
          </a:p>
          <a:p>
            <a:pPr marL="342900" indent="-342900">
              <a:buFont typeface="Arial" charset="0"/>
              <a:buChar char="•"/>
            </a:pPr>
            <a:endParaRPr lang="fi-FI">
              <a:solidFill>
                <a:srgbClr val="000000"/>
              </a:solidFill>
              <a:latin typeface="Calibri" pitchFamily="34" charset="0"/>
            </a:endParaRPr>
          </a:p>
          <a:p>
            <a:pPr marL="800100" lvl="1" indent="-342900">
              <a:buFont typeface="Arial" charset="0"/>
              <a:buChar char="•"/>
            </a:pPr>
            <a:r>
              <a:rPr lang="fi-FI">
                <a:solidFill>
                  <a:srgbClr val="000000"/>
                </a:solidFill>
                <a:latin typeface="Calibri" pitchFamily="34" charset="0"/>
              </a:rPr>
              <a:t>Uudessa kirjastojärjestelmässä on selkeänä kehittämistavoitteena valintalistojen valintojen näkyvyyden parantaminen yli kuntarajojen. </a:t>
            </a:r>
          </a:p>
          <a:p>
            <a:pPr marL="800100" lvl="1" indent="-342900">
              <a:buFont typeface="Arial" charset="0"/>
              <a:buChar char="•"/>
            </a:pPr>
            <a:endParaRPr lang="fi-FI">
              <a:solidFill>
                <a:srgbClr val="000000"/>
              </a:solidFill>
              <a:latin typeface="Calibri" pitchFamily="34" charset="0"/>
            </a:endParaRPr>
          </a:p>
          <a:p>
            <a:pPr marL="342900" indent="-342900">
              <a:buFont typeface="Arial" charset="0"/>
              <a:buChar char="•"/>
            </a:pPr>
            <a:r>
              <a:rPr lang="fi-FI">
                <a:latin typeface="Calibri" pitchFamily="34" charset="0"/>
              </a:rPr>
              <a:t>Kirjavinkkausten kehittäminen Vaski-tuotteeksi</a:t>
            </a:r>
          </a:p>
          <a:p>
            <a:pPr marL="342900" indent="-342900">
              <a:buFont typeface="Arial" charset="0"/>
              <a:buChar char="•"/>
            </a:pPr>
            <a:endParaRPr lang="fi-FI">
              <a:latin typeface="Calibri" pitchFamily="34" charset="0"/>
            </a:endParaRPr>
          </a:p>
          <a:p>
            <a:pPr marL="342900" indent="-342900">
              <a:buFont typeface="Arial" charset="0"/>
              <a:buChar char="•"/>
            </a:pPr>
            <a:r>
              <a:rPr lang="fi-FI">
                <a:latin typeface="Calibri" pitchFamily="34" charset="0"/>
              </a:rPr>
              <a:t>Kirjastojen profilointi: palvelu- ja kokoelmaprofiilit </a:t>
            </a:r>
          </a:p>
          <a:p>
            <a:pPr marL="342900" indent="-342900">
              <a:buFont typeface="Arial" charset="0"/>
              <a:buNone/>
            </a:pPr>
            <a:endParaRPr lang="fi-FI" sz="200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Kuva 2"/>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
        <p:nvSpPr>
          <p:cNvPr id="50178" name="Tekstiruutu 3"/>
          <p:cNvSpPr txBox="1">
            <a:spLocks noChangeArrowheads="1"/>
          </p:cNvSpPr>
          <p:nvPr/>
        </p:nvSpPr>
        <p:spPr bwMode="auto">
          <a:xfrm>
            <a:off x="323850" y="260350"/>
            <a:ext cx="8524875" cy="579438"/>
          </a:xfrm>
          <a:prstGeom prst="rect">
            <a:avLst/>
          </a:prstGeom>
          <a:noFill/>
          <a:ln w="9525">
            <a:noFill/>
            <a:miter lim="800000"/>
            <a:headEnd/>
            <a:tailEnd/>
          </a:ln>
        </p:spPr>
        <p:txBody>
          <a:bodyPr>
            <a:spAutoFit/>
          </a:bodyPr>
          <a:lstStyle/>
          <a:p>
            <a:pPr algn="ctr"/>
            <a:r>
              <a:rPr lang="fi-FI" sz="3200">
                <a:solidFill>
                  <a:srgbClr val="000000"/>
                </a:solidFill>
                <a:latin typeface="Calibri" pitchFamily="34" charset="0"/>
              </a:rPr>
              <a:t>PROJEKTISSA TAPAHTUU:</a:t>
            </a:r>
          </a:p>
        </p:txBody>
      </p:sp>
      <p:sp>
        <p:nvSpPr>
          <p:cNvPr id="50179" name="Tekstiruutu 1"/>
          <p:cNvSpPr txBox="1">
            <a:spLocks noChangeArrowheads="1"/>
          </p:cNvSpPr>
          <p:nvPr/>
        </p:nvSpPr>
        <p:spPr bwMode="auto">
          <a:xfrm>
            <a:off x="539750" y="1052513"/>
            <a:ext cx="7848600" cy="2289175"/>
          </a:xfrm>
          <a:prstGeom prst="rect">
            <a:avLst/>
          </a:prstGeom>
          <a:noFill/>
          <a:ln w="9525">
            <a:noFill/>
            <a:miter lim="800000"/>
            <a:headEnd/>
            <a:tailEnd/>
          </a:ln>
        </p:spPr>
        <p:txBody>
          <a:bodyPr>
            <a:spAutoFit/>
          </a:bodyPr>
          <a:lstStyle/>
          <a:p>
            <a:pPr marL="285750" indent="-285750">
              <a:buFont typeface="Arial" charset="0"/>
              <a:buNone/>
            </a:pPr>
            <a:endParaRPr lang="fi-FI">
              <a:solidFill>
                <a:srgbClr val="000000"/>
              </a:solidFill>
              <a:latin typeface="Calibri" pitchFamily="34" charset="0"/>
            </a:endParaRPr>
          </a:p>
          <a:p>
            <a:pPr marL="285750" indent="-285750">
              <a:buFont typeface="Arial" charset="0"/>
              <a:buChar char="•"/>
            </a:pPr>
            <a:r>
              <a:rPr lang="fi-FI">
                <a:solidFill>
                  <a:srgbClr val="000000"/>
                </a:solidFill>
                <a:latin typeface="Calibri" pitchFamily="34" charset="0"/>
              </a:rPr>
              <a:t>8.11. Vaskin työvaliokunnan kokous: kirjastovierailujen yhteenvedon esittelyä ja työvaliokunnan ohjeistukset kokoelmalinjauksien valmisteluun </a:t>
            </a:r>
          </a:p>
          <a:p>
            <a:pPr marL="285750" indent="-285750">
              <a:buFont typeface="Arial" charset="0"/>
              <a:buChar char="•"/>
            </a:pPr>
            <a:endParaRPr lang="fi-FI">
              <a:solidFill>
                <a:srgbClr val="000000"/>
              </a:solidFill>
              <a:latin typeface="Calibri" pitchFamily="34" charset="0"/>
            </a:endParaRPr>
          </a:p>
          <a:p>
            <a:pPr marL="285750" indent="-285750">
              <a:buFont typeface="Arial" charset="0"/>
              <a:buChar char="•"/>
            </a:pPr>
            <a:r>
              <a:rPr lang="fi-FI">
                <a:solidFill>
                  <a:srgbClr val="000000"/>
                </a:solidFill>
                <a:latin typeface="Calibri" pitchFamily="34" charset="0"/>
              </a:rPr>
              <a:t>Joulukuu 2012 Vaskin johtoryhmän: käsitellään projektin tuottamia kokoelmakuvauksia, -linjauksia ja toimintaehdotuksia. </a:t>
            </a:r>
          </a:p>
          <a:p>
            <a:pPr marL="285750" indent="-285750">
              <a:buFont typeface="Arial" charset="0"/>
              <a:buChar char="•"/>
            </a:pPr>
            <a:endParaRPr lang="fi-FI">
              <a:solidFill>
                <a:srgbClr val="000000"/>
              </a:solidFill>
              <a:latin typeface="Calibri" pitchFamily="34" charset="0"/>
            </a:endParaRPr>
          </a:p>
          <a:p>
            <a:pPr marL="285750" indent="-285750">
              <a:buFont typeface="Arial" charset="0"/>
              <a:buChar char="•"/>
            </a:pPr>
            <a:r>
              <a:rPr lang="fi-FI">
                <a:solidFill>
                  <a:srgbClr val="000000"/>
                </a:solidFill>
                <a:latin typeface="Calibri" pitchFamily="34" charset="0"/>
              </a:rPr>
              <a:t>Tammikuu 2013: Kokoelmalinjausten lopputyöt ja projektin päättäminen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Kuva 2"/>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
        <p:nvSpPr>
          <p:cNvPr id="51202" name="Tekstiruutu 1"/>
          <p:cNvSpPr txBox="1">
            <a:spLocks noChangeArrowheads="1"/>
          </p:cNvSpPr>
          <p:nvPr/>
        </p:nvSpPr>
        <p:spPr bwMode="auto">
          <a:xfrm>
            <a:off x="539750" y="1052513"/>
            <a:ext cx="7848600" cy="2255837"/>
          </a:xfrm>
          <a:prstGeom prst="rect">
            <a:avLst/>
          </a:prstGeom>
          <a:noFill/>
          <a:ln w="9525">
            <a:noFill/>
            <a:miter lim="800000"/>
            <a:headEnd/>
            <a:tailEnd/>
          </a:ln>
        </p:spPr>
        <p:txBody>
          <a:bodyPr>
            <a:spAutoFit/>
          </a:bodyPr>
          <a:lstStyle/>
          <a:p>
            <a:pPr marL="285750" indent="-285750">
              <a:buFont typeface="Arial" charset="0"/>
              <a:buChar char="•"/>
            </a:pPr>
            <a:endParaRPr lang="fi-FI">
              <a:solidFill>
                <a:srgbClr val="000000"/>
              </a:solidFill>
              <a:latin typeface="Calibri" pitchFamily="34" charset="0"/>
            </a:endParaRPr>
          </a:p>
          <a:p>
            <a:pPr marL="285750" indent="-285750" algn="ctr">
              <a:buFont typeface="Arial" charset="0"/>
              <a:buNone/>
            </a:pPr>
            <a:endParaRPr lang="fi-FI">
              <a:solidFill>
                <a:srgbClr val="000000"/>
              </a:solidFill>
              <a:latin typeface="Calibri" pitchFamily="34" charset="0"/>
            </a:endParaRPr>
          </a:p>
          <a:p>
            <a:pPr marL="285750" indent="-285750" algn="ctr">
              <a:buFont typeface="Arial" charset="0"/>
              <a:buNone/>
            </a:pPr>
            <a:endParaRPr lang="fi-FI">
              <a:solidFill>
                <a:srgbClr val="000000"/>
              </a:solidFill>
              <a:latin typeface="Calibri" pitchFamily="34" charset="0"/>
            </a:endParaRPr>
          </a:p>
          <a:p>
            <a:pPr marL="285750" indent="-285750" algn="ctr">
              <a:buFont typeface="Arial" charset="0"/>
              <a:buNone/>
            </a:pPr>
            <a:r>
              <a:rPr lang="fi-FI" sz="2200">
                <a:solidFill>
                  <a:srgbClr val="000000"/>
                </a:solidFill>
                <a:latin typeface="Calibri" pitchFamily="34" charset="0"/>
                <a:hlinkClick r:id="rId4"/>
              </a:rPr>
              <a:t>www.vaskikirjastot.fi</a:t>
            </a:r>
            <a:endParaRPr lang="fi-FI" sz="2200">
              <a:solidFill>
                <a:srgbClr val="000000"/>
              </a:solidFill>
              <a:latin typeface="Calibri" pitchFamily="34" charset="0"/>
            </a:endParaRPr>
          </a:p>
          <a:p>
            <a:pPr marL="285750" indent="-285750" algn="ctr">
              <a:buFont typeface="Arial" charset="0"/>
              <a:buChar char="•"/>
            </a:pPr>
            <a:endParaRPr lang="fi-FI" sz="2200">
              <a:solidFill>
                <a:srgbClr val="000000"/>
              </a:solidFill>
              <a:latin typeface="Calibri" pitchFamily="34" charset="0"/>
            </a:endParaRPr>
          </a:p>
          <a:p>
            <a:pPr marL="285750" indent="-285750" algn="ctr">
              <a:buFont typeface="Arial" charset="0"/>
              <a:buNone/>
            </a:pPr>
            <a:r>
              <a:rPr lang="fi-FI" sz="2200">
                <a:solidFill>
                  <a:srgbClr val="000000"/>
                </a:solidFill>
                <a:latin typeface="Calibri" pitchFamily="34" charset="0"/>
                <a:hlinkClick r:id="rId5"/>
              </a:rPr>
              <a:t>sanna.nieminen@turku.fi</a:t>
            </a:r>
            <a:endParaRPr lang="fi-FI" sz="2200">
              <a:solidFill>
                <a:srgbClr val="000000"/>
              </a:solidFill>
              <a:latin typeface="Calibri" pitchFamily="34" charset="0"/>
            </a:endParaRPr>
          </a:p>
          <a:p>
            <a:pPr marL="285750" indent="-285750">
              <a:buFont typeface="Arial" charset="0"/>
              <a:buNone/>
            </a:pPr>
            <a:endParaRPr lang="fi-FI" sz="2200">
              <a:solidFill>
                <a:srgbClr val="000000"/>
              </a:solidFill>
              <a:latin typeface="Calibri" pitchFamily="34" charset="0"/>
            </a:endParaRPr>
          </a:p>
        </p:txBody>
      </p:sp>
      <p:sp>
        <p:nvSpPr>
          <p:cNvPr id="51203" name="Tekstiruutu 1"/>
          <p:cNvSpPr txBox="1">
            <a:spLocks noChangeArrowheads="1"/>
          </p:cNvSpPr>
          <p:nvPr/>
        </p:nvSpPr>
        <p:spPr bwMode="auto">
          <a:xfrm>
            <a:off x="539750" y="1052513"/>
            <a:ext cx="7848600" cy="2255837"/>
          </a:xfrm>
          <a:prstGeom prst="rect">
            <a:avLst/>
          </a:prstGeom>
          <a:noFill/>
          <a:ln w="9525">
            <a:noFill/>
            <a:miter lim="800000"/>
            <a:headEnd/>
            <a:tailEnd/>
          </a:ln>
        </p:spPr>
        <p:txBody>
          <a:bodyPr>
            <a:spAutoFit/>
          </a:bodyPr>
          <a:lstStyle/>
          <a:p>
            <a:pPr marL="285750" indent="-285750">
              <a:buFont typeface="Arial" charset="0"/>
              <a:buChar char="•"/>
            </a:pPr>
            <a:endParaRPr lang="fi-FI">
              <a:solidFill>
                <a:srgbClr val="000000"/>
              </a:solidFill>
              <a:latin typeface="Calibri" pitchFamily="34" charset="0"/>
            </a:endParaRPr>
          </a:p>
          <a:p>
            <a:pPr marL="285750" indent="-285750" algn="ctr">
              <a:buFont typeface="Arial" charset="0"/>
              <a:buNone/>
            </a:pPr>
            <a:endParaRPr lang="fi-FI">
              <a:solidFill>
                <a:srgbClr val="000000"/>
              </a:solidFill>
              <a:latin typeface="Calibri" pitchFamily="34" charset="0"/>
            </a:endParaRPr>
          </a:p>
          <a:p>
            <a:pPr marL="285750" indent="-285750" algn="ctr">
              <a:buFont typeface="Arial" charset="0"/>
              <a:buNone/>
            </a:pPr>
            <a:endParaRPr lang="fi-FI">
              <a:solidFill>
                <a:srgbClr val="000000"/>
              </a:solidFill>
              <a:latin typeface="Calibri" pitchFamily="34" charset="0"/>
            </a:endParaRPr>
          </a:p>
          <a:p>
            <a:pPr marL="285750" indent="-285750" algn="ctr">
              <a:buFont typeface="Arial" charset="0"/>
              <a:buNone/>
            </a:pPr>
            <a:r>
              <a:rPr lang="fi-FI" sz="2200">
                <a:solidFill>
                  <a:srgbClr val="000000"/>
                </a:solidFill>
                <a:latin typeface="Calibri" pitchFamily="34" charset="0"/>
                <a:hlinkClick r:id="rId4"/>
              </a:rPr>
              <a:t>www.vaskikirjastot.fi</a:t>
            </a:r>
            <a:endParaRPr lang="fi-FI" sz="2200">
              <a:solidFill>
                <a:srgbClr val="000000"/>
              </a:solidFill>
              <a:latin typeface="Calibri" pitchFamily="34" charset="0"/>
            </a:endParaRPr>
          </a:p>
          <a:p>
            <a:pPr marL="285750" indent="-285750" algn="ctr">
              <a:buFont typeface="Arial" charset="0"/>
              <a:buChar char="•"/>
            </a:pPr>
            <a:endParaRPr lang="fi-FI" sz="2200">
              <a:solidFill>
                <a:srgbClr val="000000"/>
              </a:solidFill>
              <a:latin typeface="Calibri" pitchFamily="34" charset="0"/>
            </a:endParaRPr>
          </a:p>
          <a:p>
            <a:pPr marL="285750" indent="-285750" algn="ctr">
              <a:buFont typeface="Arial" charset="0"/>
              <a:buNone/>
            </a:pPr>
            <a:r>
              <a:rPr lang="fi-FI" sz="2200">
                <a:solidFill>
                  <a:srgbClr val="000000"/>
                </a:solidFill>
                <a:latin typeface="Calibri" pitchFamily="34" charset="0"/>
                <a:hlinkClick r:id="rId5"/>
              </a:rPr>
              <a:t>sanna.nieminen@turku.fi</a:t>
            </a:r>
            <a:endParaRPr lang="fi-FI" sz="2200">
              <a:solidFill>
                <a:srgbClr val="000000"/>
              </a:solidFill>
              <a:latin typeface="Calibri" pitchFamily="34" charset="0"/>
            </a:endParaRPr>
          </a:p>
          <a:p>
            <a:pPr marL="285750" indent="-285750">
              <a:buFont typeface="Arial" charset="0"/>
              <a:buNone/>
            </a:pPr>
            <a:endParaRPr lang="fi-FI" sz="22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noChangeArrowheads="1"/>
          </p:cNvPicPr>
          <p:nvPr/>
        </p:nvPicPr>
        <p:blipFill>
          <a:blip r:embed="rId3"/>
          <a:srcRect/>
          <a:stretch>
            <a:fillRect/>
          </a:stretch>
        </p:blipFill>
        <p:spPr bwMode="auto">
          <a:xfrm>
            <a:off x="-11113" y="0"/>
            <a:ext cx="91551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468313" y="0"/>
            <a:ext cx="8229600" cy="1052513"/>
          </a:xfrm>
        </p:spPr>
        <p:txBody>
          <a:bodyPr/>
          <a:lstStyle/>
          <a:p>
            <a:pPr eaLnBrk="1" hangingPunct="1"/>
            <a:r>
              <a:rPr lang="fi-FI" sz="3600" dirty="0" smtClean="0"/>
              <a:t>VASKI –ALUEEN VÄESTÖJAKAUMA</a:t>
            </a:r>
          </a:p>
        </p:txBody>
      </p:sp>
      <p:graphicFrame>
        <p:nvGraphicFramePr>
          <p:cNvPr id="51483" name="Group 1307"/>
          <p:cNvGraphicFramePr>
            <a:graphicFrameLocks noGrp="1"/>
          </p:cNvGraphicFramePr>
          <p:nvPr/>
        </p:nvGraphicFramePr>
        <p:xfrm>
          <a:off x="468313" y="836613"/>
          <a:ext cx="8229600" cy="5031740"/>
        </p:xfrm>
        <a:graphic>
          <a:graphicData uri="http://schemas.openxmlformats.org/drawingml/2006/table">
            <a:tbl>
              <a:tblPr/>
              <a:tblGrid>
                <a:gridCol w="2606675"/>
                <a:gridCol w="2879725"/>
                <a:gridCol w="2743200"/>
              </a:tblGrid>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Asukasluku v.2011</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 kaikista asukkaista</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Kaarina</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30911</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9,1 %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Kustavi</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874</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0,3 %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Laitila</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8440</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2,5 %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Lieto</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16260</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4,8 %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Masku</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9455</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2,8 %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Mynämäki</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8041</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2,4 %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Naantali</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18807</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5,5 %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Nousiainen</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4865</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1,4 %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Paimio</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10402</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3,1 %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Pyhäranta</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2236</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0,7 %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Raisio</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24427</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7,2 %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Rusko</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5816</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1,7 %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Sauvo</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3045</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0,9 %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Taivassalo</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1700</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0,5 %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Turku</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177326</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52,0 %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Uusikaupunki</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15833</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4,6 %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Vehmaa</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2378</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0,7 %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Koko Vaski</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340816</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100 %</a:t>
                      </a:r>
                      <a:endParaRPr kumimoji="0" lang="fi-FI"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2612" name="Kuva 1"/>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Kuva 1"/>
          <p:cNvPicPr>
            <a:picLocks noChangeAspect="1"/>
          </p:cNvPicPr>
          <p:nvPr/>
        </p:nvPicPr>
        <p:blipFill>
          <a:blip r:embed="rId4"/>
          <a:srcRect/>
          <a:stretch>
            <a:fillRect/>
          </a:stretch>
        </p:blipFill>
        <p:spPr bwMode="auto">
          <a:xfrm>
            <a:off x="4284663" y="5886450"/>
            <a:ext cx="4564062" cy="971550"/>
          </a:xfrm>
          <a:prstGeom prst="rect">
            <a:avLst/>
          </a:prstGeom>
          <a:noFill/>
          <a:ln w="9525">
            <a:noFill/>
            <a:miter lim="800000"/>
            <a:headEnd/>
            <a:tailEnd/>
          </a:ln>
        </p:spPr>
      </p:pic>
      <p:sp>
        <p:nvSpPr>
          <p:cNvPr id="20485" name="Tekstiruutu 2"/>
          <p:cNvSpPr txBox="1">
            <a:spLocks noChangeArrowheads="1"/>
          </p:cNvSpPr>
          <p:nvPr/>
        </p:nvSpPr>
        <p:spPr bwMode="auto">
          <a:xfrm>
            <a:off x="323850" y="195263"/>
            <a:ext cx="8524875" cy="646112"/>
          </a:xfrm>
          <a:prstGeom prst="rect">
            <a:avLst/>
          </a:prstGeom>
          <a:noFill/>
          <a:ln w="9525">
            <a:noFill/>
            <a:miter lim="800000"/>
            <a:headEnd/>
            <a:tailEnd/>
          </a:ln>
        </p:spPr>
        <p:txBody>
          <a:bodyPr>
            <a:spAutoFit/>
          </a:bodyPr>
          <a:lstStyle/>
          <a:p>
            <a:pPr algn="ctr"/>
            <a:r>
              <a:rPr lang="fi-FI" sz="3600">
                <a:latin typeface="Calibri" pitchFamily="34" charset="0"/>
              </a:rPr>
              <a:t>VASKI-KOKOELMA</a:t>
            </a:r>
          </a:p>
        </p:txBody>
      </p:sp>
      <p:graphicFrame>
        <p:nvGraphicFramePr>
          <p:cNvPr id="20483" name="Sisällön paikkamerkki 9"/>
          <p:cNvGraphicFramePr>
            <a:graphicFrameLocks noGrp="1"/>
          </p:cNvGraphicFramePr>
          <p:nvPr>
            <p:ph idx="1"/>
          </p:nvPr>
        </p:nvGraphicFramePr>
        <p:xfrm>
          <a:off x="420688" y="930275"/>
          <a:ext cx="7515225" cy="4062413"/>
        </p:xfrm>
        <a:graphic>
          <a:graphicData uri="http://schemas.openxmlformats.org/presentationml/2006/ole">
            <mc:AlternateContent xmlns:mc="http://schemas.openxmlformats.org/markup-compatibility/2006">
              <mc:Choice xmlns:v="urn:schemas-microsoft-com:vml" Requires="v">
                <p:oleObj spid="_x0000_s20493" r:id="rId5" imgW="7517019" imgH="4060288" progId="Excel.Chart.8">
                  <p:embed/>
                </p:oleObj>
              </mc:Choice>
              <mc:Fallback>
                <p:oleObj r:id="rId5" imgW="7517019" imgH="4060288" progId="Excel.Chart.8">
                  <p:embed/>
                  <p:pic>
                    <p:nvPicPr>
                      <p:cNvPr id="0" name="Sisällön paikkamerkki 9"/>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8" y="930275"/>
                        <a:ext cx="7515225" cy="406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Kuva 1"/>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
        <p:nvSpPr>
          <p:cNvPr id="26626" name="Tekstiruutu 2"/>
          <p:cNvSpPr txBox="1">
            <a:spLocks noChangeArrowheads="1"/>
          </p:cNvSpPr>
          <p:nvPr/>
        </p:nvSpPr>
        <p:spPr bwMode="auto">
          <a:xfrm>
            <a:off x="412750" y="115888"/>
            <a:ext cx="8280400" cy="647700"/>
          </a:xfrm>
          <a:prstGeom prst="rect">
            <a:avLst/>
          </a:prstGeom>
          <a:noFill/>
          <a:ln w="9525">
            <a:noFill/>
            <a:miter lim="800000"/>
            <a:headEnd/>
            <a:tailEnd/>
          </a:ln>
        </p:spPr>
        <p:txBody>
          <a:bodyPr>
            <a:spAutoFit/>
          </a:bodyPr>
          <a:lstStyle/>
          <a:p>
            <a:pPr algn="ctr"/>
            <a:r>
              <a:rPr lang="fi-FI" sz="3600">
                <a:latin typeface="Calibri" pitchFamily="34" charset="0"/>
              </a:rPr>
              <a:t>PROJEKTIN TAVOITTEET</a:t>
            </a:r>
          </a:p>
        </p:txBody>
      </p:sp>
      <p:sp>
        <p:nvSpPr>
          <p:cNvPr id="4" name="Tekstiruutu 3"/>
          <p:cNvSpPr txBox="1"/>
          <p:nvPr/>
        </p:nvSpPr>
        <p:spPr>
          <a:xfrm>
            <a:off x="693738" y="763588"/>
            <a:ext cx="7777162" cy="4370387"/>
          </a:xfrm>
          <a:prstGeom prst="rect">
            <a:avLst/>
          </a:prstGeom>
          <a:noFill/>
        </p:spPr>
        <p:txBody>
          <a:bodyPr>
            <a:spAutoFit/>
          </a:bodyPr>
          <a:lstStyle/>
          <a:p>
            <a:pPr marL="285750" indent="-285750" fontAlgn="auto">
              <a:spcBef>
                <a:spcPts val="0"/>
              </a:spcBef>
              <a:spcAft>
                <a:spcPts val="0"/>
              </a:spcAft>
              <a:buFont typeface="Arial" pitchFamily="34" charset="0"/>
              <a:buChar char="•"/>
              <a:defRPr/>
            </a:pPr>
            <a:endParaRPr lang="fi-FI" sz="2000" dirty="0">
              <a:latin typeface="+mn-lt"/>
              <a:cs typeface="+mn-cs"/>
            </a:endParaRPr>
          </a:p>
          <a:p>
            <a:pPr marL="285750" indent="-285750" fontAlgn="auto">
              <a:spcBef>
                <a:spcPts val="0"/>
              </a:spcBef>
              <a:spcAft>
                <a:spcPts val="0"/>
              </a:spcAft>
              <a:buFont typeface="Arial" pitchFamily="34" charset="0"/>
              <a:buChar char="•"/>
              <a:defRPr/>
            </a:pPr>
            <a:r>
              <a:rPr lang="fi-FI" sz="2000" dirty="0">
                <a:latin typeface="+mn-lt"/>
                <a:cs typeface="+mn-cs"/>
              </a:rPr>
              <a:t>Luoda  kokonaiskuva Vaski-kirjastojen nykyisistä kokoelmista tilastojen, haastattelujen ja kirjastovierailujen avulla</a:t>
            </a:r>
          </a:p>
          <a:p>
            <a:pPr fontAlgn="auto">
              <a:spcBef>
                <a:spcPts val="0"/>
              </a:spcBef>
              <a:spcAft>
                <a:spcPts val="0"/>
              </a:spcAft>
              <a:defRPr/>
            </a:pPr>
            <a:endParaRPr lang="fi-FI" sz="2000" dirty="0">
              <a:latin typeface="+mn-lt"/>
              <a:cs typeface="+mn-cs"/>
            </a:endParaRPr>
          </a:p>
          <a:p>
            <a:pPr marL="285750" indent="-285750" fontAlgn="auto">
              <a:spcBef>
                <a:spcPts val="0"/>
              </a:spcBef>
              <a:spcAft>
                <a:spcPts val="0"/>
              </a:spcAft>
              <a:buFont typeface="Arial" pitchFamily="34" charset="0"/>
              <a:buChar char="•"/>
              <a:defRPr/>
            </a:pPr>
            <a:r>
              <a:rPr lang="fi-FI" sz="2000" dirty="0">
                <a:latin typeface="+mn-lt"/>
                <a:cs typeface="+mn-cs"/>
              </a:rPr>
              <a:t>Kartoittaa kirjastojen toimintaympäristössä tapahtuvia muutoksia ja arvioida niiden vaikutusta kokoelmalinjauksiin ja kokoelmatyön kehittämistarpeisiin</a:t>
            </a:r>
          </a:p>
          <a:p>
            <a:pPr fontAlgn="auto">
              <a:spcBef>
                <a:spcPts val="0"/>
              </a:spcBef>
              <a:spcAft>
                <a:spcPts val="0"/>
              </a:spcAft>
              <a:defRPr/>
            </a:pPr>
            <a:endParaRPr lang="fi-FI" sz="2000" dirty="0">
              <a:latin typeface="+mn-lt"/>
              <a:cs typeface="+mn-cs"/>
            </a:endParaRPr>
          </a:p>
          <a:p>
            <a:pPr marL="285750" indent="-285750" fontAlgn="auto">
              <a:spcBef>
                <a:spcPts val="0"/>
              </a:spcBef>
              <a:spcAft>
                <a:spcPts val="0"/>
              </a:spcAft>
              <a:buFont typeface="Arial" pitchFamily="34" charset="0"/>
              <a:buChar char="•"/>
              <a:defRPr/>
            </a:pPr>
            <a:r>
              <a:rPr lang="fi-FI" sz="2000" dirty="0">
                <a:latin typeface="+mn-lt"/>
                <a:cs typeface="+mn-cs"/>
              </a:rPr>
              <a:t>Visioida kokoelmien kehitystä, erityisesti e-aineistojen osalta ja laatia ehdotus Vaskikokoelman linjoiksi</a:t>
            </a:r>
          </a:p>
          <a:p>
            <a:pPr fontAlgn="auto">
              <a:spcBef>
                <a:spcPts val="0"/>
              </a:spcBef>
              <a:spcAft>
                <a:spcPts val="0"/>
              </a:spcAft>
              <a:defRPr/>
            </a:pPr>
            <a:endParaRPr lang="fi-FI" sz="2000" dirty="0">
              <a:latin typeface="+mn-lt"/>
              <a:cs typeface="+mn-cs"/>
            </a:endParaRPr>
          </a:p>
          <a:p>
            <a:pPr marL="285750" indent="-285750" fontAlgn="auto">
              <a:spcBef>
                <a:spcPts val="0"/>
              </a:spcBef>
              <a:spcAft>
                <a:spcPts val="0"/>
              </a:spcAft>
              <a:buFont typeface="Arial" pitchFamily="34" charset="0"/>
              <a:buChar char="•"/>
              <a:defRPr/>
            </a:pPr>
            <a:r>
              <a:rPr lang="fi-FI" sz="2000" dirty="0">
                <a:latin typeface="+mn-lt"/>
                <a:cs typeface="+mn-cs"/>
              </a:rPr>
              <a:t>Selvittää kokoelmiin ja kokoelmatyöhön liittyviä yhteistyötarpeita, suunnitella ja laatia päätösehdotuksia käytännön yhteistyöhön liittyen</a:t>
            </a:r>
          </a:p>
          <a:p>
            <a:pPr fontAlgn="auto">
              <a:spcBef>
                <a:spcPts val="0"/>
              </a:spcBef>
              <a:spcAft>
                <a:spcPts val="0"/>
              </a:spcAft>
              <a:defRPr/>
            </a:pPr>
            <a:endParaRPr lang="fi-FI" dirty="0">
              <a:latin typeface="+mn-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Kuva 1"/>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
        <p:nvSpPr>
          <p:cNvPr id="28674" name="Tekstiruutu 2"/>
          <p:cNvSpPr txBox="1">
            <a:spLocks noChangeArrowheads="1"/>
          </p:cNvSpPr>
          <p:nvPr/>
        </p:nvSpPr>
        <p:spPr bwMode="auto">
          <a:xfrm>
            <a:off x="323850" y="476250"/>
            <a:ext cx="8524875" cy="585788"/>
          </a:xfrm>
          <a:prstGeom prst="rect">
            <a:avLst/>
          </a:prstGeom>
          <a:noFill/>
          <a:ln w="9525">
            <a:noFill/>
            <a:miter lim="800000"/>
            <a:headEnd/>
            <a:tailEnd/>
          </a:ln>
        </p:spPr>
        <p:txBody>
          <a:bodyPr>
            <a:spAutoFit/>
          </a:bodyPr>
          <a:lstStyle/>
          <a:p>
            <a:pPr algn="ctr"/>
            <a:r>
              <a:rPr lang="fi-FI" sz="3200">
                <a:latin typeface="Calibri" pitchFamily="34" charset="0"/>
              </a:rPr>
              <a:t>PROJEKTIN OSAKOKONAISUUDET JA AIKATAULU</a:t>
            </a:r>
          </a:p>
        </p:txBody>
      </p:sp>
      <p:sp>
        <p:nvSpPr>
          <p:cNvPr id="28675" name="Tekstiruutu 3"/>
          <p:cNvSpPr txBox="1">
            <a:spLocks noChangeArrowheads="1"/>
          </p:cNvSpPr>
          <p:nvPr/>
        </p:nvSpPr>
        <p:spPr bwMode="auto">
          <a:xfrm>
            <a:off x="395288" y="1341438"/>
            <a:ext cx="8353425" cy="460375"/>
          </a:xfrm>
          <a:prstGeom prst="rect">
            <a:avLst/>
          </a:prstGeom>
          <a:noFill/>
          <a:ln w="9525">
            <a:noFill/>
            <a:miter lim="800000"/>
            <a:headEnd/>
            <a:tailEnd/>
          </a:ln>
        </p:spPr>
        <p:txBody>
          <a:bodyPr>
            <a:spAutoFit/>
          </a:bodyPr>
          <a:lstStyle/>
          <a:p>
            <a:r>
              <a:rPr lang="fi-FI" sz="2400">
                <a:latin typeface="Calibri" pitchFamily="34" charset="0"/>
              </a:rPr>
              <a:t> </a:t>
            </a:r>
          </a:p>
        </p:txBody>
      </p:sp>
      <p:graphicFrame>
        <p:nvGraphicFramePr>
          <p:cNvPr id="18529" name="Group 97"/>
          <p:cNvGraphicFramePr>
            <a:graphicFrameLocks noGrp="1"/>
          </p:cNvGraphicFramePr>
          <p:nvPr/>
        </p:nvGraphicFramePr>
        <p:xfrm>
          <a:off x="1042988" y="1571625"/>
          <a:ext cx="6697662" cy="3444876"/>
        </p:xfrm>
        <a:graphic>
          <a:graphicData uri="http://schemas.openxmlformats.org/drawingml/2006/table">
            <a:tbl>
              <a:tblPr/>
              <a:tblGrid>
                <a:gridCol w="2847975"/>
                <a:gridCol w="536575"/>
                <a:gridCol w="504825"/>
                <a:gridCol w="431800"/>
                <a:gridCol w="431800"/>
                <a:gridCol w="431800"/>
                <a:gridCol w="576262"/>
                <a:gridCol w="431800"/>
                <a:gridCol w="504825"/>
              </a:tblGrid>
              <a:tr h="34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rgbClr val="000000"/>
                          </a:solidFill>
                          <a:effectLst/>
                          <a:latin typeface="Arial" charset="0"/>
                          <a:cs typeface="Times New Roman" pitchFamily="18" charset="0"/>
                        </a:rPr>
                        <a:t>osakokonaisuus</a:t>
                      </a:r>
                      <a:endParaRPr kumimoji="0" lang="fi-FI" sz="14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cs typeface="Times New Roman" pitchFamily="18" charset="0"/>
                        </a:rPr>
                        <a:t>kesä</a:t>
                      </a:r>
                      <a:endParaRPr kumimoji="0" lang="fi-FI"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cs typeface="Times New Roman" pitchFamily="18" charset="0"/>
                        </a:rPr>
                        <a:t>heinä</a:t>
                      </a:r>
                      <a:endParaRPr kumimoji="0" lang="fi-FI"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cs typeface="Times New Roman" pitchFamily="18" charset="0"/>
                        </a:rPr>
                        <a:t>elo</a:t>
                      </a:r>
                      <a:endParaRPr kumimoji="0" lang="fi-FI"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cs typeface="Times New Roman" pitchFamily="18" charset="0"/>
                        </a:rPr>
                        <a:t>syys</a:t>
                      </a:r>
                      <a:endParaRPr kumimoji="0" lang="fi-FI"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cs typeface="Times New Roman" pitchFamily="18" charset="0"/>
                        </a:rPr>
                        <a:t>loka</a:t>
                      </a:r>
                      <a:endParaRPr kumimoji="0" lang="fi-FI"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cs typeface="Times New Roman" pitchFamily="18" charset="0"/>
                        </a:rPr>
                        <a:t>marras</a:t>
                      </a:r>
                      <a:endParaRPr kumimoji="0" lang="fi-FI"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cs typeface="Times New Roman" pitchFamily="18" charset="0"/>
                        </a:rPr>
                        <a:t>joulu</a:t>
                      </a:r>
                      <a:endParaRPr kumimoji="0" lang="fi-FI"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cs typeface="Times New Roman" pitchFamily="18" charset="0"/>
                        </a:rPr>
                        <a:t>tammi</a:t>
                      </a:r>
                      <a:endParaRPr kumimoji="0" lang="fi-FI"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cs typeface="Times New Roman" pitchFamily="18" charset="0"/>
                        </a:rPr>
                        <a:t>projektisuunnitelman tarkennus ja työsuunnitelman laadinta</a:t>
                      </a:r>
                      <a:endParaRPr kumimoji="0" lang="fi-FI"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cs typeface="Times New Roman" pitchFamily="18" charset="0"/>
                        </a:rPr>
                        <a:t>katsaus meneillään oleviin kokoelmaselvityksiin yms.</a:t>
                      </a:r>
                      <a:endParaRPr kumimoji="0" lang="fi-FI" sz="12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cs typeface="Times New Roman" pitchFamily="18" charset="0"/>
                        </a:rPr>
                        <a:t>SSYK-projekti</a:t>
                      </a:r>
                      <a:endParaRPr kumimoji="0" lang="fi-FI"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cs typeface="Times New Roman" pitchFamily="18" charset="0"/>
                        </a:rPr>
                        <a:t>kokoelmien kartoitustyö: tilastot, vierailut, haastattelut, ideointipaja</a:t>
                      </a:r>
                      <a:endParaRPr kumimoji="0" lang="fi-FI"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cs typeface="Times New Roman" pitchFamily="18" charset="0"/>
                        </a:rPr>
                        <a:t>ideoiden ja visioiden kirjaaminen, jalostaminen, yhteenveto</a:t>
                      </a:r>
                      <a:endParaRPr kumimoji="0" lang="fi-FI"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cs typeface="Times New Roman" pitchFamily="18" charset="0"/>
                        </a:rPr>
                        <a:t>linjaustyö, yhteistyömuotojen määrittely</a:t>
                      </a:r>
                      <a:endParaRPr kumimoji="0" lang="fi-FI"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Arial"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Arial"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Arial"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Arial"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Arial"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Arial"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D4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Arial"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Arial"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cs typeface="Times New Roman" pitchFamily="18" charset="0"/>
                        </a:rPr>
                        <a:t>projektin tulosten esittely Vaski-jorylle; selkeät päätösehdotukset</a:t>
                      </a:r>
                      <a:endParaRPr kumimoji="0" lang="fi-FI"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smtClean="0">
                          <a:ln>
                            <a:noFill/>
                          </a:ln>
                          <a:solidFill>
                            <a:srgbClr val="000000"/>
                          </a:solidFill>
                          <a:effectLst/>
                          <a:latin typeface="Arial" charset="0"/>
                          <a:cs typeface="Times New Roman" pitchFamily="18" charset="0"/>
                        </a:rPr>
                        <a:t>projektin lopputyöt ja päättäminen</a:t>
                      </a:r>
                      <a:endParaRPr kumimoji="0" lang="fi-FI"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smtClean="0">
                          <a:ln>
                            <a:noFill/>
                          </a:ln>
                          <a:solidFill>
                            <a:srgbClr val="000000"/>
                          </a:solidFill>
                          <a:effectLst/>
                          <a:latin typeface="Arial" charset="0"/>
                          <a:cs typeface="Times New Roman" pitchFamily="18" charset="0"/>
                        </a:rPr>
                        <a:t> </a:t>
                      </a:r>
                      <a:endParaRPr kumimoji="0" lang="fi-FI"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Otsikko 1"/>
          <p:cNvSpPr>
            <a:spLocks noGrp="1"/>
          </p:cNvSpPr>
          <p:nvPr>
            <p:ph type="title"/>
          </p:nvPr>
        </p:nvSpPr>
        <p:spPr>
          <a:xfrm>
            <a:off x="457200" y="274638"/>
            <a:ext cx="8229600" cy="706437"/>
          </a:xfrm>
        </p:spPr>
        <p:txBody>
          <a:bodyPr/>
          <a:lstStyle/>
          <a:p>
            <a:pPr eaLnBrk="1" hangingPunct="1"/>
            <a:r>
              <a:rPr lang="fi-FI" sz="3600" dirty="0" smtClean="0"/>
              <a:t>VASKIN KOKOELMATYÖN LINJAUKSIA</a:t>
            </a:r>
          </a:p>
        </p:txBody>
      </p:sp>
      <p:sp>
        <p:nvSpPr>
          <p:cNvPr id="29698" name="Sisällön paikkamerkki 2"/>
          <p:cNvSpPr>
            <a:spLocks noGrp="1"/>
          </p:cNvSpPr>
          <p:nvPr>
            <p:ph idx="1"/>
          </p:nvPr>
        </p:nvSpPr>
        <p:spPr>
          <a:xfrm>
            <a:off x="1187450" y="1125538"/>
            <a:ext cx="7510463" cy="4525962"/>
          </a:xfrm>
        </p:spPr>
        <p:txBody>
          <a:bodyPr/>
          <a:lstStyle/>
          <a:p>
            <a:pPr eaLnBrk="1" hangingPunct="1"/>
            <a:endParaRPr lang="fi-FI" sz="2000" dirty="0" smtClean="0"/>
          </a:p>
          <a:p>
            <a:pPr eaLnBrk="1" hangingPunct="1"/>
            <a:r>
              <a:rPr lang="fi-FI" sz="2000" dirty="0" smtClean="0"/>
              <a:t>Yhteinen kirjastojärjestelmä, logistiikka ja käyttösäännöt</a:t>
            </a:r>
          </a:p>
          <a:p>
            <a:pPr eaLnBrk="1" hangingPunct="1"/>
            <a:endParaRPr lang="fi-FI" sz="2000" dirty="0" smtClean="0"/>
          </a:p>
          <a:p>
            <a:pPr eaLnBrk="1" hangingPunct="1"/>
            <a:r>
              <a:rPr lang="fi-FI" sz="2000" dirty="0" smtClean="0"/>
              <a:t>Aineiston hankintapaikkojen yhteinen kilpailutus</a:t>
            </a:r>
          </a:p>
          <a:p>
            <a:pPr eaLnBrk="1" hangingPunct="1"/>
            <a:endParaRPr lang="fi-FI" sz="2000" dirty="0" smtClean="0"/>
          </a:p>
          <a:p>
            <a:pPr eaLnBrk="1" hangingPunct="1"/>
            <a:r>
              <a:rPr lang="fi-FI" sz="2000" dirty="0" smtClean="0"/>
              <a:t>E-aineistojen valinnan ja kokoelmanhoidon keskitetty ratkaisu</a:t>
            </a:r>
          </a:p>
          <a:p>
            <a:pPr eaLnBrk="1" hangingPunct="1"/>
            <a:endParaRPr lang="fi-FI" sz="2000" dirty="0" smtClean="0"/>
          </a:p>
          <a:p>
            <a:pPr eaLnBrk="1" hangingPunct="1"/>
            <a:r>
              <a:rPr lang="fi-FI" sz="2000" dirty="0" smtClean="0"/>
              <a:t>Jokeri-säännöt mahdollistavat uutuusaineiston löytämisen hyllystä</a:t>
            </a:r>
          </a:p>
          <a:p>
            <a:pPr eaLnBrk="1" hangingPunct="1"/>
            <a:endParaRPr lang="fi-FI" sz="2000" dirty="0" smtClean="0"/>
          </a:p>
          <a:p>
            <a:pPr eaLnBrk="1" hangingPunct="1"/>
            <a:r>
              <a:rPr lang="fi-FI" sz="2000" dirty="0" smtClean="0"/>
              <a:t>Sisältöjen avaaminen ja markkinointi asiakkaille</a:t>
            </a:r>
          </a:p>
        </p:txBody>
      </p:sp>
      <p:pic>
        <p:nvPicPr>
          <p:cNvPr id="29699" name="Kuva 3"/>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tsikko 1"/>
          <p:cNvSpPr>
            <a:spLocks noGrp="1"/>
          </p:cNvSpPr>
          <p:nvPr>
            <p:ph type="title"/>
          </p:nvPr>
        </p:nvSpPr>
        <p:spPr>
          <a:xfrm>
            <a:off x="468313" y="115888"/>
            <a:ext cx="8229600" cy="706437"/>
          </a:xfrm>
        </p:spPr>
        <p:txBody>
          <a:bodyPr/>
          <a:lstStyle/>
          <a:p>
            <a:pPr eaLnBrk="1" hangingPunct="1"/>
            <a:r>
              <a:rPr lang="fi-FI" sz="3600" dirty="0" smtClean="0"/>
              <a:t>TARKASTELTAVAT TEEMAT PROJEKTISSA</a:t>
            </a:r>
          </a:p>
        </p:txBody>
      </p:sp>
      <p:sp>
        <p:nvSpPr>
          <p:cNvPr id="3" name="Sisällön paikkamerkki 2"/>
          <p:cNvSpPr>
            <a:spLocks noGrp="1"/>
          </p:cNvSpPr>
          <p:nvPr>
            <p:ph idx="1"/>
          </p:nvPr>
        </p:nvSpPr>
        <p:spPr>
          <a:xfrm>
            <a:off x="1042988" y="908050"/>
            <a:ext cx="7643812" cy="5218113"/>
          </a:xfrm>
        </p:spPr>
        <p:txBody>
          <a:bodyPr rtlCol="0">
            <a:normAutofit/>
          </a:bodyPr>
          <a:lstStyle/>
          <a:p>
            <a:pPr marL="0" indent="0" eaLnBrk="1" fontAlgn="auto" hangingPunct="1">
              <a:spcAft>
                <a:spcPts val="0"/>
              </a:spcAft>
              <a:buFont typeface="Arial" pitchFamily="34" charset="0"/>
              <a:buNone/>
              <a:defRPr/>
            </a:pPr>
            <a:r>
              <a:rPr lang="fi-FI" sz="2000" dirty="0" smtClean="0"/>
              <a:t>Kokoelman osat, joissa yhteistyön tehostaminen ja kokoelman yhteiskäyttöisyyden kehittäminen tuntuvat mielekkäimmiltä ja luonnollisimmilta:</a:t>
            </a:r>
            <a:endParaRPr lang="fi-FI" sz="2000" dirty="0"/>
          </a:p>
          <a:p>
            <a:pPr marL="0" indent="0" eaLnBrk="1" fontAlgn="auto" hangingPunct="1">
              <a:spcAft>
                <a:spcPts val="0"/>
              </a:spcAft>
              <a:buFont typeface="Arial" pitchFamily="34" charset="0"/>
              <a:buNone/>
              <a:defRPr/>
            </a:pPr>
            <a:endParaRPr lang="fi-FI" sz="2000" dirty="0"/>
          </a:p>
          <a:p>
            <a:pPr eaLnBrk="1" fontAlgn="auto" hangingPunct="1">
              <a:spcAft>
                <a:spcPts val="0"/>
              </a:spcAft>
              <a:buFont typeface="Arial" pitchFamily="34" charset="0"/>
              <a:buChar char="•"/>
              <a:defRPr/>
            </a:pPr>
            <a:r>
              <a:rPr lang="fi-FI" sz="2000" dirty="0" smtClean="0"/>
              <a:t>Varastointi</a:t>
            </a:r>
          </a:p>
          <a:p>
            <a:pPr marL="0" indent="0" eaLnBrk="1" fontAlgn="auto" hangingPunct="1">
              <a:spcAft>
                <a:spcPts val="0"/>
              </a:spcAft>
              <a:buFont typeface="Arial" pitchFamily="34" charset="0"/>
              <a:buNone/>
              <a:defRPr/>
            </a:pPr>
            <a:endParaRPr lang="fi-FI" sz="2000" dirty="0"/>
          </a:p>
          <a:p>
            <a:pPr eaLnBrk="1" fontAlgn="auto" hangingPunct="1">
              <a:spcAft>
                <a:spcPts val="0"/>
              </a:spcAft>
              <a:buFont typeface="Arial" pitchFamily="34" charset="0"/>
              <a:buChar char="•"/>
              <a:defRPr/>
            </a:pPr>
            <a:r>
              <a:rPr lang="fi-FI" sz="2000" dirty="0" smtClean="0"/>
              <a:t>E-aineistot</a:t>
            </a:r>
          </a:p>
          <a:p>
            <a:pPr marL="0" indent="0" eaLnBrk="1" fontAlgn="auto" hangingPunct="1">
              <a:spcAft>
                <a:spcPts val="0"/>
              </a:spcAft>
              <a:buFont typeface="Arial" pitchFamily="34" charset="0"/>
              <a:buNone/>
              <a:defRPr/>
            </a:pPr>
            <a:endParaRPr lang="fi-FI" sz="2000" dirty="0"/>
          </a:p>
          <a:p>
            <a:pPr eaLnBrk="1" fontAlgn="auto" hangingPunct="1">
              <a:spcAft>
                <a:spcPts val="0"/>
              </a:spcAft>
              <a:buFont typeface="Arial" pitchFamily="34" charset="0"/>
              <a:buChar char="•"/>
              <a:defRPr/>
            </a:pPr>
            <a:r>
              <a:rPr lang="fi-FI" sz="2000" dirty="0" smtClean="0"/>
              <a:t>Musiikki-kokoelma</a:t>
            </a:r>
          </a:p>
          <a:p>
            <a:pPr eaLnBrk="1" fontAlgn="auto" hangingPunct="1">
              <a:spcAft>
                <a:spcPts val="0"/>
              </a:spcAft>
              <a:buFont typeface="Arial" pitchFamily="34" charset="0"/>
              <a:buChar char="•"/>
              <a:defRPr/>
            </a:pPr>
            <a:endParaRPr lang="fi-FI" sz="2000" dirty="0"/>
          </a:p>
          <a:p>
            <a:pPr eaLnBrk="1" fontAlgn="auto" hangingPunct="1">
              <a:spcAft>
                <a:spcPts val="0"/>
              </a:spcAft>
              <a:buFont typeface="Arial" pitchFamily="34" charset="0"/>
              <a:buChar char="•"/>
              <a:defRPr/>
            </a:pPr>
            <a:r>
              <a:rPr lang="fi-FI" sz="2000" dirty="0" smtClean="0"/>
              <a:t>Vieraskielinen kokoelma erityisesti harvinaiskielten osalta</a:t>
            </a:r>
          </a:p>
          <a:p>
            <a:pPr eaLnBrk="1" fontAlgn="auto" hangingPunct="1">
              <a:spcAft>
                <a:spcPts val="0"/>
              </a:spcAft>
              <a:buFont typeface="Arial" pitchFamily="34" charset="0"/>
              <a:buChar char="•"/>
              <a:defRPr/>
            </a:pPr>
            <a:endParaRPr lang="fi-FI" sz="2000" dirty="0"/>
          </a:p>
          <a:p>
            <a:pPr marL="0" indent="0" eaLnBrk="1" fontAlgn="auto" hangingPunct="1">
              <a:spcAft>
                <a:spcPts val="0"/>
              </a:spcAft>
              <a:buFont typeface="Arial" pitchFamily="34" charset="0"/>
              <a:buNone/>
              <a:defRPr/>
            </a:pPr>
            <a:endParaRPr lang="fi-FI" sz="2000" dirty="0"/>
          </a:p>
        </p:txBody>
      </p:sp>
      <p:pic>
        <p:nvPicPr>
          <p:cNvPr id="30723" name="Kuva 3"/>
          <p:cNvPicPr>
            <a:picLocks noChangeAspect="1"/>
          </p:cNvPicPr>
          <p:nvPr/>
        </p:nvPicPr>
        <p:blipFill>
          <a:blip r:embed="rId3"/>
          <a:srcRect/>
          <a:stretch>
            <a:fillRect/>
          </a:stretch>
        </p:blipFill>
        <p:spPr bwMode="auto">
          <a:xfrm>
            <a:off x="4284663" y="5886450"/>
            <a:ext cx="4564062"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1235</TotalTime>
  <Words>1165</Words>
  <Application>Microsoft Office PowerPoint</Application>
  <PresentationFormat>Näytössä katseltava diaesitys (4:3)</PresentationFormat>
  <Paragraphs>440</Paragraphs>
  <Slides>24</Slides>
  <Notes>24</Notes>
  <HiddenSlides>0</HiddenSlides>
  <MMClips>0</MMClips>
  <ScaleCrop>false</ScaleCrop>
  <HeadingPairs>
    <vt:vector size="6" baseType="variant">
      <vt:variant>
        <vt:lpstr>Teema</vt:lpstr>
      </vt:variant>
      <vt:variant>
        <vt:i4>1</vt:i4>
      </vt:variant>
      <vt:variant>
        <vt:lpstr>Upotetut OLE-palvelimet</vt:lpstr>
      </vt:variant>
      <vt:variant>
        <vt:i4>1</vt:i4>
      </vt:variant>
      <vt:variant>
        <vt:lpstr>Dian otsikot</vt:lpstr>
      </vt:variant>
      <vt:variant>
        <vt:i4>24</vt:i4>
      </vt:variant>
    </vt:vector>
  </HeadingPairs>
  <TitlesOfParts>
    <vt:vector size="26" baseType="lpstr">
      <vt:lpstr>Office-teema</vt:lpstr>
      <vt:lpstr>Microsoft Excel -kaavio</vt:lpstr>
      <vt:lpstr>PowerPoint-esitys</vt:lpstr>
      <vt:lpstr>PowerPoint-esitys</vt:lpstr>
      <vt:lpstr>PowerPoint-esitys</vt:lpstr>
      <vt:lpstr>VASKI –ALUEEN VÄESTÖJAKAUMA</vt:lpstr>
      <vt:lpstr>PowerPoint-esitys</vt:lpstr>
      <vt:lpstr>PowerPoint-esitys</vt:lpstr>
      <vt:lpstr>PowerPoint-esitys</vt:lpstr>
      <vt:lpstr>VASKIN KOKOELMATYÖN LINJAUKSIA</vt:lpstr>
      <vt:lpstr>TARKASTELTAVAT TEEMAT PROJEKTISSA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Turun kaupunki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Nieminen Sanna</dc:creator>
  <cp:lastModifiedBy>Sandell Susanna</cp:lastModifiedBy>
  <cp:revision>117</cp:revision>
  <cp:lastPrinted>2012-11-01T06:09:10Z</cp:lastPrinted>
  <dcterms:created xsi:type="dcterms:W3CDTF">2012-06-04T10:53:28Z</dcterms:created>
  <dcterms:modified xsi:type="dcterms:W3CDTF">2012-11-06T10:23:58Z</dcterms:modified>
</cp:coreProperties>
</file>