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24" r:id="rId2"/>
    <p:sldId id="657" r:id="rId3"/>
    <p:sldId id="658" r:id="rId4"/>
    <p:sldId id="659" r:id="rId5"/>
    <p:sldId id="660" r:id="rId6"/>
    <p:sldId id="661" r:id="rId7"/>
    <p:sldId id="662" r:id="rId8"/>
    <p:sldId id="646" r:id="rId9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rhi Aae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07C"/>
    <a:srgbClr val="48478B"/>
    <a:srgbClr val="C23D34"/>
    <a:srgbClr val="E18F39"/>
    <a:srgbClr val="50A059"/>
    <a:srgbClr val="EDEDED"/>
    <a:srgbClr val="6633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44"/>
    </p:cViewPr>
  </p:sorterViewPr>
  <p:notesViewPr>
    <p:cSldViewPr>
      <p:cViewPr varScale="1">
        <p:scale>
          <a:sx n="68" d="100"/>
          <a:sy n="68" d="100"/>
        </p:scale>
        <p:origin x="-3520" y="-120"/>
      </p:cViewPr>
      <p:guideLst>
        <p:guide orient="horz" pos="3126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B1BA5B07-6546-45C9-81DB-A52331FE0A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F38FF1BC-4181-47E5-87FF-B54EE8CC23F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>
              <a:ea typeface="ＭＳ Ｐゴシック"/>
            </a:endParaRPr>
          </a:p>
        </p:txBody>
      </p:sp>
      <p:sp>
        <p:nvSpPr>
          <p:cNvPr id="30723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9980A6-5E07-4155-BF28-35C6DBB1CE84}" type="slidenum">
              <a:rPr lang="fi-FI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8</a:t>
            </a:fld>
            <a:endParaRPr lang="fi-FI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6BBD-8011-41E3-853E-A8DC96AFE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7"/>
          <p:cNvSpPr txBox="1"/>
          <p:nvPr userDrawn="1"/>
        </p:nvSpPr>
        <p:spPr>
          <a:xfrm>
            <a:off x="8270875" y="63500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fi-FI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Kuva 8" descr="IMG_0866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83541-6E42-4628-8B97-86CA2D838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7"/>
          <p:cNvSpPr txBox="1"/>
          <p:nvPr userDrawn="1"/>
        </p:nvSpPr>
        <p:spPr>
          <a:xfrm>
            <a:off x="8270875" y="63500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fi-FI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40D1E-5A4E-4FEA-A3E9-4EC7E24F8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7"/>
          <p:cNvSpPr txBox="1"/>
          <p:nvPr userDrawn="1"/>
        </p:nvSpPr>
        <p:spPr>
          <a:xfrm>
            <a:off x="8270875" y="63500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fi-FI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Kuva 8" descr="IMG_0040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6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FBD40-3BB9-4CF8-983E-8E486DC9D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7"/>
          <p:cNvSpPr txBox="1"/>
          <p:nvPr userDrawn="1"/>
        </p:nvSpPr>
        <p:spPr>
          <a:xfrm>
            <a:off x="8270875" y="63500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fi-FI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Kuva 4" descr="IMG_0361.jpg"/>
          <p:cNvPicPr>
            <a:picLocks noChangeAspect="1"/>
          </p:cNvPicPr>
          <p:nvPr userDrawn="1"/>
        </p:nvPicPr>
        <p:blipFill>
          <a:blip r:embed="rId2"/>
          <a:srcRect t="7500" b="8749"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9662A-BDEF-430C-A5D9-40810FE1B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AB8A8-BE6C-4A62-9486-F2A243738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25FB8-7E0D-45D1-885C-1D27DB586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83C14-225B-4EB0-8525-4AEB17FD9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29388" y="609600"/>
            <a:ext cx="1852612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971550" y="609600"/>
            <a:ext cx="5405438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F0FBE-AF27-4A1A-ACD5-C5E12D68A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550" y="609600"/>
            <a:ext cx="741045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971550" y="1981200"/>
            <a:ext cx="3629025" cy="4114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52975" y="1981200"/>
            <a:ext cx="3629025" cy="4114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1FB06-BB4E-4A4C-8C84-267CB1ABA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9407C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7A832-FDBF-48BE-96C8-8E5AC50F5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7" descr="IMG_0558.jpg"/>
          <p:cNvPicPr>
            <a:picLocks noChangeAspect="1"/>
          </p:cNvPicPr>
          <p:nvPr userDrawn="1"/>
        </p:nvPicPr>
        <p:blipFill>
          <a:blip r:embed="rId2"/>
          <a:srcRect b="6250"/>
          <a:stretch>
            <a:fillRect/>
          </a:stretch>
        </p:blipFill>
        <p:spPr bwMode="auto">
          <a:xfrm>
            <a:off x="1066800" y="37338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9407C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86773-24C1-4D93-B236-0D588246A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A145F-2074-428E-AF80-ED78EE9E1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71550" y="1981200"/>
            <a:ext cx="36290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52975" y="1981200"/>
            <a:ext cx="36290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27094-F54A-40C8-8B7C-B877C43D8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27B63-3381-4B06-BFC7-907735F8B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7" descr="IMG_0441.jpg"/>
          <p:cNvPicPr>
            <a:picLocks noChangeAspect="1"/>
          </p:cNvPicPr>
          <p:nvPr userDrawn="1"/>
        </p:nvPicPr>
        <p:blipFill>
          <a:blip r:embed="rId2"/>
          <a:srcRect r="59259"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9407C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9B255-3149-42EC-A787-43335C277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17" descr="IMG_7137.jpg"/>
          <p:cNvPicPr>
            <a:picLocks noChangeAspect="1"/>
          </p:cNvPicPr>
          <p:nvPr userDrawn="1"/>
        </p:nvPicPr>
        <p:blipFill>
          <a:blip r:embed="rId2"/>
          <a:srcRect l="11458" r="28127"/>
          <a:stretch>
            <a:fillRect/>
          </a:stretch>
        </p:blipFill>
        <p:spPr bwMode="auto">
          <a:xfrm>
            <a:off x="228600" y="1524000"/>
            <a:ext cx="3962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9407C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2A82E-8050-4067-ACC7-730AACB25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7" descr="Sirpa Mikkone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92100"/>
            <a:ext cx="35306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BE445-B0DC-4E42-8E64-7C4736AD3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304800"/>
            <a:ext cx="7410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76400"/>
            <a:ext cx="74104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324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3246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0" y="6324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Verdana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214E75C1-E3D2-48DC-A265-485882215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3" descr="BTJ-gif-1,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596188" y="6021388"/>
            <a:ext cx="12287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7" r:id="rId3"/>
    <p:sldLayoutId id="2147483664" r:id="rId4"/>
    <p:sldLayoutId id="2147483663" r:id="rId5"/>
    <p:sldLayoutId id="2147483662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61" r:id="rId14"/>
    <p:sldLayoutId id="2147483660" r:id="rId15"/>
    <p:sldLayoutId id="2147483659" r:id="rId16"/>
    <p:sldLayoutId id="2147483658" r:id="rId17"/>
    <p:sldLayoutId id="2147483657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34" charset="-128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ＭＳ Ｐゴシック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ＭＳ Ｐゴシック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ＭＳ Ｐゴシック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ＭＳ Ｐゴシック" pitchFamily="34" charset="-128"/>
          <a:cs typeface="ＭＳ Ｐゴシック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33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33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33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33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ts val="2500"/>
        </a:lnSpc>
        <a:spcBef>
          <a:spcPts val="400"/>
        </a:spcBef>
        <a:spcAft>
          <a:spcPts val="600"/>
        </a:spcAft>
        <a:buChar char="•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42950" indent="-285750" algn="l" rtl="0" eaLnBrk="0" fontAlgn="base" hangingPunct="0">
        <a:lnSpc>
          <a:spcPts val="2200"/>
        </a:lnSpc>
        <a:spcBef>
          <a:spcPts val="400"/>
        </a:spcBef>
        <a:spcAft>
          <a:spcPts val="400"/>
        </a:spcAft>
        <a:buChar char="•"/>
        <a:defRPr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rtl="0" eaLnBrk="0" fontAlgn="base" hangingPunct="0">
        <a:lnSpc>
          <a:spcPts val="2200"/>
        </a:lnSpc>
        <a:spcBef>
          <a:spcPts val="400"/>
        </a:spcBef>
        <a:spcAft>
          <a:spcPts val="400"/>
        </a:spcAft>
        <a:buChar char="•"/>
        <a:defRPr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rtl="0" eaLnBrk="0" fontAlgn="base" hangingPunct="0">
        <a:lnSpc>
          <a:spcPts val="2000"/>
        </a:lnSpc>
        <a:spcBef>
          <a:spcPts val="400"/>
        </a:spcBef>
        <a:spcAft>
          <a:spcPts val="400"/>
        </a:spcAft>
        <a:buChar char="•"/>
        <a:defRPr sz="16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rtl="0" eaLnBrk="0" fontAlgn="base" hangingPunct="0">
        <a:lnSpc>
          <a:spcPts val="2000"/>
        </a:lnSpc>
        <a:spcBef>
          <a:spcPts val="400"/>
        </a:spcBef>
        <a:spcAft>
          <a:spcPts val="400"/>
        </a:spcAft>
        <a:buChar char="•"/>
        <a:defRPr sz="16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rtl="0" eaLnBrk="0" fontAlgn="base" hangingPunct="0">
        <a:lnSpc>
          <a:spcPts val="2000"/>
        </a:lnSpc>
        <a:spcBef>
          <a:spcPts val="400"/>
        </a:spcBef>
        <a:spcAft>
          <a:spcPts val="40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ts val="2000"/>
        </a:lnSpc>
        <a:spcBef>
          <a:spcPts val="400"/>
        </a:spcBef>
        <a:spcAft>
          <a:spcPts val="40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ts val="2000"/>
        </a:lnSpc>
        <a:spcBef>
          <a:spcPts val="400"/>
        </a:spcBef>
        <a:spcAft>
          <a:spcPts val="40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ts val="2000"/>
        </a:lnSpc>
        <a:spcBef>
          <a:spcPts val="400"/>
        </a:spcBef>
        <a:spcAft>
          <a:spcPts val="40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Kuva 3" descr="Untitled 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4354513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Otsikko 1"/>
          <p:cNvSpPr>
            <a:spLocks noGrp="1"/>
          </p:cNvSpPr>
          <p:nvPr>
            <p:ph type="ctrTitle"/>
          </p:nvPr>
        </p:nvSpPr>
        <p:spPr>
          <a:xfrm>
            <a:off x="3832225" y="2276475"/>
            <a:ext cx="5311775" cy="1470025"/>
          </a:xfrm>
        </p:spPr>
        <p:txBody>
          <a:bodyPr/>
          <a:lstStyle/>
          <a:p>
            <a:pPr algn="ctr"/>
            <a:r>
              <a:rPr lang="fi-FI" sz="2800" smtClean="0">
                <a:solidFill>
                  <a:srgbClr val="29407C"/>
                </a:solidFill>
                <a:ea typeface="ＭＳ Ｐゴシック"/>
              </a:rPr>
              <a:t>Räätälöidyt valikoimat, aineiston profiilipalvelut</a:t>
            </a:r>
            <a:br>
              <a:rPr lang="fi-FI" sz="2800" smtClean="0">
                <a:solidFill>
                  <a:srgbClr val="29407C"/>
                </a:solidFill>
                <a:ea typeface="ＭＳ Ｐゴシック"/>
              </a:rPr>
            </a:br>
            <a:r>
              <a:rPr lang="fi-FI" sz="2000" smtClean="0">
                <a:solidFill>
                  <a:srgbClr val="29407C"/>
                </a:solidFill>
                <a:ea typeface="ＭＳ Ｐゴシック"/>
              </a:rPr>
              <a:t>- pilotti Hämeenlinnan kaupunginkirjaston kanssa</a:t>
            </a:r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quarter" idx="10"/>
          </p:nvPr>
        </p:nvSpPr>
        <p:spPr>
          <a:xfrm>
            <a:off x="7019925" y="549275"/>
            <a:ext cx="1676400" cy="304800"/>
          </a:xfrm>
        </p:spPr>
        <p:txBody>
          <a:bodyPr/>
          <a:lstStyle/>
          <a:p>
            <a:pPr>
              <a:defRPr/>
            </a:pPr>
            <a:fld id="{B8EA9A27-BF8A-4AE0-83F2-DC5F3EBAE99E}" type="datetime1">
              <a:rPr lang="fi-FI" sz="1600" b="1" smtClean="0"/>
              <a:pPr>
                <a:defRPr/>
              </a:pPr>
              <a:t>1.11.2012</a:t>
            </a:fld>
            <a:endParaRPr lang="en-US" sz="1600" b="1" dirty="0"/>
          </a:p>
        </p:txBody>
      </p:sp>
      <p:sp>
        <p:nvSpPr>
          <p:cNvPr id="5" name="Tekstikehys 4"/>
          <p:cNvSpPr txBox="1"/>
          <p:nvPr/>
        </p:nvSpPr>
        <p:spPr>
          <a:xfrm>
            <a:off x="4572000" y="6092825"/>
            <a:ext cx="25574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dirty="0">
                <a:latin typeface="+mn-lt"/>
                <a:ea typeface="ＭＳ Ｐゴシック" pitchFamily="34" charset="-128"/>
                <a:cs typeface="+mn-cs"/>
              </a:rPr>
              <a:t>Mari Saikkonen</a:t>
            </a:r>
            <a:endParaRPr lang="fi-FI" dirty="0">
              <a:latin typeface="+mn-lt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mtClean="0">
                <a:ea typeface="ＭＳ Ｐゴシック"/>
              </a:rPr>
              <a:t>Valikoimapalveluiden kehittäminen</a:t>
            </a:r>
          </a:p>
        </p:txBody>
      </p:sp>
      <p:sp>
        <p:nvSpPr>
          <p:cNvPr id="23554" name="Sisällön paikkamerkki 2"/>
          <p:cNvSpPr>
            <a:spLocks noGrp="1"/>
          </p:cNvSpPr>
          <p:nvPr>
            <p:ph idx="1"/>
          </p:nvPr>
        </p:nvSpPr>
        <p:spPr>
          <a:xfrm>
            <a:off x="755650" y="1916113"/>
            <a:ext cx="7410450" cy="3814762"/>
          </a:xfrm>
        </p:spPr>
        <p:txBody>
          <a:bodyPr/>
          <a:lstStyle/>
          <a:p>
            <a:r>
              <a:rPr lang="fi-FI" smtClean="0">
                <a:ea typeface="ＭＳ Ｐゴシック"/>
              </a:rPr>
              <a:t>Perusajatus:</a:t>
            </a:r>
          </a:p>
          <a:p>
            <a:pPr lvl="1"/>
            <a:r>
              <a:rPr lang="fi-FI" smtClean="0">
                <a:ea typeface="ＭＳ Ｐゴシック"/>
              </a:rPr>
              <a:t>Hämeenlinna:</a:t>
            </a:r>
          </a:p>
          <a:p>
            <a:pPr lvl="2"/>
            <a:r>
              <a:rPr lang="fi-FI" smtClean="0">
                <a:ea typeface="ＭＳ Ｐゴシック"/>
              </a:rPr>
              <a:t>Kuntaliitos </a:t>
            </a:r>
            <a:r>
              <a:rPr lang="fi-FI" smtClean="0">
                <a:ea typeface="ＭＳ Ｐゴシック"/>
                <a:sym typeface="Wingdings" pitchFamily="2" charset="2"/>
              </a:rPr>
              <a:t> uusia lähikirjastoja  muuttaa ao kirjastojen profiilia</a:t>
            </a:r>
          </a:p>
          <a:p>
            <a:pPr lvl="2"/>
            <a:r>
              <a:rPr lang="fi-FI" smtClean="0">
                <a:ea typeface="ＭＳ Ｐゴシック"/>
                <a:sym typeface="Wingdings" pitchFamily="2" charset="2"/>
              </a:rPr>
              <a:t>Henkilöstöresurssit</a:t>
            </a:r>
          </a:p>
          <a:p>
            <a:pPr lvl="2"/>
            <a:r>
              <a:rPr lang="fi-FI" smtClean="0">
                <a:ea typeface="ＭＳ Ｐゴシック"/>
                <a:sym typeface="Wingdings" pitchFamily="2" charset="2"/>
              </a:rPr>
              <a:t>Kokoelman kokonaisuus tärkeätä</a:t>
            </a:r>
          </a:p>
          <a:p>
            <a:pPr lvl="2"/>
            <a:r>
              <a:rPr lang="fi-FI" smtClean="0">
                <a:ea typeface="ＭＳ Ｐゴシック"/>
                <a:sym typeface="Wingdings" pitchFamily="2" charset="2"/>
              </a:rPr>
              <a:t> tarve keskitetylle hankinnalle</a:t>
            </a:r>
            <a:endParaRPr lang="fi-FI" smtClean="0">
              <a:ea typeface="ＭＳ Ｐゴシック"/>
            </a:endParaRPr>
          </a:p>
          <a:p>
            <a:pPr lvl="1"/>
            <a:endParaRPr lang="fi-FI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mtClean="0">
                <a:ea typeface="ＭＳ Ｐゴシック"/>
              </a:rPr>
              <a:t>Valikoimapalveluiden kehittäminen</a:t>
            </a:r>
          </a:p>
        </p:txBody>
      </p:sp>
      <p:sp>
        <p:nvSpPr>
          <p:cNvPr id="24578" name="Sisällön paikkamerkki 2"/>
          <p:cNvSpPr>
            <a:spLocks noGrp="1"/>
          </p:cNvSpPr>
          <p:nvPr>
            <p:ph idx="1"/>
          </p:nvPr>
        </p:nvSpPr>
        <p:spPr>
          <a:xfrm>
            <a:off x="755650" y="1916113"/>
            <a:ext cx="7410450" cy="3814762"/>
          </a:xfrm>
        </p:spPr>
        <p:txBody>
          <a:bodyPr/>
          <a:lstStyle/>
          <a:p>
            <a:pPr lvl="1"/>
            <a:r>
              <a:rPr lang="fi-FI" smtClean="0">
                <a:ea typeface="ＭＳ Ｐゴシック"/>
              </a:rPr>
              <a:t>BTJ:</a:t>
            </a:r>
          </a:p>
          <a:p>
            <a:pPr lvl="2"/>
            <a:r>
              <a:rPr lang="fi-FI" smtClean="0">
                <a:ea typeface="ＭＳ Ｐゴシック"/>
              </a:rPr>
              <a:t>Profiilipalvelu konseptina olemassa Ruotsissa v 2002 (Tukholman kaupunginkirjasto)</a:t>
            </a:r>
          </a:p>
          <a:p>
            <a:pPr lvl="2"/>
            <a:r>
              <a:rPr lang="fi-FI" smtClean="0">
                <a:ea typeface="ＭＳ Ｐゴシック"/>
              </a:rPr>
              <a:t>Palvelun suosio kasvanut Ruotsissa koko ajan</a:t>
            </a:r>
          </a:p>
          <a:p>
            <a:pPr lvl="2"/>
            <a:r>
              <a:rPr lang="fi-FI" smtClean="0">
                <a:ea typeface="ＭＳ Ｐゴシック"/>
              </a:rPr>
              <a:t>Käytetään esim erikielisten aineistojen tai eri aineistoryhmien hankintaan (esim konsolipelit)</a:t>
            </a:r>
          </a:p>
          <a:p>
            <a:pPr lvl="2"/>
            <a:r>
              <a:rPr lang="fi-FI" smtClean="0">
                <a:ea typeface="ＭＳ Ｐゴシック"/>
              </a:rPr>
              <a:t>Syksyllä 2011 kartoitus Suomessa mahdollisen pilotin löytämiseksi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mtClean="0">
                <a:ea typeface="ＭＳ Ｐゴシック"/>
              </a:rPr>
              <a:t>Valikoimapalveluiden kehittäminen</a:t>
            </a:r>
          </a:p>
        </p:txBody>
      </p:sp>
      <p:sp>
        <p:nvSpPr>
          <p:cNvPr id="25602" name="Sisällön paikkamerkki 2"/>
          <p:cNvSpPr>
            <a:spLocks noGrp="1"/>
          </p:cNvSpPr>
          <p:nvPr>
            <p:ph idx="1"/>
          </p:nvPr>
        </p:nvSpPr>
        <p:spPr>
          <a:xfrm>
            <a:off x="395288" y="1700213"/>
            <a:ext cx="8208962" cy="4465637"/>
          </a:xfrm>
        </p:spPr>
        <p:txBody>
          <a:bodyPr/>
          <a:lstStyle/>
          <a:p>
            <a:r>
              <a:rPr lang="fi-FI" smtClean="0">
                <a:ea typeface="ＭＳ Ｐゴシック"/>
              </a:rPr>
              <a:t>”Alkusoitto”:</a:t>
            </a:r>
          </a:p>
          <a:p>
            <a:pPr lvl="1"/>
            <a:r>
              <a:rPr lang="fi-FI" smtClean="0">
                <a:ea typeface="ＭＳ Ｐゴシック"/>
              </a:rPr>
              <a:t>Molempien intressit kohtasivat</a:t>
            </a:r>
          </a:p>
          <a:p>
            <a:pPr lvl="1"/>
            <a:r>
              <a:rPr lang="fi-FI" smtClean="0">
                <a:ea typeface="ＭＳ Ｐゴシック"/>
                <a:sym typeface="Wingdings" pitchFamily="2" charset="2"/>
              </a:rPr>
              <a:t> kevät 2012 ensi tapaaminen, jossa määriteltiin:</a:t>
            </a:r>
          </a:p>
          <a:p>
            <a:pPr lvl="2"/>
            <a:r>
              <a:rPr lang="fi-FI" smtClean="0">
                <a:ea typeface="ＭＳ Ｐゴシック"/>
                <a:sym typeface="Wingdings" pitchFamily="2" charset="2"/>
              </a:rPr>
              <a:t>Mitä tehdään ja milloin</a:t>
            </a:r>
          </a:p>
          <a:p>
            <a:pPr lvl="3"/>
            <a:r>
              <a:rPr lang="fi-FI" smtClean="0">
                <a:ea typeface="ＭＳ Ｐゴシック"/>
                <a:sym typeface="Wingdings" pitchFamily="2" charset="2"/>
              </a:rPr>
              <a:t>Lähikirjastojen suomenkielisen kirjallisuuden uutuushankinta</a:t>
            </a:r>
          </a:p>
          <a:p>
            <a:pPr lvl="4"/>
            <a:r>
              <a:rPr lang="fi-FI" smtClean="0">
                <a:ea typeface="ＭＳ Ｐゴシック"/>
                <a:sym typeface="Wingdings" pitchFamily="2" charset="2"/>
              </a:rPr>
              <a:t>Tavoite syksy 2012 ennakot  toteutuu kevät 2013</a:t>
            </a:r>
          </a:p>
          <a:p>
            <a:pPr lvl="3"/>
            <a:r>
              <a:rPr lang="fi-FI" smtClean="0">
                <a:ea typeface="ＭＳ Ｐゴシック"/>
                <a:sym typeface="Wingdings" pitchFamily="2" charset="2"/>
              </a:rPr>
              <a:t>Pääkirjaston ruotsinkielisen kirjallisuuden uutuushankinta v 2012</a:t>
            </a:r>
          </a:p>
          <a:p>
            <a:pPr lvl="3"/>
            <a:r>
              <a:rPr lang="fi-FI" smtClean="0">
                <a:ea typeface="ＭＳ Ｐゴシック"/>
                <a:sym typeface="Wingdings" pitchFamily="2" charset="2"/>
              </a:rPr>
              <a:t>Pääkirjaston konsolipelien hankinta uutena aineistona v 2012</a:t>
            </a:r>
          </a:p>
          <a:p>
            <a:pPr lvl="1"/>
            <a:r>
              <a:rPr lang="fi-FI" smtClean="0">
                <a:ea typeface="ＭＳ Ｐゴシック"/>
                <a:sym typeface="Wingdings" pitchFamily="2" charset="2"/>
              </a:rPr>
              <a:t>Tästä käynnistyi Hämeenlinnassa mittava taustatyö</a:t>
            </a:r>
          </a:p>
          <a:p>
            <a:pPr lvl="2"/>
            <a:r>
              <a:rPr lang="fi-FI" smtClean="0">
                <a:ea typeface="ＭＳ Ｐゴシック"/>
                <a:sym typeface="Wingdings" pitchFamily="2" charset="2"/>
              </a:rPr>
              <a:t>mm lähikirjastojen profilointi ja hankintojen analysointi</a:t>
            </a:r>
          </a:p>
          <a:p>
            <a:pPr lvl="2"/>
            <a:r>
              <a:rPr lang="fi-FI" smtClean="0">
                <a:ea typeface="ＭＳ Ｐゴシック"/>
                <a:sym typeface="Wingdings" pitchFamily="2" charset="2"/>
              </a:rPr>
              <a:t>Kokoelmien analysointi </a:t>
            </a:r>
          </a:p>
          <a:p>
            <a:pPr lvl="2"/>
            <a:endParaRPr lang="fi-FI" smtClean="0">
              <a:ea typeface="ＭＳ Ｐゴシック"/>
            </a:endParaRPr>
          </a:p>
        </p:txBody>
      </p:sp>
      <p:pic>
        <p:nvPicPr>
          <p:cNvPr id="25603" name="Picture 2" descr="http://t3.gstatic.com/images?q=tbn:ANd9GcT4he3WCh_m93h1YiG7K7cVjGlTLh99-KNDJrskLBmxOZBRqu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84467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mtClean="0">
                <a:ea typeface="ＭＳ Ｐゴシック"/>
              </a:rPr>
              <a:t>Valikoimapalveluiden kehittäminen</a:t>
            </a:r>
          </a:p>
        </p:txBody>
      </p:sp>
      <p:sp>
        <p:nvSpPr>
          <p:cNvPr id="26626" name="Sisällön paikkamerkki 2"/>
          <p:cNvSpPr>
            <a:spLocks noGrp="1"/>
          </p:cNvSpPr>
          <p:nvPr>
            <p:ph idx="1"/>
          </p:nvPr>
        </p:nvSpPr>
        <p:spPr>
          <a:xfrm>
            <a:off x="539750" y="1700213"/>
            <a:ext cx="7626350" cy="3814762"/>
          </a:xfrm>
        </p:spPr>
        <p:txBody>
          <a:bodyPr/>
          <a:lstStyle/>
          <a:p>
            <a:r>
              <a:rPr lang="fi-FI" smtClean="0">
                <a:ea typeface="ＭＳ Ｐゴシック"/>
              </a:rPr>
              <a:t>”Välisoitto”:</a:t>
            </a:r>
          </a:p>
          <a:p>
            <a:pPr lvl="1"/>
            <a:r>
              <a:rPr lang="fi-FI" smtClean="0">
                <a:ea typeface="ＭＳ Ｐゴシック"/>
              </a:rPr>
              <a:t>Tarkemmat määrittelyt:</a:t>
            </a:r>
          </a:p>
          <a:p>
            <a:pPr lvl="2"/>
            <a:r>
              <a:rPr lang="fi-FI" smtClean="0">
                <a:ea typeface="ＭＳ Ｐゴシック"/>
              </a:rPr>
              <a:t>Käytännön edellytykset (Axiell, määrärahat, ei uusintapainoksia, hankintojen suhteet = mitä, kuinka paljon, konsolipelien ”rajat” = ikärajat, pelialustat, jne)</a:t>
            </a:r>
          </a:p>
          <a:p>
            <a:pPr lvl="2"/>
            <a:r>
              <a:rPr lang="fi-FI" smtClean="0">
                <a:ea typeface="ＭＳ Ｐゴシック"/>
              </a:rPr>
              <a:t>Hankintaprofiilien tekeminen (määrärahojen käyttö)</a:t>
            </a:r>
          </a:p>
          <a:p>
            <a:pPr lvl="2"/>
            <a:r>
              <a:rPr lang="fi-FI" smtClean="0">
                <a:ea typeface="ＭＳ Ｐゴシック"/>
              </a:rPr>
              <a:t>Käynnit lähikirjastoissa (tutustuminen)</a:t>
            </a:r>
          </a:p>
          <a:p>
            <a:pPr lvl="2"/>
            <a:r>
              <a:rPr lang="fi-FI" smtClean="0">
                <a:ea typeface="ＭＳ Ｐゴシック"/>
              </a:rPr>
              <a:t>Kirjasto tekee jatkuvaa kokoelmien analysointia</a:t>
            </a:r>
          </a:p>
          <a:p>
            <a:pPr lvl="2"/>
            <a:r>
              <a:rPr lang="fi-FI" smtClean="0">
                <a:ea typeface="ＭＳ Ｐゴシック"/>
              </a:rPr>
              <a:t>BTJ analysoi omaa tarjontaansa ja sen rytmitystä</a:t>
            </a:r>
          </a:p>
          <a:p>
            <a:pPr lvl="1"/>
            <a:endParaRPr lang="fi-FI" smtClean="0">
              <a:ea typeface="ＭＳ Ｐゴシック"/>
            </a:endParaRPr>
          </a:p>
          <a:p>
            <a:endParaRPr lang="fi-FI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mtClean="0">
                <a:ea typeface="ＭＳ Ｐゴシック"/>
              </a:rPr>
              <a:t>Valikoimapalveluiden kehittäminen</a:t>
            </a:r>
          </a:p>
        </p:txBody>
      </p:sp>
      <p:sp>
        <p:nvSpPr>
          <p:cNvPr id="27650" name="Sisällön paikkamerkki 2"/>
          <p:cNvSpPr>
            <a:spLocks noGrp="1"/>
          </p:cNvSpPr>
          <p:nvPr>
            <p:ph idx="1"/>
          </p:nvPr>
        </p:nvSpPr>
        <p:spPr>
          <a:xfrm>
            <a:off x="539750" y="1700213"/>
            <a:ext cx="7626350" cy="3814762"/>
          </a:xfrm>
        </p:spPr>
        <p:txBody>
          <a:bodyPr/>
          <a:lstStyle/>
          <a:p>
            <a:r>
              <a:rPr lang="fi-FI" smtClean="0">
                <a:ea typeface="ＭＳ Ｐゴシック"/>
              </a:rPr>
              <a:t>”Ja soitto jatkuu…”:</a:t>
            </a:r>
          </a:p>
          <a:p>
            <a:pPr lvl="1"/>
            <a:r>
              <a:rPr lang="fi-FI" smtClean="0">
                <a:ea typeface="ＭＳ Ｐゴシック"/>
              </a:rPr>
              <a:t>Siirryttiin käytäntöön</a:t>
            </a:r>
          </a:p>
          <a:p>
            <a:pPr lvl="2"/>
            <a:r>
              <a:rPr lang="fi-FI" smtClean="0">
                <a:ea typeface="ＭＳ Ｐゴシック"/>
              </a:rPr>
              <a:t>Ruotsinkielisen aineiston tilaukset osittain viety Hämeenlinnan kirjaston tietokantaan</a:t>
            </a:r>
          </a:p>
          <a:p>
            <a:pPr lvl="2"/>
            <a:r>
              <a:rPr lang="fi-FI" smtClean="0">
                <a:ea typeface="ＭＳ Ｐゴシック"/>
              </a:rPr>
              <a:t>Kevään kotimaisen kirjallisuuden ennakkolistojen analysointi aloitettu </a:t>
            </a:r>
            <a:r>
              <a:rPr lang="fi-FI" smtClean="0">
                <a:ea typeface="ＭＳ Ｐゴシック"/>
                <a:sym typeface="Wingdings" pitchFamily="2" charset="2"/>
              </a:rPr>
              <a:t> tilaukset kirjaston tietokantaan lähiaikoina</a:t>
            </a:r>
          </a:p>
          <a:p>
            <a:pPr lvl="2"/>
            <a:r>
              <a:rPr lang="fi-FI" smtClean="0">
                <a:ea typeface="ＭＳ Ｐゴシック"/>
                <a:sym typeface="Wingdings" pitchFamily="2" charset="2"/>
              </a:rPr>
              <a:t>Konsolipelit: keskeiset saatavilla olevat konsolipelit on määritelty  tilataan kirjastoon marraskuun aikana</a:t>
            </a:r>
          </a:p>
          <a:p>
            <a:pPr lvl="2"/>
            <a:r>
              <a:rPr lang="fi-FI" smtClean="0">
                <a:ea typeface="ＭＳ Ｐゴシック"/>
              </a:rPr>
              <a:t>BTJ:n työ käytännössä samalla tavalla kuin kirjastossa, kokoelmaa konsultoiden…</a:t>
            </a:r>
          </a:p>
          <a:p>
            <a:endParaRPr lang="fi-FI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mtClean="0">
                <a:ea typeface="ＭＳ Ｐゴシック"/>
              </a:rPr>
              <a:t>Valikoimapalveluiden kehittäminen</a:t>
            </a:r>
          </a:p>
        </p:txBody>
      </p:sp>
      <p:sp>
        <p:nvSpPr>
          <p:cNvPr id="28674" name="Sisällön paikkamerkki 2"/>
          <p:cNvSpPr>
            <a:spLocks noGrp="1"/>
          </p:cNvSpPr>
          <p:nvPr>
            <p:ph idx="1"/>
          </p:nvPr>
        </p:nvSpPr>
        <p:spPr>
          <a:xfrm>
            <a:off x="539750" y="1700213"/>
            <a:ext cx="7626350" cy="3814762"/>
          </a:xfrm>
        </p:spPr>
        <p:txBody>
          <a:bodyPr/>
          <a:lstStyle/>
          <a:p>
            <a:r>
              <a:rPr lang="fi-FI" smtClean="0">
                <a:ea typeface="ＭＳ Ｐゴシック"/>
              </a:rPr>
              <a:t>”Loppusointu”:</a:t>
            </a:r>
          </a:p>
          <a:p>
            <a:pPr lvl="1"/>
            <a:r>
              <a:rPr lang="fi-FI" smtClean="0">
                <a:ea typeface="ＭＳ Ｐゴシック"/>
              </a:rPr>
              <a:t>Tavoitteet:</a:t>
            </a:r>
          </a:p>
          <a:p>
            <a:pPr lvl="2"/>
            <a:r>
              <a:rPr lang="fi-FI" smtClean="0">
                <a:ea typeface="ＭＳ Ｐゴシック"/>
              </a:rPr>
              <a:t>Kirjastojen hankintatyön tukeminen, kun resurssit tai asiantuntemus sitä vaativat</a:t>
            </a:r>
          </a:p>
          <a:p>
            <a:pPr lvl="3"/>
            <a:r>
              <a:rPr lang="fi-FI" smtClean="0">
                <a:ea typeface="ＭＳ Ｐゴシック"/>
              </a:rPr>
              <a:t>Esim Hämeenlinnan konsolipelit</a:t>
            </a:r>
          </a:p>
          <a:p>
            <a:pPr lvl="2"/>
            <a:r>
              <a:rPr lang="fi-FI" smtClean="0">
                <a:ea typeface="ＭＳ Ｐゴシック"/>
              </a:rPr>
              <a:t>Kirjasto voi keskittää resurssejaan esim oman paikallisaineiston tai muun erikoisaineiston valintaan ja hankintaan</a:t>
            </a:r>
          </a:p>
          <a:p>
            <a:pPr lvl="2"/>
            <a:endParaRPr lang="fi-FI" smtClean="0">
              <a:ea typeface="ＭＳ Ｐゴシック"/>
            </a:endParaRPr>
          </a:p>
          <a:p>
            <a:endParaRPr lang="fi-FI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tsikko 1"/>
          <p:cNvSpPr>
            <a:spLocks noGrp="1"/>
          </p:cNvSpPr>
          <p:nvPr>
            <p:ph type="ctrTitle"/>
          </p:nvPr>
        </p:nvSpPr>
        <p:spPr>
          <a:xfrm>
            <a:off x="323850" y="836613"/>
            <a:ext cx="7772400" cy="1470025"/>
          </a:xfrm>
        </p:spPr>
        <p:txBody>
          <a:bodyPr/>
          <a:lstStyle/>
          <a:p>
            <a:pPr algn="ctr"/>
            <a:r>
              <a:rPr lang="fi-FI" sz="4400" smtClean="0">
                <a:solidFill>
                  <a:srgbClr val="29407C"/>
                </a:solidFill>
                <a:ea typeface="ＭＳ Ｐゴシック"/>
              </a:rPr>
              <a:t>Kiitos</a:t>
            </a:r>
            <a:br>
              <a:rPr lang="fi-FI" sz="4400" smtClean="0">
                <a:solidFill>
                  <a:srgbClr val="29407C"/>
                </a:solidFill>
                <a:ea typeface="ＭＳ Ｐゴシック"/>
              </a:rPr>
            </a:br>
            <a:r>
              <a:rPr lang="fi-FI" sz="4400" smtClean="0">
                <a:solidFill>
                  <a:srgbClr val="29407C"/>
                </a:solidFill>
                <a:ea typeface="ＭＳ Ｐゴシック"/>
              </a:rPr>
              <a:t/>
            </a:r>
            <a:br>
              <a:rPr lang="fi-FI" sz="4400" smtClean="0">
                <a:solidFill>
                  <a:srgbClr val="29407C"/>
                </a:solidFill>
                <a:ea typeface="ＭＳ Ｐゴシック"/>
              </a:rPr>
            </a:br>
            <a:endParaRPr lang="fi-FI" sz="2400" smtClean="0">
              <a:solidFill>
                <a:srgbClr val="29407C"/>
              </a:solidFill>
              <a:ea typeface="ＭＳ Ｐゴシック"/>
            </a:endParaRPr>
          </a:p>
        </p:txBody>
      </p:sp>
      <p:sp>
        <p:nvSpPr>
          <p:cNvPr id="29698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endParaRPr lang="fi-FI" smtClean="0">
              <a:ea typeface="ＭＳ Ｐゴシック"/>
            </a:endParaRPr>
          </a:p>
        </p:txBody>
      </p:sp>
      <p:pic>
        <p:nvPicPr>
          <p:cNvPr id="29699" name="Kuva 3" descr="Untitled 17.jpg"/>
          <p:cNvPicPr>
            <a:picLocks noChangeAspect="1"/>
          </p:cNvPicPr>
          <p:nvPr/>
        </p:nvPicPr>
        <p:blipFill>
          <a:blip r:embed="rId3"/>
          <a:srcRect b="6705"/>
          <a:stretch>
            <a:fillRect/>
          </a:stretch>
        </p:blipFill>
        <p:spPr bwMode="auto">
          <a:xfrm>
            <a:off x="838200" y="1371600"/>
            <a:ext cx="716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tj mall">
  <a:themeElements>
    <a:clrScheme name="Mukautet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382B2"/>
      </a:hlink>
      <a:folHlink>
        <a:srgbClr val="B2B2B2"/>
      </a:folHlink>
    </a:clrScheme>
    <a:fontScheme name="btj ma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tj m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tj mal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tj mal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tj mal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tj mal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tj mal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tj mal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9879</TotalTime>
  <Words>232</Words>
  <Application>Microsoft Office PowerPoint</Application>
  <PresentationFormat>On-screen Show (4:3)</PresentationFormat>
  <Paragraphs>51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Suunnittelumalli</vt:lpstr>
      </vt:variant>
      <vt:variant>
        <vt:i4>9</vt:i4>
      </vt:variant>
      <vt:variant>
        <vt:lpstr>Dian otsikot</vt:lpstr>
      </vt:variant>
      <vt:variant>
        <vt:i4>8</vt:i4>
      </vt:variant>
    </vt:vector>
  </HeadingPairs>
  <TitlesOfParts>
    <vt:vector size="22" baseType="lpstr">
      <vt:lpstr>Times New Roman</vt:lpstr>
      <vt:lpstr>ＭＳ Ｐゴシック</vt:lpstr>
      <vt:lpstr>Arial</vt:lpstr>
      <vt:lpstr>Verdana</vt:lpstr>
      <vt:lpstr>Wingdings</vt:lpstr>
      <vt:lpstr>btj mall</vt:lpstr>
      <vt:lpstr>btj mall</vt:lpstr>
      <vt:lpstr>btj mall</vt:lpstr>
      <vt:lpstr>btj mall</vt:lpstr>
      <vt:lpstr>btj mall</vt:lpstr>
      <vt:lpstr>btj mall</vt:lpstr>
      <vt:lpstr>btj mall</vt:lpstr>
      <vt:lpstr>btj mall</vt:lpstr>
      <vt:lpstr>btj mall</vt:lpstr>
      <vt:lpstr>Räätälöidyt valikoimat, aineiston profiilipalvelut - pilotti Hämeenlinnan kaupunginkirjaston kanssa</vt:lpstr>
      <vt:lpstr>Valikoimapalveluiden kehittäminen</vt:lpstr>
      <vt:lpstr>Valikoimapalveluiden kehittäminen</vt:lpstr>
      <vt:lpstr>Valikoimapalveluiden kehittäminen</vt:lpstr>
      <vt:lpstr>Valikoimapalveluiden kehittäminen</vt:lpstr>
      <vt:lpstr>Valikoimapalveluiden kehittäminen</vt:lpstr>
      <vt:lpstr>Valikoimapalveluiden kehittäminen</vt:lpstr>
      <vt:lpstr>Kiitos  </vt:lpstr>
    </vt:vector>
  </TitlesOfParts>
  <Company>BTJ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Westman Ina</dc:creator>
  <cp:lastModifiedBy>kirjasto_kannettava</cp:lastModifiedBy>
  <cp:revision>415</cp:revision>
  <cp:lastPrinted>2004-01-29T15:07:35Z</cp:lastPrinted>
  <dcterms:created xsi:type="dcterms:W3CDTF">2011-09-14T17:23:29Z</dcterms:created>
  <dcterms:modified xsi:type="dcterms:W3CDTF">2012-11-01T10:36:40Z</dcterms:modified>
</cp:coreProperties>
</file>