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7"/>
    <p:sldMasterId id="2147483653" r:id="rId8"/>
    <p:sldMasterId id="2147483676" r:id="rId9"/>
    <p:sldMasterId id="2147483689" r:id="rId10"/>
    <p:sldMasterId id="2147483699" r:id="rId11"/>
    <p:sldMasterId id="2147483711" r:id="rId12"/>
  </p:sldMasterIdLst>
  <p:notesMasterIdLst>
    <p:notesMasterId r:id="rId19"/>
  </p:notesMasterIdLst>
  <p:handoutMasterIdLst>
    <p:handoutMasterId r:id="rId20"/>
  </p:handoutMasterIdLst>
  <p:sldIdLst>
    <p:sldId id="258" r:id="rId13"/>
    <p:sldId id="292" r:id="rId14"/>
    <p:sldId id="293" r:id="rId15"/>
    <p:sldId id="295" r:id="rId16"/>
    <p:sldId id="294" r:id="rId17"/>
    <p:sldId id="287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52B"/>
    <a:srgbClr val="F26522"/>
    <a:srgbClr val="7DC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12" Type="http://schemas.openxmlformats.org/officeDocument/2006/relationships/slideMaster" Target="slideMasters/slideMaster6.xml"/><Relationship Id="rId17" Type="http://schemas.openxmlformats.org/officeDocument/2006/relationships/slide" Target="slides/slide5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5A9E9-501E-1841-BA50-6502BBECA7D9}" type="datetimeFigureOut">
              <a:rPr lang="en-US" smtClean="0"/>
              <a:t>9/5/2016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90A4-D7CA-284A-9756-5E9158D8BD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8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91D70-4187-4832-9668-3BE4CB1961CB}" type="datetimeFigureOut">
              <a:rPr lang="fi-FI" smtClean="0"/>
              <a:t>5.9.2016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ECD85-FAC0-47DC-B0C8-FCC33D2F43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821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217ACF-D58C-4307-9C7D-7ADE21A37631}" type="slidenum">
              <a:rPr lang="fi-FI" altLang="fi-FI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46513" y="9431338"/>
            <a:ext cx="29416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</a:pPr>
            <a:fld id="{0A7335FB-EFF4-4F89-A6F0-AE4A5EB91966}" type="slidenum">
              <a:rPr lang="fi-FI" altLang="fi-FI" smtClean="0">
                <a:solidFill>
                  <a:srgbClr val="000000"/>
                </a:solidFill>
                <a:ea typeface="+mn-ea"/>
                <a:cs typeface="+mn-cs"/>
              </a:rPr>
              <a:pPr algn="r" defTabSz="914400" eaLnBrk="1" hangingPunct="1">
                <a:spcBef>
                  <a:spcPct val="0"/>
                </a:spcBef>
              </a:pPr>
              <a:t>2</a:t>
            </a:fld>
            <a:endParaRPr lang="fi-FI" altLang="fi-FI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i="1" smtClean="0">
              <a:latin typeface="Arial" panose="020B0604020202020204" pitchFamily="34" charset="0"/>
            </a:endParaRPr>
          </a:p>
        </p:txBody>
      </p:sp>
      <p:sp>
        <p:nvSpPr>
          <p:cNvPr id="18438" name="Ylätunnisteen paikkamerkki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i-FI" altLang="fi-FI" smtClean="0">
                <a:solidFill>
                  <a:srgbClr val="000000"/>
                </a:solidFill>
              </a:rPr>
              <a:t>Kirjaston tavoitteet 2015 kulttlk 2708</a:t>
            </a:r>
          </a:p>
        </p:txBody>
      </p:sp>
    </p:spTree>
    <p:extLst>
      <p:ext uri="{BB962C8B-B14F-4D97-AF65-F5344CB8AC3E}">
        <p14:creationId xmlns:p14="http://schemas.microsoft.com/office/powerpoint/2010/main" val="104104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53B6B9-778C-41C9-A1E4-933D031F74D7}" type="slidenum">
              <a:rPr lang="fi-FI" altLang="fi-FI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46513" y="9431338"/>
            <a:ext cx="29416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</a:pPr>
            <a:fld id="{1E690701-F272-4E65-821D-8AAF2548B990}" type="slidenum">
              <a:rPr lang="fi-FI" altLang="fi-FI" smtClean="0">
                <a:solidFill>
                  <a:srgbClr val="000000"/>
                </a:solidFill>
                <a:ea typeface="+mn-ea"/>
                <a:cs typeface="+mn-cs"/>
              </a:rPr>
              <a:pPr algn="r" defTabSz="914400" eaLnBrk="1" hangingPunct="1">
                <a:spcBef>
                  <a:spcPct val="0"/>
                </a:spcBef>
              </a:pPr>
              <a:t>3</a:t>
            </a:fld>
            <a:endParaRPr lang="fi-FI" altLang="fi-FI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i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38CFDD-75E0-4101-83AF-567C99FFFC65}" type="slidenum">
              <a:rPr lang="fi-FI" altLang="fi-FI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46513" y="9431338"/>
            <a:ext cx="29416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</a:pPr>
            <a:fld id="{5E4AC785-8650-4F99-8BB3-528D694B53B8}" type="slidenum">
              <a:rPr lang="fi-FI" altLang="fi-FI" smtClean="0">
                <a:solidFill>
                  <a:srgbClr val="000000"/>
                </a:solidFill>
                <a:ea typeface="+mn-ea"/>
                <a:cs typeface="+mn-cs"/>
              </a:rPr>
              <a:pPr algn="r" defTabSz="914400" eaLnBrk="1" hangingPunct="1">
                <a:spcBef>
                  <a:spcPct val="0"/>
                </a:spcBef>
              </a:pPr>
              <a:t>4</a:t>
            </a:fld>
            <a:endParaRPr lang="fi-FI" altLang="fi-FI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i="1" smtClean="0">
              <a:latin typeface="Arial" panose="020B0604020202020204" pitchFamily="34" charset="0"/>
            </a:endParaRPr>
          </a:p>
        </p:txBody>
      </p:sp>
      <p:sp>
        <p:nvSpPr>
          <p:cNvPr id="21510" name="Ylätunnisteen paikkamerkki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i-FI" altLang="fi-FI" smtClean="0">
                <a:solidFill>
                  <a:srgbClr val="000000"/>
                </a:solidFill>
              </a:rPr>
              <a:t>Kirjaston tavoitteet 2015 kulttlk 2708</a:t>
            </a:r>
          </a:p>
        </p:txBody>
      </p:sp>
    </p:spTree>
    <p:extLst>
      <p:ext uri="{BB962C8B-B14F-4D97-AF65-F5344CB8AC3E}">
        <p14:creationId xmlns:p14="http://schemas.microsoft.com/office/powerpoint/2010/main" val="3501679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5ACCFF-9941-4A25-99CD-4174BA599EEA}" type="slidenum">
              <a:rPr lang="fi-FI" altLang="fi-FI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46513" y="9431338"/>
            <a:ext cx="29416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</a:pPr>
            <a:fld id="{A2CA6C42-4EE4-42CD-AC69-42187A0002AB}" type="slidenum">
              <a:rPr lang="fi-FI" altLang="fi-FI" smtClean="0">
                <a:solidFill>
                  <a:srgbClr val="000000"/>
                </a:solidFill>
                <a:ea typeface="+mn-ea"/>
                <a:cs typeface="+mn-cs"/>
              </a:rPr>
              <a:pPr algn="r" defTabSz="914400" eaLnBrk="1" hangingPunct="1">
                <a:spcBef>
                  <a:spcPct val="0"/>
                </a:spcBef>
              </a:pPr>
              <a:t>5</a:t>
            </a:fld>
            <a:endParaRPr lang="fi-FI" altLang="fi-FI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i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7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4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417285"/>
            <a:ext cx="414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3531248"/>
            <a:ext cx="4140000" cy="2880000"/>
          </a:xfrm>
          <a:blipFill rotWithShape="1">
            <a:blip r:embed="rId4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</p:spTree>
    <p:extLst>
      <p:ext uri="{BB962C8B-B14F-4D97-AF65-F5344CB8AC3E}">
        <p14:creationId xmlns:p14="http://schemas.microsoft.com/office/powerpoint/2010/main" val="104958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688000"/>
          </a:xfrm>
          <a:blipFill rotWithShape="1">
            <a:blip r:embed="rId3"/>
            <a:srcRect/>
            <a:stretch>
              <a:fillRect b="-420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5958174"/>
            <a:ext cx="6626252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89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6858000"/>
          </a:xfrm>
          <a:blipFill rotWithShape="1">
            <a:blip r:embed="rId2"/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1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5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5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8355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32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9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4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8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69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87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0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080279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86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19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55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5" name="Picture 4" descr="KRUUNU_VALKOINEN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2087430"/>
            <a:ext cx="720679" cy="57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70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EC66A-F8A5-4535-9637-B3461C85D970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93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3EDC4-7E5C-4F82-A6A1-DC8B31AFCCAC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6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781175"/>
            <a:ext cx="12001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6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1F08F-3C8A-45C4-833F-DAB510BC4F5B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66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370A6-0F74-4ADC-81D4-815F50979FB6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0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1392B-57B4-4969-9704-BF31753E66AA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17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13050-F55B-48DC-8468-C71B3D4548DD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58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1B166-5E1C-4EF8-96BF-F67279F897D6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82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B25B7-5342-4579-B033-1859E98FD709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5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455DF-9958-48D6-BF1F-8DEE65F4C8B6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69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4645C-28EA-47C6-9463-B578C2FE8BA8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204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17989-00CA-4F09-8701-8FAA843BB7E6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321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EC66A-F8A5-4535-9637-B3461C85D970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030" r="833" b="7034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017963"/>
            <a:ext cx="26463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15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3EDC4-7E5C-4F82-A6A1-DC8B31AFCCAC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58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1F08F-3C8A-45C4-833F-DAB510BC4F5B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64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370A6-0F74-4ADC-81D4-815F50979FB6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247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1392B-57B4-4969-9704-BF31753E66AA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581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13050-F55B-48DC-8468-C71B3D4548DD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68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1B166-5E1C-4EF8-96BF-F67279F897D6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54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B25B7-5342-4579-B033-1859E98FD709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98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455DF-9958-48D6-BF1F-8DEE65F4C8B6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691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4645C-28EA-47C6-9463-B578C2FE8BA8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724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17989-00CA-4F09-8701-8FAA843BB7E6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565275"/>
            <a:ext cx="19192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48344" b="-30062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63403" y="4332005"/>
            <a:ext cx="6031310" cy="122575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09" y="4332003"/>
            <a:ext cx="1773017" cy="122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9875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72205" b="-4091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515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</p:spTree>
    <p:extLst>
      <p:ext uri="{BB962C8B-B14F-4D97-AF65-F5344CB8AC3E}">
        <p14:creationId xmlns:p14="http://schemas.microsoft.com/office/powerpoint/2010/main" val="251572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1" r:id="rId7"/>
    <p:sldLayoutId id="2147483672" r:id="rId8"/>
    <p:sldLayoutId id="2147483674" r:id="rId9"/>
    <p:sldLayoutId id="2147483665" r:id="rId10"/>
    <p:sldLayoutId id="2147483675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RKUABO_WHITE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506414"/>
            <a:ext cx="7412952" cy="9985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5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3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7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08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fi-FI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fi-FI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/>
            <a:fld id="{6AE1F8BA-D094-4A41-9179-E18FE2573DBA}" type="slidenum">
              <a:rPr lang="fi-FI" altLang="fi-FI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defTabSz="914400"/>
              <a:t>‹#›</a:t>
            </a:fld>
            <a:endParaRPr lang="fi-FI" altLang="fi-FI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0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fi-FI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fi-FI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/>
            <a:fld id="{6AE1F8BA-D094-4A41-9179-E18FE2573DBA}" type="slidenum">
              <a:rPr lang="fi-FI" altLang="fi-FI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defTabSz="914400"/>
              <a:t>‹#›</a:t>
            </a:fld>
            <a:endParaRPr lang="fi-FI" altLang="fi-FI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7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37775" y="6030097"/>
            <a:ext cx="5902175" cy="584847"/>
          </a:xfrm>
        </p:spPr>
        <p:txBody>
          <a:bodyPr/>
          <a:lstStyle/>
          <a:p>
            <a:r>
              <a:rPr lang="fi-FI" sz="1600" dirty="0" smtClean="0"/>
              <a:t>Ulla-Maija Maunu/ 6.9.2016</a:t>
            </a:r>
          </a:p>
          <a:p>
            <a:r>
              <a:rPr lang="fi-FI" sz="1600" dirty="0" smtClean="0"/>
              <a:t>Haaveesta hankkeeksi</a:t>
            </a:r>
            <a:endParaRPr lang="fi-FI" sz="1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84910" y="1945342"/>
            <a:ext cx="7733725" cy="1847183"/>
          </a:xfrm>
        </p:spPr>
        <p:txBody>
          <a:bodyPr/>
          <a:lstStyle/>
          <a:p>
            <a:pPr algn="ctr"/>
            <a:r>
              <a:rPr lang="fi-FI" dirty="0" smtClean="0"/>
              <a:t>Miten teen onnistuneen projektin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82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26988"/>
            <a:ext cx="9144001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uorakulmio 1"/>
          <p:cNvSpPr>
            <a:spLocks noChangeArrowheads="1"/>
          </p:cNvSpPr>
          <p:nvPr/>
        </p:nvSpPr>
        <p:spPr bwMode="auto">
          <a:xfrm>
            <a:off x="469556" y="2850292"/>
            <a:ext cx="7933038" cy="330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fi-FI" altLang="fi-FI" sz="3600" dirty="0">
              <a:solidFill>
                <a:srgbClr val="000000"/>
              </a:solidFill>
              <a:latin typeface="DINOT-MediumItalic" pitchFamily="34" charset="0"/>
              <a:ea typeface="+mn-ea"/>
              <a:cs typeface="+mn-cs"/>
            </a:endParaRPr>
          </a:p>
          <a:p>
            <a:pPr>
              <a:buNone/>
            </a:pPr>
            <a:r>
              <a:rPr lang="fi-FI" sz="2000" b="1" dirty="0"/>
              <a:t>Projekti on suunniteltu työskentelyprosessi, </a:t>
            </a:r>
            <a:r>
              <a:rPr lang="fi-FI" sz="2000" b="1" dirty="0" smtClean="0"/>
              <a:t>joka on</a:t>
            </a:r>
          </a:p>
          <a:p>
            <a:pPr marL="342900" indent="-342900"/>
            <a:r>
              <a:rPr lang="fi-FI" sz="2000" b="1" dirty="0"/>
              <a:t>ainutkertainen </a:t>
            </a:r>
          </a:p>
          <a:p>
            <a:pPr marL="342900" indent="-342900"/>
            <a:r>
              <a:rPr lang="fi-FI" sz="2000" b="1" dirty="0"/>
              <a:t>ennalta suunniteltu </a:t>
            </a:r>
            <a:endParaRPr lang="fi-FI" sz="2000" dirty="0"/>
          </a:p>
          <a:p>
            <a:pPr marL="342900" indent="-342900"/>
            <a:r>
              <a:rPr lang="fi-FI" sz="2000" b="1" dirty="0"/>
              <a:t>ajallisesti ja taloudellisesti rajattu</a:t>
            </a:r>
            <a:endParaRPr lang="fi-FI" sz="2000" dirty="0"/>
          </a:p>
          <a:p>
            <a:pPr marL="342900" indent="-342900"/>
            <a:r>
              <a:rPr lang="fi-FI" sz="2000" b="1" dirty="0"/>
              <a:t>osallistujilla sovitut tehtävät ja vastuut</a:t>
            </a:r>
            <a:endParaRPr lang="fi-FI" sz="2000" dirty="0"/>
          </a:p>
          <a:p>
            <a:pPr marL="342900" indent="-342900"/>
            <a:r>
              <a:rPr lang="fi-FI" sz="2000" b="1" dirty="0"/>
              <a:t>tulostavoitteet ennalta sovitut</a:t>
            </a:r>
            <a:endParaRPr lang="fi-FI" sz="2000" dirty="0"/>
          </a:p>
          <a:p>
            <a:pPr marL="342900" indent="-342900"/>
            <a:r>
              <a:rPr lang="fi-FI" sz="2000" b="1" dirty="0" smtClean="0"/>
              <a:t>suunnittelun </a:t>
            </a:r>
            <a:r>
              <a:rPr lang="fi-FI" sz="2000" b="1" dirty="0"/>
              <a:t>tulos kirjataan </a:t>
            </a:r>
            <a:r>
              <a:rPr lang="fi-FI" sz="2000" b="1" dirty="0" smtClean="0"/>
              <a:t>projektisuunnitelmaan</a:t>
            </a:r>
            <a:r>
              <a:rPr lang="fi-FI" sz="2400" b="1" dirty="0" smtClean="0"/>
              <a:t> </a:t>
            </a:r>
            <a:endParaRPr lang="fi-FI" altLang="fi-FI" sz="2400" b="1" dirty="0"/>
          </a:p>
        </p:txBody>
      </p:sp>
      <p:sp>
        <p:nvSpPr>
          <p:cNvPr id="2" name="Tekstiruutu 1"/>
          <p:cNvSpPr txBox="1"/>
          <p:nvPr/>
        </p:nvSpPr>
        <p:spPr>
          <a:xfrm>
            <a:off x="601361" y="2203961"/>
            <a:ext cx="647645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000" b="1" dirty="0">
                <a:latin typeface="+mj-lt"/>
              </a:rPr>
              <a:t>Projekti on hanke, jossa kyvyttömät yrittävät saada </a:t>
            </a:r>
            <a:r>
              <a:rPr lang="fi-FI" sz="2000" b="1" dirty="0" smtClean="0">
                <a:latin typeface="+mj-lt"/>
              </a:rPr>
              <a:t/>
            </a:r>
            <a:br>
              <a:rPr lang="fi-FI" sz="2000" b="1" dirty="0" smtClean="0">
                <a:latin typeface="+mj-lt"/>
              </a:rPr>
            </a:br>
            <a:r>
              <a:rPr lang="fi-FI" sz="2000" b="1" dirty="0" smtClean="0">
                <a:latin typeface="+mj-lt"/>
              </a:rPr>
              <a:t>haluttomat </a:t>
            </a:r>
            <a:r>
              <a:rPr lang="fi-FI" sz="2000" b="1" dirty="0">
                <a:latin typeface="+mj-lt"/>
              </a:rPr>
              <a:t>tekemään mahdottomia.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883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" y="18256"/>
            <a:ext cx="9144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kstiruutu 1"/>
          <p:cNvSpPr txBox="1">
            <a:spLocks noChangeArrowheads="1"/>
          </p:cNvSpPr>
          <p:nvPr/>
        </p:nvSpPr>
        <p:spPr bwMode="auto">
          <a:xfrm>
            <a:off x="463550" y="1713470"/>
            <a:ext cx="846626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i-FI" sz="2000" dirty="0" smtClean="0"/>
              <a:t>Projektitoiminta </a:t>
            </a:r>
            <a:r>
              <a:rPr lang="fi-FI" sz="2000" dirty="0"/>
              <a:t>ei </a:t>
            </a:r>
            <a:r>
              <a:rPr lang="fi-FI" sz="2000" dirty="0" smtClean="0"/>
              <a:t>ole irrallinen osa, vaan </a:t>
            </a:r>
            <a:r>
              <a:rPr lang="fi-FI" sz="2000" dirty="0"/>
              <a:t>projekteja on </a:t>
            </a:r>
            <a:r>
              <a:rPr lang="fi-FI" sz="2000" dirty="0" smtClean="0"/>
              <a:t>hyödynnettävä tehokkaasti </a:t>
            </a:r>
            <a:r>
              <a:rPr lang="fi-FI" sz="2000" dirty="0"/>
              <a:t>osana koko organisaation menestykseen </a:t>
            </a:r>
            <a:r>
              <a:rPr lang="fi-FI" sz="2000" dirty="0" smtClean="0"/>
              <a:t>tähtäävää kehittämistoimintaa</a:t>
            </a:r>
          </a:p>
          <a:p>
            <a:r>
              <a:rPr lang="fi-FI" sz="2000" dirty="0"/>
              <a:t>Projekti on </a:t>
            </a:r>
            <a:r>
              <a:rPr lang="fi-FI" sz="2000" dirty="0" smtClean="0"/>
              <a:t>työväline</a:t>
            </a:r>
            <a:endParaRPr lang="fi-FI" sz="2000" dirty="0"/>
          </a:p>
          <a:p>
            <a:r>
              <a:rPr lang="fi-FI" sz="2000" dirty="0"/>
              <a:t>Projekti on myös </a:t>
            </a:r>
            <a:r>
              <a:rPr lang="fi-FI" sz="2000" dirty="0" smtClean="0"/>
              <a:t>ohjausväline</a:t>
            </a:r>
            <a:endParaRPr lang="fi-FI" sz="2000" dirty="0"/>
          </a:p>
          <a:p>
            <a:r>
              <a:rPr lang="fi-FI" sz="2000" dirty="0"/>
              <a:t>Projekti on erityisellä tavalla ohjattua ja toteutettua </a:t>
            </a:r>
            <a:r>
              <a:rPr lang="fi-FI" sz="2000" dirty="0" smtClean="0"/>
              <a:t>toimintaa</a:t>
            </a:r>
            <a:endParaRPr lang="fi-FI" sz="2000" dirty="0"/>
          </a:p>
          <a:p>
            <a:r>
              <a:rPr lang="fi-FI" sz="2000" dirty="0"/>
              <a:t>Jos toiminnan </a:t>
            </a:r>
            <a:r>
              <a:rPr lang="fi-FI" sz="2000" dirty="0" err="1"/>
              <a:t>projektointi</a:t>
            </a:r>
            <a:r>
              <a:rPr lang="fi-FI" sz="2000" dirty="0"/>
              <a:t> riittää, ei kannata perustaa </a:t>
            </a:r>
            <a:r>
              <a:rPr lang="fi-FI" sz="2000" dirty="0" smtClean="0"/>
              <a:t>projektia</a:t>
            </a:r>
            <a:endParaRPr lang="fi-FI" sz="2000" dirty="0"/>
          </a:p>
          <a:p>
            <a:r>
              <a:rPr lang="fi-FI" sz="2000" dirty="0"/>
              <a:t>Projekti sopii työvälineeksi etenkin, kun toiminta on uutta, </a:t>
            </a:r>
            <a:r>
              <a:rPr lang="fi-FI" sz="2000" dirty="0" smtClean="0"/>
              <a:t>erityisen haasteellista </a:t>
            </a:r>
            <a:r>
              <a:rPr lang="fi-FI" sz="2000" dirty="0"/>
              <a:t>tai yli yksikkö- ja organisaatiorajojen </a:t>
            </a:r>
            <a:r>
              <a:rPr lang="fi-FI" sz="2000" dirty="0" smtClean="0"/>
              <a:t>ulottuvaa</a:t>
            </a:r>
            <a:endParaRPr lang="fi-FI" sz="2000" dirty="0"/>
          </a:p>
          <a:p>
            <a:r>
              <a:rPr lang="fi-FI" sz="2000" dirty="0"/>
              <a:t>Projekti on hyödyllinen työväline vain hyvin </a:t>
            </a:r>
            <a:r>
              <a:rPr lang="fi-FI" sz="2000" dirty="0" smtClean="0"/>
              <a:t>käytettynä</a:t>
            </a:r>
            <a:endParaRPr lang="fi-FI" sz="2000" dirty="0"/>
          </a:p>
          <a:p>
            <a:r>
              <a:rPr lang="fi-FI" sz="2000" dirty="0"/>
              <a:t>Projektityö on hiostavaa, innostavaa ja </a:t>
            </a:r>
            <a:r>
              <a:rPr lang="fi-FI" sz="2000" dirty="0" smtClean="0"/>
              <a:t>haastavaa</a:t>
            </a:r>
            <a:endParaRPr lang="fi-FI" sz="2000" dirty="0"/>
          </a:p>
        </p:txBody>
      </p:sp>
      <p:sp>
        <p:nvSpPr>
          <p:cNvPr id="6" name="Suorakulmio 2"/>
          <p:cNvSpPr>
            <a:spLocks noChangeArrowheads="1"/>
          </p:cNvSpPr>
          <p:nvPr/>
        </p:nvSpPr>
        <p:spPr bwMode="auto">
          <a:xfrm>
            <a:off x="4917989" y="1217613"/>
            <a:ext cx="37894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sv-SE" sz="2400" dirty="0" err="1" smtClean="0">
                <a:solidFill>
                  <a:srgbClr val="0070C0"/>
                </a:solidFill>
                <a:latin typeface="DINOT-Bold" pitchFamily="34" charset="0"/>
                <a:ea typeface="+mn-ea"/>
                <a:cs typeface="+mn-cs"/>
              </a:rPr>
              <a:t>Projektityön</a:t>
            </a:r>
            <a:r>
              <a:rPr lang="en-GB" altLang="sv-SE" sz="2400" dirty="0" smtClean="0">
                <a:solidFill>
                  <a:srgbClr val="0070C0"/>
                </a:solidFill>
                <a:latin typeface="DINOT-Bold" pitchFamily="34" charset="0"/>
                <a:ea typeface="+mn-ea"/>
                <a:cs typeface="+mn-cs"/>
              </a:rPr>
              <a:t> </a:t>
            </a:r>
            <a:r>
              <a:rPr lang="en-GB" altLang="sv-SE" sz="2400" dirty="0" err="1" smtClean="0">
                <a:solidFill>
                  <a:srgbClr val="0070C0"/>
                </a:solidFill>
                <a:latin typeface="DINOT-Bold" pitchFamily="34" charset="0"/>
                <a:ea typeface="+mn-ea"/>
                <a:cs typeface="+mn-cs"/>
              </a:rPr>
              <a:t>lähtökohtia</a:t>
            </a:r>
            <a:endParaRPr lang="en-GB" altLang="sv-SE" sz="2400" dirty="0" smtClean="0">
              <a:solidFill>
                <a:srgbClr val="0070C0"/>
              </a:solidFill>
              <a:latin typeface="DINOT-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07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39" y="1700751"/>
            <a:ext cx="2857500" cy="2857500"/>
          </a:xfrm>
          <a:prstGeom prst="rect">
            <a:avLst/>
          </a:prstGeom>
        </p:spPr>
      </p:pic>
      <p:pic>
        <p:nvPicPr>
          <p:cNvPr id="5122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90"/>
            <a:ext cx="9144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363256" y="1853694"/>
            <a:ext cx="6146800" cy="26161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fi-FI" sz="20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Projektin vaiheet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  <a:defRPr/>
            </a:pPr>
            <a:r>
              <a:rPr lang="fi-FI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Valtava innostus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  <a:defRPr/>
            </a:pPr>
            <a:r>
              <a:rPr lang="fi-FI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Jumalaton hämminki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  <a:defRPr/>
            </a:pPr>
            <a:r>
              <a:rPr lang="fi-FI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Helvetillinen sekaannus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  <a:defRPr/>
            </a:pPr>
            <a:r>
              <a:rPr lang="fi-FI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Järkiintymisvaihe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  <a:defRPr/>
            </a:pPr>
            <a:r>
              <a:rPr lang="fi-FI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Syyllisten etsintä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  <a:defRPr/>
            </a:pPr>
            <a:r>
              <a:rPr lang="fi-FI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Syyttömien rankaisu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  <a:defRPr/>
            </a:pPr>
            <a:r>
              <a:rPr lang="fi-FI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Niiden palkitseminen, jotka eivät ole osallistuneet projektiin</a:t>
            </a:r>
          </a:p>
        </p:txBody>
      </p:sp>
      <p:sp>
        <p:nvSpPr>
          <p:cNvPr id="6" name="Suorakulmio 2"/>
          <p:cNvSpPr>
            <a:spLocks noChangeArrowheads="1"/>
          </p:cNvSpPr>
          <p:nvPr/>
        </p:nvSpPr>
        <p:spPr bwMode="auto">
          <a:xfrm>
            <a:off x="4837088" y="1207788"/>
            <a:ext cx="4102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sv-SE" sz="2400" dirty="0" err="1" smtClean="0">
                <a:solidFill>
                  <a:srgbClr val="0070C0"/>
                </a:solidFill>
                <a:latin typeface="DINOT-Bold" pitchFamily="34" charset="0"/>
                <a:ea typeface="+mn-ea"/>
                <a:cs typeface="+mn-cs"/>
              </a:rPr>
              <a:t>Projektin</a:t>
            </a:r>
            <a:r>
              <a:rPr lang="en-GB" altLang="sv-SE" sz="2400" dirty="0" smtClean="0">
                <a:solidFill>
                  <a:srgbClr val="0070C0"/>
                </a:solidFill>
                <a:latin typeface="DINOT-Bold" pitchFamily="34" charset="0"/>
                <a:ea typeface="+mn-ea"/>
                <a:cs typeface="+mn-cs"/>
              </a:rPr>
              <a:t> </a:t>
            </a:r>
            <a:r>
              <a:rPr lang="en-GB" altLang="sv-SE" sz="2400" dirty="0" err="1" smtClean="0">
                <a:solidFill>
                  <a:srgbClr val="0070C0"/>
                </a:solidFill>
                <a:latin typeface="DINOT-Bold" pitchFamily="34" charset="0"/>
                <a:ea typeface="+mn-ea"/>
                <a:cs typeface="+mn-cs"/>
              </a:rPr>
              <a:t>vaiheet</a:t>
            </a:r>
            <a:r>
              <a:rPr lang="en-GB" altLang="sv-SE" sz="2400" dirty="0" smtClean="0">
                <a:solidFill>
                  <a:srgbClr val="0070C0"/>
                </a:solidFill>
                <a:latin typeface="DINOT-Bold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39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012825" y="1773238"/>
            <a:ext cx="7591425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ü"/>
            </a:pPr>
            <a:r>
              <a:rPr lang="fi-FI" sz="2000" dirty="0"/>
              <a:t>Projektin tärkein tehtävä on tuottaa </a:t>
            </a:r>
            <a:r>
              <a:rPr lang="fi-FI" sz="2000" dirty="0" smtClean="0"/>
              <a:t>jotain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</a:pPr>
            <a:r>
              <a:rPr lang="fi-FI" sz="2000" dirty="0" smtClean="0"/>
              <a:t>Lopputuloskeskeinen lähestymistapa 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</a:pPr>
            <a:r>
              <a:rPr lang="fi-FI" sz="2000" dirty="0" smtClean="0"/>
              <a:t>Mieti ja  perustele muille, mitä </a:t>
            </a:r>
            <a:r>
              <a:rPr lang="fi-FI" sz="2000" dirty="0"/>
              <a:t>projekti tuottaa ja </a:t>
            </a:r>
            <a:r>
              <a:rPr lang="fi-FI" sz="2000" dirty="0" smtClean="0"/>
              <a:t>milloin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</a:pPr>
            <a:r>
              <a:rPr lang="fi-FI" sz="2000" dirty="0" smtClean="0"/>
              <a:t>Perehdy oman organisaatiosi strategisiin painopisteisiin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</a:pPr>
            <a:r>
              <a:rPr lang="fi-FI" sz="2000" dirty="0" smtClean="0"/>
              <a:t>Perehdy tarkoin rahoittajan painopisteisiin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</a:pPr>
            <a:r>
              <a:rPr lang="fi-FI" sz="2000" dirty="0" smtClean="0"/>
              <a:t>Projektin tarkoitus on luoda jotain uutta, jota muuten ei pystyttäisi toteuttamaan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</a:pPr>
            <a:r>
              <a:rPr lang="fi-FI" sz="2000" dirty="0" smtClean="0"/>
              <a:t>Projektin tulee tukea ja viedä toimintaa eteenpäin</a:t>
            </a:r>
            <a:endParaRPr lang="fi-FI" sz="2000" dirty="0"/>
          </a:p>
          <a:p>
            <a:pPr defTabSz="914400"/>
            <a:r>
              <a:rPr lang="fi-FI" sz="2000" dirty="0" smtClean="0">
                <a:solidFill>
                  <a:srgbClr val="0070C0"/>
                </a:solidFill>
              </a:rPr>
              <a:t>Hyvä projektisuunnitelma vastaa näihin kysymyksiin: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2000" dirty="0"/>
              <a:t>Mitkä ovat projektin tehtävät? </a:t>
            </a:r>
            <a:endParaRPr lang="fi-FI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2000" dirty="0" smtClean="0"/>
              <a:t>Kuka </a:t>
            </a:r>
            <a:r>
              <a:rPr lang="fi-FI" sz="2000" dirty="0"/>
              <a:t>tehtävät tekee? - </a:t>
            </a:r>
            <a:r>
              <a:rPr lang="fi-FI" sz="2000" dirty="0" smtClean="0"/>
              <a:t>vastuunjako</a:t>
            </a:r>
            <a:endParaRPr lang="fi-FI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2000" dirty="0"/>
              <a:t>Milloin tehtävät tehdään? - </a:t>
            </a:r>
            <a:r>
              <a:rPr lang="fi-FI" sz="2000" dirty="0" smtClean="0"/>
              <a:t>aikataulutus</a:t>
            </a:r>
            <a:endParaRPr lang="fi-FI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2000" dirty="0"/>
              <a:t>Mitä tehtävistä syntyy? - </a:t>
            </a:r>
            <a:r>
              <a:rPr lang="fi-FI" sz="2000" dirty="0" smtClean="0"/>
              <a:t>tuotokset</a:t>
            </a:r>
            <a:endParaRPr lang="fi-FI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2000" dirty="0"/>
              <a:t>Mitä tehtävien toteuttaminen maksaa? - </a:t>
            </a:r>
            <a:r>
              <a:rPr lang="fi-FI" sz="2000" dirty="0" smtClean="0"/>
              <a:t>budjetti</a:t>
            </a:r>
            <a:endParaRPr lang="fi-FI" sz="2000" dirty="0"/>
          </a:p>
          <a:p>
            <a:pPr defTabSz="914400"/>
            <a:r>
              <a:rPr lang="fi-FI" sz="2000" dirty="0" smtClean="0"/>
              <a:t> </a:t>
            </a:r>
            <a:endParaRPr lang="fi-FI" sz="20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uorakulmio 2"/>
          <p:cNvSpPr>
            <a:spLocks noChangeArrowheads="1"/>
          </p:cNvSpPr>
          <p:nvPr/>
        </p:nvSpPr>
        <p:spPr bwMode="auto">
          <a:xfrm>
            <a:off x="5222789" y="1232502"/>
            <a:ext cx="37894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sv-SE" sz="2400" dirty="0" err="1" smtClean="0">
                <a:solidFill>
                  <a:srgbClr val="0070C0"/>
                </a:solidFill>
                <a:latin typeface="DINOT-Bold" pitchFamily="34" charset="0"/>
                <a:ea typeface="+mn-ea"/>
                <a:cs typeface="+mn-cs"/>
              </a:rPr>
              <a:t>Projektin</a:t>
            </a:r>
            <a:r>
              <a:rPr lang="en-GB" altLang="sv-SE" sz="2400" dirty="0" smtClean="0">
                <a:solidFill>
                  <a:srgbClr val="0070C0"/>
                </a:solidFill>
                <a:latin typeface="DINOT-Bold" pitchFamily="34" charset="0"/>
                <a:ea typeface="+mn-ea"/>
                <a:cs typeface="+mn-cs"/>
              </a:rPr>
              <a:t> </a:t>
            </a:r>
            <a:r>
              <a:rPr lang="en-GB" altLang="sv-SE" sz="2400" dirty="0" err="1" smtClean="0">
                <a:solidFill>
                  <a:srgbClr val="0070C0"/>
                </a:solidFill>
                <a:latin typeface="DINOT-Bold" pitchFamily="34" charset="0"/>
                <a:ea typeface="+mn-ea"/>
                <a:cs typeface="+mn-cs"/>
              </a:rPr>
              <a:t>suunnittelu</a:t>
            </a:r>
            <a:endParaRPr lang="en-GB" altLang="sv-SE" sz="2400" dirty="0" smtClean="0">
              <a:solidFill>
                <a:srgbClr val="0070C0"/>
              </a:solidFill>
              <a:latin typeface="DINOT-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8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90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lkoinen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ininen">
  <a:themeElements>
    <a:clrScheme name="Custom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CEF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itysaineisto DoTku" ma:contentTypeID="0x010100B231D0CFD3F64B10A09B2DADA4F4A7A100E76A179942D649CC87251E3B0A38078B009CE7292B15307748B6C8E852ACAA514E" ma:contentTypeVersion="39" ma:contentTypeDescription="Luo uusi asiakirja." ma:contentTypeScope="" ma:versionID="321bcbc69e6d96eb9f9ef56d8b28ee22">
  <xsd:schema xmlns:xsd="http://www.w3.org/2001/XMLSchema" xmlns:xs="http://www.w3.org/2001/XMLSchema" xmlns:p="http://schemas.microsoft.com/office/2006/metadata/properties" xmlns:ns1="http://schemas.microsoft.com/sharepoint/v3" xmlns:ns2="b7caa62b-7ad8-4ac0-91e3-d215c04b2f01" xmlns:ns3="b03131df-fdca-4f96-b491-cb071e0af91d" xmlns:ns4="14530054-5309-485b-920a-71cdc30f7da5" targetNamespace="http://schemas.microsoft.com/office/2006/metadata/properties" ma:root="true" ma:fieldsID="1f6c5d6a40be471b33009702835204e4" ns1:_="" ns2:_="" ns3:_="" ns4:_="">
    <xsd:import namespace="http://schemas.microsoft.com/sharepoint/v3"/>
    <xsd:import namespace="b7caa62b-7ad8-4ac0-91e3-d215c04b2f01"/>
    <xsd:import namespace="b03131df-fdca-4f96-b491-cb071e0af91d"/>
    <xsd:import namespace="14530054-5309-485b-920a-71cdc30f7da5"/>
    <xsd:element name="properties">
      <xsd:complexType>
        <xsd:sequence>
          <xsd:element name="documentManagement">
            <xsd:complexType>
              <xsd:all>
                <xsd:element ref="ns1:TurkuDoTku_Description" minOccurs="0"/>
                <xsd:element ref="ns1:TurkuDoTku_Publicity"/>
                <xsd:element ref="ns1:TurkuDoTku_DescriberOrOrganisator" minOccurs="0"/>
                <xsd:element ref="ns1:TurkuDoTku_PresentationMaterialTypeTaxHTField0" minOccurs="0"/>
                <xsd:element ref="ns1:TurkuDoTku_PresentedBy"/>
                <xsd:element ref="ns1:TurkuDoTku_PresentedDate"/>
                <xsd:element ref="ns2:_dlc_DocId" minOccurs="0"/>
                <xsd:element ref="ns2:_dlc_DocIdUrl" minOccurs="0"/>
                <xsd:element ref="ns2:_dlc_DocIdPersistId" minOccurs="0"/>
                <xsd:element ref="ns3:TaxCatchAll" minOccurs="0"/>
                <xsd:element ref="ns4:Koulutuspvm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urkuDoTku_Description" ma:index="8" nillable="true" ma:displayName="Kuvaus" ma:internalName="TurkuDoTku_Description">
      <xsd:simpleType>
        <xsd:restriction base="dms:Note">
          <xsd:maxLength value="255"/>
        </xsd:restriction>
      </xsd:simpleType>
    </xsd:element>
    <xsd:element name="TurkuDoTku_Publicity" ma:index="9" ma:displayName="Julkisuus" ma:default="Julkinen" ma:format="Dropdown" ma:internalName="TurkuDoTku_Publicity">
      <xsd:simpleType>
        <xsd:restriction base="dms:Choice">
          <xsd:enumeration value="Julkinen"/>
          <xsd:enumeration value="Salassa pidettävä"/>
        </xsd:restriction>
      </xsd:simpleType>
    </xsd:element>
    <xsd:element name="TurkuDoTku_DescriberOrOrganisator" ma:index="10" nillable="true" ma:displayName="Tekijä" ma:description="Sukunimi etunimi" ma:internalName="TurkuDoTku_DescriberOrOrganisator">
      <xsd:simpleType>
        <xsd:restriction base="dms:Text">
          <xsd:maxLength value="255"/>
        </xsd:restriction>
      </xsd:simpleType>
    </xsd:element>
    <xsd:element name="TurkuDoTku_PresentationMaterialTypeTaxHTField0" ma:index="13" ma:taxonomy="true" ma:internalName="TurkuDoTku_PresentationMaterialTypeTaxHTField0" ma:taxonomyFieldName="TurkuDoTku_PresentationMaterialType" ma:displayName="Esitysaineiston tyyppi" ma:default="4;#Diaesitys|29bf125c-3304-4b20-a038-e327a30ca536" ma:fieldId="{948b290c-02bc-47a7-a325-41f24444e1a7}" ma:sspId="6948e327-c22f-45f3-ba73-76ec8822dedd" ma:termSetId="00285b88-a0b1-4370-9403-3097d0814a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urkuDoTku_PresentedBy" ma:index="14" ma:displayName="Esittäjä" ma:description="Sukunimi etunimi" ma:internalName="TurkuDoTku_PresentedBy">
      <xsd:simpleType>
        <xsd:restriction base="dms:Text">
          <xsd:maxLength value="255"/>
        </xsd:restriction>
      </xsd:simpleType>
    </xsd:element>
    <xsd:element name="TurkuDoTku_PresentedDate" ma:index="15" ma:displayName="Esityspvm" ma:format="DateOnly" ma:internalName="TurkuDoTku_Presented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aa62b-7ad8-4ac0-91e3-d215c04b2f01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17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131df-fdca-4f96-b491-cb071e0af91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description="" ma:hidden="true" ma:list="{cf563096-266a-42ed-8931-a7b027161080}" ma:internalName="TaxCatchAll" ma:showField="CatchAllData" ma:web="17c042a4-a892-4986-a9a8-53f06a3154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30054-5309-485b-920a-71cdc30f7da5" elementFormDefault="qualified">
    <xsd:import namespace="http://schemas.microsoft.com/office/2006/documentManagement/types"/>
    <xsd:import namespace="http://schemas.microsoft.com/office/infopath/2007/PartnerControls"/>
    <xsd:element name="Koulutuspvm" ma:index="20" ma:displayName="Koulutuspvm" ma:format="DateOnly" ma:internalName="Koulutuspvm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urkuDoTku_Publicity xmlns="http://schemas.microsoft.com/sharepoint/v3">Julkinen</TurkuDoTku_Publicity>
    <Koulutuspvm xmlns="14530054-5309-485b-920a-71cdc30f7da5">2016-09-05T21:00:00+00:00</Koulutuspvm>
    <TurkuDoTku_Description xmlns="http://schemas.microsoft.com/sharepoint/v3">Haaveesta hankkeeksi -koulutuspäivä </TurkuDoTku_Description>
    <TurkuDoTku_DescriberOrOrganisator xmlns="http://schemas.microsoft.com/sharepoint/v3">Maunu Ulla-Maija</TurkuDoTku_DescriberOrOrganisator>
    <TurkuDoTku_PresentationMaterial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29bf125c-3304-4b20-a038-e327a30ca536</TermId>
        </TermInfo>
      </Terms>
    </TurkuDoTku_PresentationMaterialTypeTaxHTField0>
    <TurkuDoTku_PresentedBy xmlns="http://schemas.microsoft.com/sharepoint/v3">Maunu Ulla-Maija</TurkuDoTku_PresentedBy>
    <TurkuDoTku_PresentedDate xmlns="http://schemas.microsoft.com/sharepoint/v3">2016-09-05T21:00:00+00:00</TurkuDoTku_PresentedDate>
    <TaxCatchAll xmlns="b03131df-fdca-4f96-b491-cb071e0af91d">
      <Value>4</Value>
      <Value>3</Value>
      <Value>2</Value>
      <Value>1</Value>
    </TaxCatchAll>
  </documentManagement>
</p:properties>
</file>

<file path=customXml/item4.xml><?xml version="1.0" encoding="utf-8"?>
<?mso-contentType ?>
<SharedContentType xmlns="Microsoft.SharePoint.Taxonomy.ContentTypeSync" SourceId="6948e327-c22f-45f3-ba73-76ec8822dedd" ContentTypeId="0x010100B231D0CFD3F64B10A09B2DADA4F4A7A100E76A179942D649CC87251E3B0A38078B" PreviousValue="false"/>
</file>

<file path=customXml/item5.xml><?xml version="1.0" encoding="utf-8"?>
<?mso-contentType ?>
<spe:Receivers xmlns:spe="http://schemas.microsoft.com/sharepoint/events"/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B6B324-5E8A-48AD-8326-E430E312D0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7caa62b-7ad8-4ac0-91e3-d215c04b2f01"/>
    <ds:schemaRef ds:uri="b03131df-fdca-4f96-b491-cb071e0af91d"/>
    <ds:schemaRef ds:uri="14530054-5309-485b-920a-71cdc30f7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38FB23-FA3F-45E9-BEE1-D3FF681EC202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E7DDE089-8434-4AAC-8F39-5053A46456DD}">
  <ds:schemaRefs>
    <ds:schemaRef ds:uri="http://schemas.microsoft.com/sharepoint/v3"/>
    <ds:schemaRef ds:uri="b7caa62b-7ad8-4ac0-91e3-d215c04b2f01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14530054-5309-485b-920a-71cdc30f7da5"/>
    <ds:schemaRef ds:uri="b03131df-fdca-4f96-b491-cb071e0af91d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0B2AF267-6F85-4E15-B1A3-2BA9559AAF4E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D0DE4AF7-F867-4077-A1B1-3007C7FB2254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2779F4F4-537C-41D6-B0B0-2233D859DF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TURKU_PPT_4-3</Template>
  <TotalTime>306</TotalTime>
  <Words>226</Words>
  <Application>Microsoft Office PowerPoint</Application>
  <PresentationFormat>Näytössä katseltava diaesitys (4:3)</PresentationFormat>
  <Paragraphs>56</Paragraphs>
  <Slides>6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6</vt:i4>
      </vt:variant>
    </vt:vector>
  </HeadingPairs>
  <TitlesOfParts>
    <vt:vector size="20" baseType="lpstr">
      <vt:lpstr>Arial</vt:lpstr>
      <vt:lpstr>Calibri</vt:lpstr>
      <vt:lpstr>Courier New</vt:lpstr>
      <vt:lpstr>DINOT-Bold</vt:lpstr>
      <vt:lpstr>DINOT-MediumItalic</vt:lpstr>
      <vt:lpstr>Lucida Grande</vt:lpstr>
      <vt:lpstr>Wingdings</vt:lpstr>
      <vt:lpstr>ヒラギノ角ゴ Pro W3</vt:lpstr>
      <vt:lpstr>Valkoinen</vt:lpstr>
      <vt:lpstr>Kuvalliset</vt:lpstr>
      <vt:lpstr>Värilliset</vt:lpstr>
      <vt:lpstr>Sininen</vt:lpstr>
      <vt:lpstr>Oletusrakenne</vt:lpstr>
      <vt:lpstr>1_Oletusrakenne</vt:lpstr>
      <vt:lpstr>Miten teen onnistuneen projektin</vt:lpstr>
      <vt:lpstr>PowerPoint-esitys</vt:lpstr>
      <vt:lpstr>PowerPoint-esitys</vt:lpstr>
      <vt:lpstr>PowerPoint-esitys</vt:lpstr>
      <vt:lpstr>PowerPoint-esitys</vt:lpstr>
      <vt:lpstr>Kiitos!</vt:lpstr>
    </vt:vector>
  </TitlesOfParts>
  <Company>Turun kaupunki (hallinto x64)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Turun kaupunginkirjasto, Vaski-yhteistyö ja yleiset kirjastot Suomessa</dc:title>
  <dc:creator>Maunu Ulla-Maija</dc:creator>
  <cp:lastModifiedBy>Heino Anne (Kirjasto)</cp:lastModifiedBy>
  <cp:revision>34</cp:revision>
  <dcterms:created xsi:type="dcterms:W3CDTF">2016-08-28T18:50:03Z</dcterms:created>
  <dcterms:modified xsi:type="dcterms:W3CDTF">2016-09-05T10:56:50Z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0x010100B231D0CFD3F64B10A09B2DADA4F4A7A100E76A179942D649CC87251E3B0A38078B009CE7292B15307748B6C8E852ACAA514E</vt:lpwstr>
  </property>
  <property fmtid="{D5CDD505-2E9C-101B-9397-08002B2CF9AE}" pid="3" name="TurkuDoTku_VideoFileTypeTaxHTField0">
    <vt:lpwstr>Videokuva|82098cdd-6e57-4a24-8887-90ce7bab4a54</vt:lpwstr>
  </property>
  <property fmtid="{D5CDD505-2E9C-101B-9397-08002B2CF9AE}" pid="4" name="TurkuDoTku_LanguageTaxHTField0">
    <vt:lpwstr>Suomi|ddab1725-3888-478f-9c8c-3eeceecd16e9</vt:lpwstr>
  </property>
  <property fmtid="{D5CDD505-2E9C-101B-9397-08002B2CF9AE}" pid="5" name="TurkuDoTku_AudioFileTypeTaxHTField0">
    <vt:lpwstr>Äänitiedosto|2ce7008b-f285-403a-bd25-9c3fffad5372</vt:lpwstr>
  </property>
  <property fmtid="{D5CDD505-2E9C-101B-9397-08002B2CF9AE}" pid="6" name="TurkuDoTku_PresentationMaterialType">
    <vt:lpwstr>4;#Diaesitys|29bf125c-3304-4b20-a038-e327a30ca536</vt:lpwstr>
  </property>
  <property fmtid="{D5CDD505-2E9C-101B-9397-08002B2CF9AE}" pid="7" name="TurkuDoTku_AudioFileType">
    <vt:lpwstr>2;#Äänitiedosto|2ce7008b-f285-403a-bd25-9c3fffad5372</vt:lpwstr>
  </property>
  <property fmtid="{D5CDD505-2E9C-101B-9397-08002B2CF9AE}" pid="8" name="TurkuDoTku_Language">
    <vt:lpwstr>3;#Suomi|ddab1725-3888-478f-9c8c-3eeceecd16e9</vt:lpwstr>
  </property>
  <property fmtid="{D5CDD505-2E9C-101B-9397-08002B2CF9AE}" pid="9" name="TurkuDoTku_VideoFileType">
    <vt:lpwstr>1;#Videokuva|82098cdd-6e57-4a24-8887-90ce7bab4a54</vt:lpwstr>
  </property>
</Properties>
</file>