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1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4" r:id="rId3"/>
    <p:sldId id="297" r:id="rId4"/>
    <p:sldId id="301" r:id="rId5"/>
    <p:sldId id="302" r:id="rId6"/>
    <p:sldId id="303" r:id="rId7"/>
    <p:sldId id="308" r:id="rId8"/>
    <p:sldId id="307" r:id="rId9"/>
    <p:sldId id="295" r:id="rId10"/>
    <p:sldId id="310" r:id="rId11"/>
    <p:sldId id="296" r:id="rId12"/>
    <p:sldId id="282" r:id="rId13"/>
    <p:sldId id="304" r:id="rId14"/>
    <p:sldId id="293" r:id="rId15"/>
    <p:sldId id="283" r:id="rId16"/>
    <p:sldId id="311" r:id="rId17"/>
    <p:sldId id="314" r:id="rId18"/>
    <p:sldId id="312" r:id="rId19"/>
    <p:sldId id="300" r:id="rId20"/>
    <p:sldId id="315" r:id="rId21"/>
    <p:sldId id="299" r:id="rId22"/>
    <p:sldId id="306" r:id="rId23"/>
  </p:sldIdLst>
  <p:sldSz cx="9144000" cy="6858000" type="screen4x3"/>
  <p:notesSz cx="6669088" cy="9872663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95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F0C5E-F729-4FE2-9EE0-F69190218111}" type="datetimeFigureOut">
              <a:rPr lang="fi-FI" smtClean="0"/>
              <a:t>14.1.16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28391-FA0B-4F22-8332-8DA1036305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7112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D536F2-A540-400B-AE4C-1991C25F8B5B}" type="datetimeFigureOut">
              <a:rPr lang="fi-FI"/>
              <a:pPr>
                <a:defRPr/>
              </a:pPr>
              <a:t>14.1.16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55DF021-9C78-4F92-9A08-4C8326BB607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3486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98202-6DD6-40E0-8E04-0DE6CD6C9364}" type="datetimeFigureOut">
              <a:rPr lang="fi-FI" altLang="fi-FI"/>
              <a:pPr>
                <a:defRPr/>
              </a:pPr>
              <a:t>14.1.16</a:t>
            </a:fld>
            <a:endParaRPr lang="fi-FI" alt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7639-5BDE-495E-B6C3-7B8A3514EE9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1486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26A7-F649-4094-B784-F435B8E415DF}" type="datetimeFigureOut">
              <a:rPr lang="fi-FI" altLang="fi-FI"/>
              <a:pPr>
                <a:defRPr/>
              </a:pPr>
              <a:t>14.1.16</a:t>
            </a:fld>
            <a:endParaRPr lang="fi-FI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D2F03-2792-44EC-8F2E-FBA15DBE565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2574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1BE38-0BC8-4810-8374-0CC697F6A869}" type="datetimeFigureOut">
              <a:rPr lang="fi-FI" altLang="fi-FI"/>
              <a:pPr>
                <a:defRPr/>
              </a:pPr>
              <a:t>14.1.16</a:t>
            </a:fld>
            <a:endParaRPr lang="fi-FI" alt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6A47C-C33B-400D-8531-48C63E25E4E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7124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AAA5E-0496-4022-9246-3583C7617A23}" type="datetimeFigureOut">
              <a:rPr lang="fi-FI" altLang="fi-FI"/>
              <a:pPr>
                <a:defRPr/>
              </a:pPr>
              <a:t>14.1.16</a:t>
            </a:fld>
            <a:endParaRPr lang="fi-FI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CBCDD-70C4-4571-B0B5-97D5523AB0B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2230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DE9AF-9D21-4BC7-82FC-54319A214A4E}" type="datetimeFigureOut">
              <a:rPr lang="fi-FI" altLang="fi-FI"/>
              <a:pPr>
                <a:defRPr/>
              </a:pPr>
              <a:t>14.1.16</a:t>
            </a:fld>
            <a:endParaRPr lang="fi-FI" alt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9FC1A-E01C-4E2E-BA33-4330EBCB936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9432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06A04-B893-403C-A7C8-57E85412B73F}" type="datetimeFigureOut">
              <a:rPr lang="fi-FI" altLang="fi-FI"/>
              <a:pPr>
                <a:defRPr/>
              </a:pPr>
              <a:t>14.1.16</a:t>
            </a:fld>
            <a:endParaRPr lang="fi-FI" alt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FF2D7-813D-47B7-A2A5-167AA11AB1F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0123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1C4F9-5ADA-4987-B1B9-9227865642D4}" type="datetimeFigureOut">
              <a:rPr lang="fi-FI" altLang="fi-FI"/>
              <a:pPr>
                <a:defRPr/>
              </a:pPr>
              <a:t>14.1.16</a:t>
            </a:fld>
            <a:endParaRPr lang="fi-FI" alt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51F49-EA63-4736-B853-42BCD6E70A8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0942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80570-99B1-4378-A680-498BA407349B}" type="datetimeFigureOut">
              <a:rPr lang="fi-FI" altLang="fi-FI"/>
              <a:pPr>
                <a:defRPr/>
              </a:pPr>
              <a:t>14.1.16</a:t>
            </a:fld>
            <a:endParaRPr lang="fi-FI" alt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0BAC7-1379-451B-AC41-82F506DD4FC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0017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0F743-483F-4FBF-BD4C-BC45880269D2}" type="datetimeFigureOut">
              <a:rPr lang="fi-FI" altLang="fi-FI"/>
              <a:pPr>
                <a:defRPr/>
              </a:pPr>
              <a:t>14.1.16</a:t>
            </a:fld>
            <a:endParaRPr lang="fi-FI" altLang="fi-FI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C573A-7B57-4CFF-AA77-E8E86A98144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0448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FDAAEFE-3F1E-4A74-801D-5D0835B4F5CE}" type="datetimeFigureOut">
              <a:rPr lang="fi-FI" altLang="fi-FI"/>
              <a:pPr>
                <a:defRPr/>
              </a:pPr>
              <a:t>14.1.16</a:t>
            </a:fld>
            <a:endParaRPr lang="fi-FI" altLang="fi-FI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75B0AF8-80A4-481E-9DE2-90DC1D5BCB1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2573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87113-94B3-4F86-8876-85C9CE07C9C6}" type="datetimeFigureOut">
              <a:rPr lang="fi-FI" altLang="fi-FI"/>
              <a:pPr>
                <a:defRPr/>
              </a:pPr>
              <a:t>14.1.16</a:t>
            </a:fld>
            <a:endParaRPr lang="fi-FI" altLang="fi-FI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3F6E1-085E-453C-93B7-CAC3997FE75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0751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53201F-67BB-4EC0-97EE-A56367F20F81}" type="datetimeFigureOut">
              <a:rPr lang="fi-FI" altLang="fi-FI"/>
              <a:pPr>
                <a:defRPr/>
              </a:pPr>
              <a:t>14.1.16</a:t>
            </a:fld>
            <a:endParaRPr lang="fi-FI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1483DE9-AB28-4D5F-AEFB-679F1D392F6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16" r:id="rId2"/>
    <p:sldLayoutId id="2147484622" r:id="rId3"/>
    <p:sldLayoutId id="2147484617" r:id="rId4"/>
    <p:sldLayoutId id="2147484618" r:id="rId5"/>
    <p:sldLayoutId id="2147484619" r:id="rId6"/>
    <p:sldLayoutId id="2147484623" r:id="rId7"/>
    <p:sldLayoutId id="2147484624" r:id="rId8"/>
    <p:sldLayoutId id="2147484625" r:id="rId9"/>
    <p:sldLayoutId id="2147484620" r:id="rId10"/>
    <p:sldLayoutId id="2147484626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anhakokoelma.kirjastot.fi/items/browse?advanced%5B0%5D%5Belement_id%5D=60&amp;advanced%5B0%5D%5Btype%5D=is+exactly&amp;advanced%5B0%5D%5Bterms%5D=1817" TargetMode="External"/><Relationship Id="rId4" Type="http://schemas.openxmlformats.org/officeDocument/2006/relationships/hyperlink" Target="http://vanhakokoelma.kirjastot.fi/collections/show/1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vanhakokoelma.kirjastot.fi/items/browse?advanced%5B0%5D%5Belement_id%5D=49&amp;advanced%5B0%5D%5Btype%5D=is+exactly&amp;advanced%5B0%5D%5Bterms%5D=79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822325" y="758825"/>
            <a:ext cx="7543800" cy="3565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dirty="0" smtClean="0">
                <a:latin typeface="Franklin Gothic Book" charset="0"/>
              </a:rPr>
              <a:t>Metatietoa muistiorganisaatiossa </a:t>
            </a:r>
            <a:r>
              <a:rPr lang="fi-FI" sz="3600" dirty="0"/>
              <a:t>Turun kaupunginkirjaston vanhan kokoelman luettelointi </a:t>
            </a:r>
            <a:r>
              <a:rPr lang="fi-FI" sz="3600" dirty="0" smtClean="0"/>
              <a:t>2013-2016</a:t>
            </a:r>
            <a:endParaRPr lang="fi-FI" sz="3600" dirty="0">
              <a:latin typeface="Franklin Gothic Book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25500" y="4456113"/>
            <a:ext cx="7543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i-FI" dirty="0" smtClean="0"/>
              <a:t>Janne tunturi, Turun yliopisto</a:t>
            </a:r>
            <a:br>
              <a:rPr lang="fi-FI" dirty="0" smtClean="0"/>
            </a:br>
            <a:r>
              <a:rPr lang="fi-FI" dirty="0" smtClean="0"/>
              <a:t>14.1.2016</a:t>
            </a:r>
            <a:endParaRPr lang="fi-FI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Tieto kokoelmista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Painopiste luetteloinnissa</a:t>
            </a:r>
            <a:br>
              <a:rPr lang="fi-FI" dirty="0" smtClean="0"/>
            </a:br>
            <a:r>
              <a:rPr lang="fi-FI" dirty="0" smtClean="0">
                <a:sym typeface="Wingdings" panose="05000000000000000000" pitchFamily="2" charset="2"/>
              </a:rPr>
              <a:t> kirjat saadaan tietokantoihin</a:t>
            </a:r>
          </a:p>
          <a:p>
            <a:pPr marL="0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   Niiden asema varmistetaan</a:t>
            </a:r>
            <a:br>
              <a:rPr lang="fi-FI" dirty="0" smtClean="0">
                <a:sym typeface="Wingdings" panose="05000000000000000000" pitchFamily="2" charset="2"/>
              </a:rPr>
            </a:br>
            <a:r>
              <a:rPr lang="fi-FI" dirty="0" smtClean="0">
                <a:sym typeface="Wingdings" panose="05000000000000000000" pitchFamily="2" charset="2"/>
              </a:rPr>
              <a:t/>
            </a:r>
            <a:br>
              <a:rPr lang="fi-FI" dirty="0" smtClean="0">
                <a:sym typeface="Wingdings" panose="05000000000000000000" pitchFamily="2" charset="2"/>
              </a:rPr>
            </a:br>
            <a:r>
              <a:rPr lang="fi-FI" dirty="0" smtClean="0">
                <a:sym typeface="Wingdings" panose="05000000000000000000" pitchFamily="2" charset="2"/>
              </a:rPr>
              <a:t>   Tieto helpommin käsiteltävää</a:t>
            </a:r>
            <a:br>
              <a:rPr lang="fi-FI" dirty="0" smtClean="0">
                <a:sym typeface="Wingdings" panose="05000000000000000000" pitchFamily="2" charset="2"/>
              </a:rPr>
            </a:br>
            <a:r>
              <a:rPr lang="fi-FI" dirty="0" smtClean="0">
                <a:sym typeface="Wingdings" panose="05000000000000000000" pitchFamily="2" charset="2"/>
              </a:rPr>
              <a:t>(kortisto, painetut luettelot 1897, 1904 etc.)</a:t>
            </a:r>
          </a:p>
          <a:p>
            <a:pPr marL="0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Kirjojen tarkempi tutkimus?</a:t>
            </a:r>
            <a:endParaRPr lang="fi-FI" dirty="0" smtClean="0"/>
          </a:p>
          <a:p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0032" y="2420888"/>
            <a:ext cx="3332931" cy="256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fi-FI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339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608512" cy="4022725"/>
          </a:xfrm>
        </p:spPr>
        <p:txBody>
          <a:bodyPr/>
          <a:lstStyle/>
          <a:p>
            <a:pPr eaLnBrk="1" hangingPunct="1"/>
            <a:r>
              <a:rPr lang="fi-FI" altLang="fi-FI" dirty="0" smtClean="0"/>
              <a:t>1) Vanhakokoelma.kirjastot.fi</a:t>
            </a:r>
          </a:p>
          <a:p>
            <a:pPr eaLnBrk="1" hangingPunct="1"/>
            <a:r>
              <a:rPr lang="fi-FI" altLang="fi-FI" dirty="0" smtClean="0"/>
              <a:t>6466 </a:t>
            </a:r>
            <a:r>
              <a:rPr lang="fi-FI" altLang="fi-FI" dirty="0" err="1" smtClean="0"/>
              <a:t>Tkk:n</a:t>
            </a:r>
            <a:r>
              <a:rPr lang="fi-FI" altLang="fi-FI" dirty="0" smtClean="0"/>
              <a:t> kokoelma</a:t>
            </a:r>
            <a:br>
              <a:rPr lang="fi-FI" altLang="fi-FI" dirty="0" smtClean="0"/>
            </a:br>
            <a:r>
              <a:rPr lang="fi-FI" altLang="fi-FI" dirty="0" smtClean="0"/>
              <a:t>2570 Svensk </a:t>
            </a:r>
            <a:r>
              <a:rPr lang="fi-FI" altLang="fi-FI" dirty="0" err="1" smtClean="0"/>
              <a:t>dramatik</a:t>
            </a:r>
            <a:r>
              <a:rPr lang="fi-FI" altLang="fi-FI" dirty="0" smtClean="0"/>
              <a:t> / Gustaf Cygnaeus</a:t>
            </a:r>
          </a:p>
          <a:p>
            <a:pPr eaLnBrk="1" hangingPunct="1"/>
            <a:endParaRPr lang="fi-FI" altLang="fi-FI" dirty="0" smtClean="0"/>
          </a:p>
          <a:p>
            <a:pPr marL="0" indent="0" eaLnBrk="1" hangingPunct="1">
              <a:buNone/>
            </a:pPr>
            <a:r>
              <a:rPr lang="fi-FI" altLang="fi-FI" dirty="0" smtClean="0"/>
              <a:t>2) https://opintokokoelma.wordpress.com/</a:t>
            </a:r>
            <a:br>
              <a:rPr lang="fi-FI" altLang="fi-FI" dirty="0" smtClean="0"/>
            </a:br>
            <a:endParaRPr lang="fi-FI" altLang="fi-FI" dirty="0" smtClean="0"/>
          </a:p>
          <a:p>
            <a:pPr marL="0" indent="0" eaLnBrk="1" hangingPunct="1">
              <a:buNone/>
            </a:pPr>
            <a:r>
              <a:rPr lang="fi-FI" altLang="fi-FI" dirty="0" smtClean="0"/>
              <a:t>Studia generalia, syksy 2013</a:t>
            </a:r>
            <a:br>
              <a:rPr lang="fi-FI" altLang="fi-FI" dirty="0" smtClean="0"/>
            </a:br>
            <a:r>
              <a:rPr lang="fi-FI" altLang="fi-FI" dirty="0" smtClean="0"/>
              <a:t>”Kirja-aarteet” esittely 2013)</a:t>
            </a:r>
            <a:r>
              <a:rPr lang="fi-FI" altLang="fi-FI" i="1" dirty="0" smtClean="0"/>
              <a:t> </a:t>
            </a:r>
          </a:p>
          <a:p>
            <a:pPr marL="0" indent="0" eaLnBrk="1" hangingPunct="1">
              <a:buNone/>
            </a:pPr>
            <a:r>
              <a:rPr lang="fi-FI" altLang="fi-FI" dirty="0" smtClean="0"/>
              <a:t/>
            </a:r>
            <a:br>
              <a:rPr lang="fi-FI" altLang="fi-FI" dirty="0" smtClean="0"/>
            </a:br>
            <a:endParaRPr lang="fi-FI" altLang="fi-FI" dirty="0" smtClean="0"/>
          </a:p>
          <a:p>
            <a:pPr marL="0" indent="0" eaLnBrk="1" hangingPunct="1">
              <a:buNone/>
            </a:pPr>
            <a:endParaRPr lang="fi-FI" altLang="fi-FI" dirty="0"/>
          </a:p>
        </p:txBody>
      </p:sp>
      <p:pic>
        <p:nvPicPr>
          <p:cNvPr id="14340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1950" y="2636912"/>
            <a:ext cx="3702050" cy="185896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Metatiedot</a:t>
            </a:r>
            <a:endParaRPr lang="fi-FI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315" name="Sisällön paikkamerkki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703638" cy="4022725"/>
          </a:xfrm>
        </p:spPr>
        <p:txBody>
          <a:bodyPr/>
          <a:lstStyle/>
          <a:p>
            <a:pPr eaLnBrk="1" hangingPunct="1"/>
            <a:r>
              <a:rPr lang="fi-FI" altLang="fi-FI" sz="1400" dirty="0" smtClean="0"/>
              <a:t>- vaikea päätös:</a:t>
            </a:r>
          </a:p>
          <a:p>
            <a:pPr eaLnBrk="1" hangingPunct="1"/>
            <a:r>
              <a:rPr lang="fi-FI" altLang="fi-FI" sz="1400" dirty="0" smtClean="0"/>
              <a:t>aika</a:t>
            </a:r>
          </a:p>
          <a:p>
            <a:pPr eaLnBrk="1" hangingPunct="1"/>
            <a:r>
              <a:rPr lang="fi-FI" altLang="fi-FI" sz="1400" dirty="0" smtClean="0"/>
              <a:t>luetteloijien tiedot </a:t>
            </a:r>
          </a:p>
          <a:p>
            <a:pPr eaLnBrk="1" hangingPunct="1"/>
            <a:r>
              <a:rPr lang="fi-FI" altLang="fi-FI" sz="1400" dirty="0" smtClean="0"/>
              <a:t>Nimeke</a:t>
            </a:r>
          </a:p>
          <a:p>
            <a:pPr eaLnBrk="1" hangingPunct="1"/>
            <a:r>
              <a:rPr lang="fi-FI" altLang="fi-FI" sz="1400" dirty="0" smtClean="0"/>
              <a:t> tekijä,  </a:t>
            </a:r>
          </a:p>
          <a:p>
            <a:pPr eaLnBrk="1" hangingPunct="1"/>
            <a:r>
              <a:rPr lang="fi-FI" altLang="fi-FI" sz="1400" dirty="0" smtClean="0"/>
              <a:t>teoksen luokka,</a:t>
            </a:r>
          </a:p>
          <a:p>
            <a:pPr eaLnBrk="1" hangingPunct="1"/>
            <a:r>
              <a:rPr lang="fi-FI" altLang="fi-FI" sz="1400" dirty="0"/>
              <a:t>j</a:t>
            </a:r>
            <a:r>
              <a:rPr lang="fi-FI" altLang="fi-FI" sz="1400" dirty="0" smtClean="0"/>
              <a:t>ulkistamisajankohta</a:t>
            </a:r>
          </a:p>
          <a:p>
            <a:pPr eaLnBrk="1" hangingPunct="1"/>
            <a:r>
              <a:rPr lang="fi-FI" altLang="fi-FI" sz="1400" dirty="0" smtClean="0"/>
              <a:t> julkaisija</a:t>
            </a:r>
          </a:p>
          <a:p>
            <a:pPr eaLnBrk="1" hangingPunct="1"/>
            <a:r>
              <a:rPr lang="fi-FI" altLang="fi-FI" sz="1400" dirty="0" smtClean="0"/>
              <a:t> aineiston kieli</a:t>
            </a:r>
          </a:p>
          <a:p>
            <a:pPr eaLnBrk="1" hangingPunct="1"/>
            <a:r>
              <a:rPr lang="fi-FI" altLang="fi-FI" sz="1400" dirty="0" err="1" smtClean="0"/>
              <a:t>provenienssi</a:t>
            </a:r>
            <a:r>
              <a:rPr lang="fi-FI" altLang="fi-FI" sz="1400" dirty="0" smtClean="0"/>
              <a:t> </a:t>
            </a:r>
          </a:p>
          <a:p>
            <a:pPr eaLnBrk="1" hangingPunct="1"/>
            <a:r>
              <a:rPr lang="fi-FI" altLang="fi-FI" sz="1400" dirty="0" smtClean="0"/>
              <a:t>tarvittaessa muu kuvaus </a:t>
            </a:r>
          </a:p>
        </p:txBody>
      </p:sp>
      <p:sp>
        <p:nvSpPr>
          <p:cNvPr id="23556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1921749"/>
            <a:ext cx="4586287" cy="4022725"/>
          </a:xfrm>
        </p:spPr>
        <p:txBody>
          <a:bodyPr/>
          <a:lstStyle/>
          <a:p>
            <a:pPr eaLnBrk="1" hangingPunct="1">
              <a:defRPr/>
            </a:pPr>
            <a:r>
              <a:rPr lang="fi-FI" sz="1400" b="1" cap="all" dirty="0"/>
              <a:t>FÖRELÄSNINGAR UTI JURISPRUDENTIA CRIMINALIS</a:t>
            </a:r>
          </a:p>
          <a:p>
            <a:pPr eaLnBrk="1" hangingPunct="1">
              <a:defRPr/>
            </a:pPr>
            <a:r>
              <a:rPr lang="fi-FI" sz="1400" dirty="0" smtClean="0"/>
              <a:t>Nimeke</a:t>
            </a:r>
            <a:endParaRPr lang="fi-FI" sz="1400" dirty="0"/>
          </a:p>
          <a:p>
            <a:pPr eaLnBrk="1" hangingPunct="1">
              <a:defRPr/>
            </a:pPr>
            <a:r>
              <a:rPr lang="fi-FI" sz="1400" dirty="0" err="1"/>
              <a:t>Föreläsningar</a:t>
            </a:r>
            <a:r>
              <a:rPr lang="fi-FI" sz="1400" dirty="0"/>
              <a:t> </a:t>
            </a:r>
            <a:r>
              <a:rPr lang="fi-FI" sz="1400" dirty="0" err="1"/>
              <a:t>uti</a:t>
            </a:r>
            <a:r>
              <a:rPr lang="fi-FI" sz="1400" dirty="0"/>
              <a:t> </a:t>
            </a:r>
            <a:r>
              <a:rPr lang="fi-FI" sz="1400" dirty="0" err="1"/>
              <a:t>jurisprudentia</a:t>
            </a:r>
            <a:r>
              <a:rPr lang="fi-FI" sz="1400" dirty="0"/>
              <a:t> </a:t>
            </a:r>
            <a:r>
              <a:rPr lang="fi-FI" sz="1400" dirty="0" err="1"/>
              <a:t>criminalis</a:t>
            </a:r>
            <a:endParaRPr lang="fi-FI" sz="1400" dirty="0"/>
          </a:p>
          <a:p>
            <a:pPr eaLnBrk="1" hangingPunct="1">
              <a:defRPr/>
            </a:pPr>
            <a:r>
              <a:rPr lang="fi-FI" sz="1400" dirty="0" smtClean="0"/>
              <a:t>Aihe </a:t>
            </a:r>
            <a:r>
              <a:rPr lang="fi-FI" sz="1400" dirty="0" smtClean="0">
                <a:hlinkClick r:id="rId2"/>
              </a:rPr>
              <a:t>79</a:t>
            </a:r>
            <a:endParaRPr lang="fi-FI" sz="1400" dirty="0"/>
          </a:p>
          <a:p>
            <a:pPr eaLnBrk="1" hangingPunct="1">
              <a:defRPr/>
            </a:pPr>
            <a:r>
              <a:rPr lang="fi-FI" sz="1400" dirty="0" smtClean="0"/>
              <a:t>Kuvaus: Käsikirjoitus</a:t>
            </a:r>
            <a:endParaRPr lang="fi-FI" sz="1400" dirty="0"/>
          </a:p>
          <a:p>
            <a:pPr eaLnBrk="1" hangingPunct="1">
              <a:defRPr/>
            </a:pPr>
            <a:r>
              <a:rPr lang="fi-FI" sz="1400" dirty="0" smtClean="0"/>
              <a:t>Julkistamisajankohta: </a:t>
            </a:r>
            <a:r>
              <a:rPr lang="fi-FI" sz="1400" dirty="0" smtClean="0">
                <a:hlinkClick r:id="rId3"/>
              </a:rPr>
              <a:t>1817</a:t>
            </a:r>
            <a:endParaRPr lang="fi-FI" sz="1400" dirty="0"/>
          </a:p>
          <a:p>
            <a:pPr eaLnBrk="1" hangingPunct="1">
              <a:defRPr/>
            </a:pPr>
            <a:r>
              <a:rPr lang="fi-FI" sz="1400" dirty="0" smtClean="0"/>
              <a:t>Kieli: </a:t>
            </a:r>
            <a:r>
              <a:rPr lang="fi-FI" sz="1400" dirty="0" err="1" smtClean="0"/>
              <a:t>sv</a:t>
            </a:r>
            <a:endParaRPr lang="fi-FI" sz="1400" dirty="0"/>
          </a:p>
          <a:p>
            <a:pPr eaLnBrk="1" hangingPunct="1">
              <a:defRPr/>
            </a:pPr>
            <a:r>
              <a:rPr lang="fi-FI" sz="1400" dirty="0" err="1" smtClean="0"/>
              <a:t>Provenienssi</a:t>
            </a:r>
            <a:r>
              <a:rPr lang="fi-FI" sz="1400" dirty="0" smtClean="0"/>
              <a:t>: Ensimmäisellä </a:t>
            </a:r>
            <a:r>
              <a:rPr lang="fi-FI" sz="1400" dirty="0"/>
              <a:t>sivulla merkintä: </a:t>
            </a:r>
            <a:r>
              <a:rPr lang="fi-FI" sz="1400" dirty="0" err="1"/>
              <a:t>Joh</a:t>
            </a:r>
            <a:r>
              <a:rPr lang="fi-FI" sz="1400" dirty="0"/>
              <a:t>. Granlund </a:t>
            </a:r>
            <a:r>
              <a:rPr lang="fi-FI" sz="1400" dirty="0" err="1"/>
              <a:t>tillhörig</a:t>
            </a:r>
            <a:endParaRPr lang="fi-FI" sz="1400" dirty="0"/>
          </a:p>
          <a:p>
            <a:pPr eaLnBrk="1" hangingPunct="1">
              <a:defRPr/>
            </a:pPr>
            <a:r>
              <a:rPr lang="fi-FI" sz="1400" dirty="0" smtClean="0"/>
              <a:t>Kokoelma: </a:t>
            </a:r>
            <a:r>
              <a:rPr lang="fi-FI" sz="1400" dirty="0" smtClean="0">
                <a:hlinkClick r:id="rId4"/>
              </a:rPr>
              <a:t>Turun </a:t>
            </a:r>
            <a:r>
              <a:rPr lang="fi-FI" sz="1400" dirty="0">
                <a:hlinkClick r:id="rId4"/>
              </a:rPr>
              <a:t>kaupunginkirjaston vanha kokoelma</a:t>
            </a:r>
            <a:endParaRPr lang="fi-FI" sz="1400" dirty="0" smtClean="0"/>
          </a:p>
          <a:p>
            <a:pPr eaLnBrk="1" hangingPunct="1">
              <a:defRPr/>
            </a:pPr>
            <a:r>
              <a:rPr lang="fi-FI" sz="1400" dirty="0" smtClean="0"/>
              <a:t>Viittaus: “</a:t>
            </a:r>
            <a:r>
              <a:rPr lang="fi-FI" sz="1400" dirty="0" err="1" smtClean="0"/>
              <a:t>Föreläsningar</a:t>
            </a:r>
            <a:r>
              <a:rPr lang="fi-FI" sz="1400" dirty="0" smtClean="0"/>
              <a:t> </a:t>
            </a:r>
            <a:r>
              <a:rPr lang="fi-FI" sz="1400" dirty="0" err="1" smtClean="0"/>
              <a:t>uti</a:t>
            </a:r>
            <a:r>
              <a:rPr lang="fi-FI" sz="1400" dirty="0" smtClean="0"/>
              <a:t> </a:t>
            </a:r>
            <a:r>
              <a:rPr lang="fi-FI" sz="1400" dirty="0" err="1" smtClean="0"/>
              <a:t>jurisprudentia</a:t>
            </a:r>
            <a:r>
              <a:rPr lang="fi-FI" sz="1400" dirty="0" smtClean="0"/>
              <a:t> </a:t>
            </a:r>
            <a:r>
              <a:rPr lang="fi-FI" sz="1400" dirty="0" err="1" smtClean="0"/>
              <a:t>criminalis</a:t>
            </a:r>
            <a:r>
              <a:rPr lang="fi-FI" sz="1400" dirty="0" smtClean="0"/>
              <a:t>,” </a:t>
            </a:r>
            <a:r>
              <a:rPr lang="fi-FI" sz="1400" i="1" dirty="0" smtClean="0"/>
              <a:t>Turun kaupunginkirjaston vanha kokoelma</a:t>
            </a:r>
            <a:r>
              <a:rPr lang="fi-FI" sz="1400" dirty="0" smtClean="0"/>
              <a:t>, viitattu 5. toukokuuta 2015, http://vanhakokoelma.kirjastot.fi/items/show/21041.</a:t>
            </a:r>
          </a:p>
          <a:p>
            <a:pPr eaLnBrk="1" hangingPunct="1">
              <a:defRPr/>
            </a:pPr>
            <a:r>
              <a:rPr lang="fi-FI" dirty="0"/>
              <a:t/>
            </a:r>
            <a:br>
              <a:rPr lang="fi-FI" dirty="0"/>
            </a:br>
            <a:endParaRPr lang="fi-FI" altLang="fi-FI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Kokoelman merkitys &amp; reagointi tilanteeseen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319569"/>
          </a:xfrm>
        </p:spPr>
        <p:txBody>
          <a:bodyPr/>
          <a:lstStyle/>
          <a:p>
            <a:r>
              <a:rPr lang="fi-FI" dirty="0" smtClean="0"/>
              <a:t>- nopea aikataulu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b="1" dirty="0" smtClean="0"/>
              <a:t>Mikä on oleellista?</a:t>
            </a:r>
            <a:endParaRPr lang="fi-FI" dirty="0" smtClean="0"/>
          </a:p>
          <a:p>
            <a:r>
              <a:rPr lang="fi-FI" dirty="0" smtClean="0"/>
              <a:t>- kirjastossa muutoksia: tarve varmistaa kokoelman asema</a:t>
            </a:r>
          </a:p>
          <a:p>
            <a:r>
              <a:rPr lang="fi-FI" dirty="0" smtClean="0"/>
              <a:t>- tutkijoiden kokemukset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 asiasanoituksen poisjättäminen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132856"/>
            <a:ext cx="4365986" cy="313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1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</p:spPr>
        <p:txBody>
          <a:bodyPr/>
          <a:lstStyle/>
          <a:p>
            <a:pPr eaLnBrk="1" hangingPunct="1">
              <a:defRPr/>
            </a:pPr>
            <a:r>
              <a:rPr lang="fi-FI" dirty="0" smtClean="0"/>
              <a:t>Tutkimus</a:t>
            </a:r>
            <a:endParaRPr lang="fi-FI" dirty="0"/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703638" cy="4022725"/>
          </a:xfrm>
        </p:spPr>
        <p:txBody>
          <a:bodyPr/>
          <a:lstStyle/>
          <a:p>
            <a:pPr eaLnBrk="1" hangingPunct="1"/>
            <a:r>
              <a:rPr lang="fi-FI" altLang="fi-FI" smtClean="0"/>
              <a:t>Luettelointi ollut suppeaa bibliografista tutkimusta</a:t>
            </a:r>
            <a:br>
              <a:rPr lang="fi-FI" altLang="fi-FI" smtClean="0"/>
            </a:br>
            <a:endParaRPr lang="fi-FI" altLang="fi-FI" smtClean="0"/>
          </a:p>
          <a:p>
            <a:pPr eaLnBrk="1" hangingPunct="1"/>
            <a:r>
              <a:rPr lang="fi-FI" altLang="fi-FI" smtClean="0"/>
              <a:t>”Painettu kirja fyysisenä esineenä; materiaalipiirteiden tarkka havainnointi  ja siitä tehtävät päätelmät; myös kirjan valmistamisen prosessien historiallinen dokumentointi”</a:t>
            </a:r>
          </a:p>
          <a:p>
            <a:pPr eaLnBrk="1" hangingPunct="1"/>
            <a:endParaRPr lang="fi-FI" altLang="fi-FI" smtClean="0"/>
          </a:p>
        </p:txBody>
      </p:sp>
      <p:pic>
        <p:nvPicPr>
          <p:cNvPr id="19460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2468563"/>
            <a:ext cx="3702050" cy="277653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Kiinnostavinta: </a:t>
            </a:r>
            <a:r>
              <a:rPr lang="fi-FI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provenienssi</a:t>
            </a:r>
            <a:endParaRPr lang="fi-FI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531" name="Sisällön paikkamerkki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4254500" cy="4022725"/>
          </a:xfrm>
        </p:spPr>
        <p:txBody>
          <a:bodyPr/>
          <a:lstStyle/>
          <a:p>
            <a:pPr eaLnBrk="1" hangingPunct="1"/>
            <a:r>
              <a:rPr lang="fi-FI" altLang="fi-FI" smtClean="0"/>
              <a:t>2610:ssä eli noin 30 prosentissa omistajamerkintöjä, leimoja ja exlibriksiä </a:t>
            </a:r>
          </a:p>
          <a:p>
            <a:pPr eaLnBrk="1" hangingPunct="1"/>
            <a:r>
              <a:rPr lang="fi-FI" altLang="fi-FI" smtClean="0"/>
              <a:t>Suuret lahjoittajat: kauppaneuvos Fredric von Rettig (prof. Wilhelm Granlund, dos. Hjalmar Neiglick), Kieltenopettaja Anna Gylich, vankilasaarnaaja Adolf Lindman. Kristianian yliopisto, Mina (ja Gustaf) Cygnaeus</a:t>
            </a:r>
          </a:p>
          <a:p>
            <a:pPr eaLnBrk="1" hangingPunct="1"/>
            <a:endParaRPr lang="fi-FI" altLang="fi-FI" smtClean="0"/>
          </a:p>
          <a:p>
            <a:pPr eaLnBrk="1" hangingPunct="1"/>
            <a:endParaRPr lang="fi-FI" altLang="fi-FI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mtClean="0"/>
          </a:p>
          <a:p>
            <a:pPr eaLnBrk="1" hangingPunct="1"/>
            <a:endParaRPr lang="fi-FI" altLang="fi-FI" smtClean="0"/>
          </a:p>
        </p:txBody>
      </p:sp>
      <p:pic>
        <p:nvPicPr>
          <p:cNvPr id="22532" name="Picture 6" descr="https://opintokokoelma.files.wordpress.com/2014/05/fredrik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876425"/>
            <a:ext cx="3702050" cy="203041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Kirjoista kokoelmaksi (</a:t>
            </a:r>
            <a:r>
              <a:rPr lang="fi-FI" dirty="0" smtClean="0"/>
              <a:t>2015)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6056" y="1737361"/>
            <a:ext cx="3146690" cy="446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4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Hankkeen JATKO?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093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Metatiedon merkitys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49040" cy="4023360"/>
          </a:xfrm>
        </p:spPr>
        <p:txBody>
          <a:bodyPr/>
          <a:lstStyle/>
          <a:p>
            <a:r>
              <a:rPr lang="fi-FI" dirty="0" smtClean="0"/>
              <a:t>Digitaalisten ihmistieteiden nousu</a:t>
            </a:r>
          </a:p>
          <a:p>
            <a:r>
              <a:rPr lang="fi-FI" dirty="0"/>
              <a:t>Digitaalinen historiantutkimus ja julkisuuden muutos Suomessa </a:t>
            </a:r>
            <a:r>
              <a:rPr lang="fi-FI" dirty="0" smtClean="0"/>
              <a:t>1640–1910 (rahoitus 6.11.2015)</a:t>
            </a:r>
            <a:br>
              <a:rPr lang="fi-FI" dirty="0" smtClean="0"/>
            </a:br>
            <a:r>
              <a:rPr lang="fi-FI" dirty="0" smtClean="0"/>
              <a:t>- tekstinlouhinta sanomalehdistä</a:t>
            </a:r>
            <a:br>
              <a:rPr lang="fi-FI" dirty="0" smtClean="0"/>
            </a:br>
            <a:r>
              <a:rPr lang="fi-FI" dirty="0" smtClean="0"/>
              <a:t>- kirjastotietokantojen metadatan keräämine</a:t>
            </a:r>
            <a:br>
              <a:rPr lang="fi-FI" dirty="0" smtClean="0"/>
            </a:br>
            <a:r>
              <a:rPr lang="fi-FI" dirty="0" smtClean="0"/>
              <a:t>- </a:t>
            </a:r>
            <a:r>
              <a:rPr lang="en-US" dirty="0" smtClean="0"/>
              <a:t> “to </a:t>
            </a:r>
            <a:r>
              <a:rPr lang="en-US" dirty="0"/>
              <a:t>reassess </a:t>
            </a:r>
            <a:r>
              <a:rPr lang="en-US" dirty="0" smtClean="0"/>
              <a:t>the scope</a:t>
            </a:r>
            <a:r>
              <a:rPr lang="en-US" dirty="0"/>
              <a:t>, nature, development, </a:t>
            </a:r>
            <a:r>
              <a:rPr lang="en-US" dirty="0" smtClean="0"/>
              <a:t>and transnational </a:t>
            </a:r>
            <a:r>
              <a:rPr lang="en-US" dirty="0"/>
              <a:t>connections of </a:t>
            </a:r>
            <a:r>
              <a:rPr lang="en-US" dirty="0" smtClean="0"/>
              <a:t>public discourse </a:t>
            </a:r>
            <a:r>
              <a:rPr lang="en-US" dirty="0"/>
              <a:t>in Finland, </a:t>
            </a:r>
            <a:r>
              <a:rPr lang="en-US" dirty="0" smtClean="0"/>
              <a:t>1640–1910”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 Vanhan kokoelman tietojen rooli?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2009" r="12009"/>
          <a:stretch>
            <a:fillRect/>
          </a:stretch>
        </p:blipFill>
        <p:spPr>
          <a:xfrm>
            <a:off x="5011604" y="1700808"/>
            <a:ext cx="4108527" cy="4463584"/>
          </a:xfrm>
        </p:spPr>
      </p:pic>
    </p:spTree>
    <p:extLst>
      <p:ext uri="{BB962C8B-B14F-4D97-AF65-F5344CB8AC3E}">
        <p14:creationId xmlns:p14="http://schemas.microsoft.com/office/powerpoint/2010/main" val="658071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</p:spPr>
        <p:txBody>
          <a:bodyPr/>
          <a:lstStyle/>
          <a:p>
            <a:pPr eaLnBrk="1" hangingPunct="1">
              <a:defRPr/>
            </a:pPr>
            <a:r>
              <a:rPr lang="fi-FI" dirty="0" smtClean="0"/>
              <a:t>Metatiedon kerääminen</a:t>
            </a:r>
            <a:endParaRPr lang="fi-FI" dirty="0"/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2525539" cy="4022725"/>
          </a:xfrm>
        </p:spPr>
        <p:txBody>
          <a:bodyPr/>
          <a:lstStyle/>
          <a:p>
            <a:pPr eaLnBrk="1" hangingPunct="1"/>
            <a:endParaRPr lang="fi-FI" altLang="fi-FI" dirty="0" smtClean="0"/>
          </a:p>
          <a:p>
            <a:pPr eaLnBrk="1" hangingPunct="1"/>
            <a:r>
              <a:rPr lang="fi-FI" altLang="fi-FI" dirty="0" smtClean="0"/>
              <a:t>Muihin tietokantoihin / kirjastoluetteloihin yhdistäminen:</a:t>
            </a:r>
            <a:br>
              <a:rPr lang="fi-FI" altLang="fi-FI" dirty="0" smtClean="0"/>
            </a:br>
            <a:r>
              <a:rPr lang="fi-FI" altLang="fi-FI" dirty="0" smtClean="0"/>
              <a:t>- teosten asiasanoittaminen: temaattinen analyysi</a:t>
            </a:r>
            <a:br>
              <a:rPr lang="fi-FI" altLang="fi-FI" dirty="0" smtClean="0"/>
            </a:br>
            <a:endParaRPr lang="fi-FI" altLang="fi-FI" dirty="0" smtClean="0"/>
          </a:p>
          <a:p>
            <a:pPr eaLnBrk="1" hangingPunct="1"/>
            <a:r>
              <a:rPr lang="fi-FI" altLang="fi-FI" dirty="0" smtClean="0"/>
              <a:t>Tärkeämpää?</a:t>
            </a:r>
            <a:br>
              <a:rPr lang="fi-FI" altLang="fi-FI" dirty="0" smtClean="0"/>
            </a:br>
            <a:r>
              <a:rPr lang="fi-FI" altLang="fi-FI" dirty="0" smtClean="0"/>
              <a:t>- Kirjojen liikkeet</a:t>
            </a:r>
            <a:br>
              <a:rPr lang="fi-FI" altLang="fi-FI" dirty="0" smtClean="0"/>
            </a:br>
            <a:r>
              <a:rPr lang="fi-FI" altLang="fi-FI" dirty="0" smtClean="0"/>
              <a:t>- lahjoittajien kontaktit</a:t>
            </a:r>
            <a:br>
              <a:rPr lang="fi-FI" altLang="fi-FI" dirty="0" smtClean="0"/>
            </a:br>
            <a:r>
              <a:rPr lang="fi-FI" altLang="fi-FI" dirty="0" smtClean="0"/>
              <a:t>- Mitä Turkuun ei tullut?</a:t>
            </a:r>
          </a:p>
          <a:p>
            <a:pPr eaLnBrk="1" hangingPunct="1"/>
            <a:r>
              <a:rPr lang="fi-FI" altLang="fi-FI" dirty="0" smtClean="0"/>
              <a:t/>
            </a:r>
            <a:br>
              <a:rPr lang="fi-FI" altLang="fi-FI" dirty="0" smtClean="0"/>
            </a:br>
            <a:endParaRPr lang="fi-FI" altLang="fi-FI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92110" y="2348880"/>
            <a:ext cx="5258407" cy="2952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0072" y="47251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Six</a:t>
            </a:r>
            <a:r>
              <a:rPr lang="fi-FI" dirty="0" smtClean="0"/>
              <a:t> </a:t>
            </a:r>
            <a:r>
              <a:rPr lang="fi-FI" dirty="0" err="1" smtClean="0"/>
              <a:t>degrees</a:t>
            </a:r>
            <a:r>
              <a:rPr lang="fi-FI" dirty="0" smtClean="0"/>
              <a:t> of Francis </a:t>
            </a:r>
            <a:r>
              <a:rPr lang="fi-FI" dirty="0" err="1" smtClean="0"/>
              <a:t>Bacon</a:t>
            </a:r>
            <a:endParaRPr lang="fi-FI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</p:spPr>
        <p:txBody>
          <a:bodyPr/>
          <a:lstStyle/>
          <a:p>
            <a:pPr eaLnBrk="1" hangingPunct="1">
              <a:defRPr/>
            </a:pPr>
            <a:r>
              <a:rPr lang="fi-FI" dirty="0" smtClean="0"/>
              <a:t>Kellarikokoelma</a:t>
            </a:r>
            <a:endParaRPr lang="fi-FI" dirty="0"/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703638" cy="4022725"/>
          </a:xfrm>
        </p:spPr>
        <p:txBody>
          <a:bodyPr/>
          <a:lstStyle/>
          <a:p>
            <a:pPr eaLnBrk="1" hangingPunct="1"/>
            <a:r>
              <a:rPr lang="fi-FI" altLang="fi-FI" dirty="0" smtClean="0"/>
              <a:t>Yhteydenotto 2012</a:t>
            </a:r>
          </a:p>
          <a:p>
            <a:pPr eaLnBrk="1" hangingPunct="1"/>
            <a:r>
              <a:rPr lang="fi-FI" altLang="fi-FI" dirty="0" smtClean="0"/>
              <a:t>Turun kaupunginkirjaston kokoelmista poistettua kirjallisuutta</a:t>
            </a:r>
          </a:p>
          <a:p>
            <a:pPr eaLnBrk="1" hangingPunct="1"/>
            <a:r>
              <a:rPr lang="fi-FI" altLang="fi-FI" dirty="0" smtClean="0"/>
              <a:t>Lahjoitettua kirjallisuutta</a:t>
            </a:r>
          </a:p>
          <a:p>
            <a:pPr eaLnBrk="1" hangingPunct="1"/>
            <a:r>
              <a:rPr lang="fi-FI" altLang="fi-FI" dirty="0" smtClean="0"/>
              <a:t>Kirjastossa säilytettyä materiaalia</a:t>
            </a:r>
          </a:p>
          <a:p>
            <a:pPr eaLnBrk="1" hangingPunct="1"/>
            <a:r>
              <a:rPr lang="fi-FI" altLang="fi-FI" dirty="0" smtClean="0"/>
              <a:t/>
            </a:r>
            <a:br>
              <a:rPr lang="fi-FI" altLang="fi-FI" dirty="0" smtClean="0"/>
            </a:br>
            <a:r>
              <a:rPr lang="fi-FI" altLang="fi-FI" dirty="0" smtClean="0"/>
              <a:t>2013: Suomen kulttuurirahaston Varsinais-Suomen rahaston maakunnallinen hanke (2013-2015, 2016)</a:t>
            </a:r>
          </a:p>
          <a:p>
            <a:pPr eaLnBrk="1" hangingPunct="1"/>
            <a:endParaRPr lang="fi-FI" altLang="fi-FI" dirty="0" smtClean="0"/>
          </a:p>
        </p:txBody>
      </p:sp>
      <p:pic>
        <p:nvPicPr>
          <p:cNvPr id="10244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4075" y="2470150"/>
            <a:ext cx="3702050" cy="277653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Tietokannan merkitys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2740928" cy="4023360"/>
          </a:xfrm>
        </p:spPr>
        <p:txBody>
          <a:bodyPr/>
          <a:lstStyle/>
          <a:p>
            <a:r>
              <a:rPr lang="fi-FI" dirty="0" smtClean="0"/>
              <a:t>Kirjastotietokantojen merkitys vähenee kirjojen jäljittämisessä</a:t>
            </a:r>
          </a:p>
          <a:p>
            <a:r>
              <a:rPr lang="fi-FI" dirty="0" smtClean="0"/>
              <a:t>Samaan aikaan niistä saatava tieto kiinnostaa</a:t>
            </a:r>
          </a:p>
          <a:p>
            <a:r>
              <a:rPr lang="fi-FI" dirty="0" smtClean="0"/>
              <a:t>Uusia tietokantoja ei synny, ellei niitä tehdä paikallisesti</a:t>
            </a:r>
            <a:br>
              <a:rPr lang="fi-FI" dirty="0" smtClean="0"/>
            </a:br>
            <a:r>
              <a:rPr lang="fi-FI" dirty="0" smtClean="0"/>
              <a:t>- bibliografinen tieto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6571" b="-46571"/>
          <a:stretch>
            <a:fillRect/>
          </a:stretch>
        </p:blipFill>
        <p:spPr>
          <a:xfrm>
            <a:off x="4355976" y="1845736"/>
            <a:ext cx="4010784" cy="4357394"/>
          </a:xfrm>
        </p:spPr>
      </p:pic>
      <p:sp>
        <p:nvSpPr>
          <p:cNvPr id="7" name="Tekstiruutu 6"/>
          <p:cNvSpPr txBox="1"/>
          <p:nvPr/>
        </p:nvSpPr>
        <p:spPr>
          <a:xfrm>
            <a:off x="5220072" y="522920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Dynix</a:t>
            </a:r>
            <a:r>
              <a:rPr lang="fi-FI" dirty="0" smtClean="0"/>
              <a:t> 1983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1524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</p:spPr>
        <p:txBody>
          <a:bodyPr/>
          <a:lstStyle/>
          <a:p>
            <a:pPr eaLnBrk="1" hangingPunct="1">
              <a:defRPr/>
            </a:pPr>
            <a:r>
              <a:rPr lang="fi-FI" dirty="0" smtClean="0"/>
              <a:t>Aatehistoriallinen tutkimus</a:t>
            </a:r>
            <a:endParaRPr lang="fi-FI" dirty="0"/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4829175" cy="4022725"/>
          </a:xfrm>
        </p:spPr>
        <p:txBody>
          <a:bodyPr/>
          <a:lstStyle/>
          <a:p>
            <a:pPr eaLnBrk="1" hangingPunct="1"/>
            <a:r>
              <a:rPr lang="fi-FI" altLang="fi-FI" dirty="0" smtClean="0"/>
              <a:t>A) Kansainvälisyys</a:t>
            </a:r>
          </a:p>
          <a:p>
            <a:pPr eaLnBrk="1" hangingPunct="1"/>
            <a:r>
              <a:rPr lang="fi-FI" altLang="fi-FI" dirty="0" smtClean="0"/>
              <a:t>B) Miksi </a:t>
            </a:r>
            <a:r>
              <a:rPr lang="fi-FI" altLang="fi-FI" dirty="0"/>
              <a:t>juuri Turkua haluttiin tukea?</a:t>
            </a:r>
            <a:br>
              <a:rPr lang="fi-FI" altLang="fi-FI" dirty="0"/>
            </a:br>
            <a:r>
              <a:rPr lang="fi-FI" altLang="fi-FI" dirty="0"/>
              <a:t>Politiikkaa, kulttuuripolitiikkaa.</a:t>
            </a:r>
            <a:br>
              <a:rPr lang="fi-FI" altLang="fi-FI" dirty="0"/>
            </a:br>
            <a:r>
              <a:rPr lang="fi-FI" altLang="fi-FI" dirty="0"/>
              <a:t>Turun erityinen asema 1800-luvun Suomessa</a:t>
            </a:r>
            <a:br>
              <a:rPr lang="fi-FI" altLang="fi-FI" dirty="0"/>
            </a:br>
            <a:r>
              <a:rPr lang="fi-FI" altLang="fi-FI" dirty="0"/>
              <a:t>Kontaktit</a:t>
            </a:r>
            <a:br>
              <a:rPr lang="fi-FI" altLang="fi-FI" dirty="0"/>
            </a:br>
            <a:r>
              <a:rPr lang="fi-FI" altLang="fi-FI" dirty="0" smtClean="0"/>
              <a:t>Skandinaavisuus</a:t>
            </a:r>
            <a:endParaRPr lang="fi-FI" altLang="fi-FI" dirty="0"/>
          </a:p>
          <a:p>
            <a:pPr eaLnBrk="1" hangingPunct="1"/>
            <a:r>
              <a:rPr lang="fi-FI" altLang="fi-FI" dirty="0" smtClean="0"/>
              <a:t>Esikuvina amerikkalaiset julkiset kirjastot ja lahjoittajat</a:t>
            </a:r>
            <a:endParaRPr lang="fi-FI" altLang="fi-FI" dirty="0"/>
          </a:p>
          <a:p>
            <a:pPr marL="0" indent="0" eaLnBrk="1" hangingPunct="1">
              <a:buNone/>
            </a:pPr>
            <a:r>
              <a:rPr lang="fi-FI" altLang="fi-FI" dirty="0" smtClean="0"/>
              <a:t>Lahjoituksista olemassa tietoa:</a:t>
            </a:r>
            <a:br>
              <a:rPr lang="fi-FI" altLang="fi-FI" dirty="0" smtClean="0"/>
            </a:br>
            <a:r>
              <a:rPr lang="fi-FI" altLang="fi-FI" dirty="0" smtClean="0"/>
              <a:t>- lehdet</a:t>
            </a:r>
            <a:br>
              <a:rPr lang="fi-FI" altLang="fi-FI" dirty="0" smtClean="0"/>
            </a:br>
            <a:r>
              <a:rPr lang="fi-FI" altLang="fi-FI" dirty="0" smtClean="0"/>
              <a:t>- kaupunginarkisto</a:t>
            </a:r>
            <a:br>
              <a:rPr lang="fi-FI" altLang="fi-FI" dirty="0" smtClean="0"/>
            </a:br>
            <a:r>
              <a:rPr lang="fi-FI" altLang="fi-FI" dirty="0" smtClean="0"/>
              <a:t>- yksityisarkistot (Rettig / ELKA)</a:t>
            </a:r>
          </a:p>
          <a:p>
            <a:pPr eaLnBrk="1" hangingPunct="1"/>
            <a:r>
              <a:rPr lang="fi-FI" altLang="fi-FI" dirty="0" smtClean="0"/>
              <a:t/>
            </a:r>
            <a:br>
              <a:rPr lang="fi-FI" altLang="fi-FI" dirty="0" smtClean="0"/>
            </a:br>
            <a:endParaRPr lang="fi-FI" altLang="fi-FI" dirty="0" smtClean="0"/>
          </a:p>
          <a:p>
            <a:pPr eaLnBrk="1" hangingPunct="1"/>
            <a:endParaRPr lang="fi-FI" altLang="fi-FI" dirty="0" smtClean="0"/>
          </a:p>
        </p:txBody>
      </p:sp>
      <p:pic>
        <p:nvPicPr>
          <p:cNvPr id="2355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2492375"/>
            <a:ext cx="2786062" cy="2014538"/>
          </a:xfrm>
        </p:spPr>
      </p:pic>
      <p:sp>
        <p:nvSpPr>
          <p:cNvPr id="3" name="TextBox 2"/>
          <p:cNvSpPr txBox="1"/>
          <p:nvPr/>
        </p:nvSpPr>
        <p:spPr>
          <a:xfrm>
            <a:off x="5795963" y="4653136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/>
              <a:t>Fredric</a:t>
            </a:r>
            <a:r>
              <a:rPr lang="fi-FI" sz="1400" dirty="0" smtClean="0"/>
              <a:t> von Rettig (1843-1914)</a:t>
            </a:r>
            <a:endParaRPr lang="fi-FI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Vanha kokoelma muistilaatikkona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Arvo kerätyssä tiedossa ja säilyneissä teoksissa</a:t>
            </a:r>
          </a:p>
          <a:p>
            <a:pPr marL="0" indent="0">
              <a:buNone/>
            </a:pPr>
            <a:r>
              <a:rPr lang="fi-FI" dirty="0" smtClean="0"/>
              <a:t>Instituutio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- Ei kansallisen tai alueellisen muistin edustaja</a:t>
            </a:r>
            <a:br>
              <a:rPr lang="fi-FI" dirty="0" smtClean="0"/>
            </a:br>
            <a:r>
              <a:rPr lang="fi-FI" dirty="0" smtClean="0"/>
              <a:t>- Ei systemaattisesti koottu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- Kuviteltu yhteisö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0888"/>
            <a:ext cx="4300413" cy="3209182"/>
          </a:xfrm>
        </p:spPr>
      </p:pic>
      <p:sp>
        <p:nvSpPr>
          <p:cNvPr id="4" name="TextBox 3"/>
          <p:cNvSpPr txBox="1"/>
          <p:nvPr/>
        </p:nvSpPr>
        <p:spPr>
          <a:xfrm>
            <a:off x="4860032" y="563007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Poistoja noin v. 2001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730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charset="0"/>
              </a:rPr>
              <a:t>Ensisilmäys - arvokirjat</a:t>
            </a:r>
            <a:endParaRPr lang="fi-FI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703638" cy="4022725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defRPr/>
            </a:pPr>
            <a:r>
              <a:rPr lang="fi-FI" altLang="fi-FI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erpetua" panose="02020502060401020303" pitchFamily="18" charset="0"/>
              </a:rPr>
              <a:t>Vanha Fennica (Jussi </a:t>
            </a:r>
            <a:r>
              <a:rPr lang="fi-FI" altLang="fi-FI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erpetua" panose="02020502060401020303" pitchFamily="18" charset="0"/>
              </a:rPr>
              <a:t>Nuortevan</a:t>
            </a:r>
            <a:r>
              <a:rPr lang="fi-FI" altLang="fi-FI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erpetua" panose="02020502060401020303" pitchFamily="18" charset="0"/>
              </a:rPr>
              <a:t> luettelo)</a:t>
            </a:r>
          </a:p>
          <a:p>
            <a:pPr marL="91440" indent="-91440" eaLnBrk="1" fontAlgn="auto" hangingPunct="1">
              <a:defRPr/>
            </a:pPr>
            <a:r>
              <a:rPr lang="fi-FI" altLang="fi-FI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erpetua" panose="02020502060401020303" pitchFamily="18" charset="0"/>
              </a:rPr>
              <a:t>Gustaf Cygnaeuksen näytelmäkokoelma</a:t>
            </a:r>
          </a:p>
          <a:p>
            <a:pPr marL="91440" indent="-91440" eaLnBrk="1" fontAlgn="auto" hangingPunct="1">
              <a:defRPr/>
            </a:pPr>
            <a:r>
              <a:rPr lang="fi-FI" altLang="fi-FI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erpetua" panose="02020502060401020303" pitchFamily="18" charset="0"/>
              </a:rPr>
              <a:t>Englanninkielinen kirjallisuus</a:t>
            </a:r>
          </a:p>
          <a:p>
            <a:pPr marL="91440" indent="-91440" eaLnBrk="1" fontAlgn="auto" hangingPunct="1">
              <a:defRPr/>
            </a:pPr>
            <a:r>
              <a:rPr lang="fi-FI" altLang="fi-FI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erpetua" panose="02020502060401020303" pitchFamily="18" charset="0"/>
              </a:rPr>
              <a:t>1600-1700-luvun ruotsalainen kirjallisuus / ei venäjää</a:t>
            </a:r>
          </a:p>
          <a:p>
            <a:pPr marL="91440" indent="-91440" eaLnBrk="1" fontAlgn="auto" hangingPunct="1">
              <a:defRPr/>
            </a:pPr>
            <a:r>
              <a:rPr lang="fi-FI" altLang="fi-FI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erpetua" panose="02020502060401020303" pitchFamily="18" charset="0"/>
              </a:rPr>
              <a:t>käsikirjoitukset</a:t>
            </a:r>
          </a:p>
        </p:txBody>
      </p:sp>
      <p:pic>
        <p:nvPicPr>
          <p:cNvPr id="11268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0763" y="2065338"/>
            <a:ext cx="3702050" cy="2738437"/>
          </a:xfrm>
        </p:spPr>
      </p:pic>
      <p:sp>
        <p:nvSpPr>
          <p:cNvPr id="11269" name="TextBox 2"/>
          <p:cNvSpPr txBox="1">
            <a:spLocks noChangeArrowheads="1"/>
          </p:cNvSpPr>
          <p:nvPr/>
        </p:nvSpPr>
        <p:spPr bwMode="auto">
          <a:xfrm>
            <a:off x="5095875" y="4803775"/>
            <a:ext cx="34559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r>
              <a:rPr lang="sv-SE" altLang="fi-FI" i="1"/>
              <a:t>Joh. B. Busser: Utkast till beskrifning om Upsala 1-2. (1769 &amp; 1773)</a:t>
            </a:r>
            <a:endParaRPr lang="fi-FI" altLang="fi-F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Kokoelman vaiheet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Kaupunginkirjasto 1892</a:t>
            </a:r>
          </a:p>
          <a:p>
            <a:r>
              <a:rPr lang="fi-FI" dirty="0" smtClean="0"/>
              <a:t>Kansan- ja kaupunginkirjasto 1903 </a:t>
            </a:r>
            <a:r>
              <a:rPr lang="fi-FI" dirty="0" err="1" smtClean="0"/>
              <a:t>Bibliotheca-rakennukseen</a:t>
            </a:r>
            <a:r>
              <a:rPr lang="fi-FI" dirty="0" smtClean="0"/>
              <a:t>)</a:t>
            </a:r>
          </a:p>
          <a:p>
            <a:r>
              <a:rPr lang="fi-FI" dirty="0" smtClean="0"/>
              <a:t>1914 kaupunginkirjasto ns. opinto-osaston kokoelmaksi toiseen kerrokseen</a:t>
            </a:r>
          </a:p>
          <a:p>
            <a:r>
              <a:rPr lang="fi-FI" dirty="0" smtClean="0"/>
              <a:t>1919-20 Tieteellinen keskuskirjasto -hanke</a:t>
            </a:r>
          </a:p>
          <a:p>
            <a:r>
              <a:rPr lang="fi-FI" dirty="0" smtClean="0"/>
              <a:t>1939 kellariin varastokokoelmaksi, kartuttaminen loppuu</a:t>
            </a:r>
          </a:p>
          <a:p>
            <a:r>
              <a:rPr lang="fi-FI" dirty="0" smtClean="0"/>
              <a:t>Laajuus noin 70 000 nidettä</a:t>
            </a:r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06034" y="2564904"/>
            <a:ext cx="397411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3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1994-2001 karsinta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Kokoelman puolittaminen, edustava valikoima (kortisto säilytetään)</a:t>
            </a:r>
          </a:p>
          <a:p>
            <a:r>
              <a:rPr lang="fi-FI" dirty="0" smtClean="0"/>
              <a:t>”Työn aikana selvisi, ettei se ollutkaan yhtenäinen, harkiten kerätty kirjasto, vaan muodostui suurimmaksi osaksi erilaisista sekalaisista lahjoituksista”</a:t>
            </a:r>
          </a:p>
          <a:p>
            <a:r>
              <a:rPr lang="fi-FI" dirty="0" smtClean="0"/>
              <a:t>Lahjoituksia, siirtoja, kirjojen myyntiä</a:t>
            </a:r>
          </a:p>
          <a:p>
            <a:r>
              <a:rPr lang="fi-FI" dirty="0" smtClean="0"/>
              <a:t>Myös tutkimusta: tietoa teosten arvokkuudesta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96136" y="2238164"/>
            <a:ext cx="21812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7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Uusi projekti 2013-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err="1" smtClean="0"/>
              <a:t>TY:n</a:t>
            </a:r>
            <a:r>
              <a:rPr lang="fi-FI" dirty="0" smtClean="0"/>
              <a:t> ja kaupungin yhteistyö</a:t>
            </a:r>
          </a:p>
          <a:p>
            <a:r>
              <a:rPr lang="fi-FI" dirty="0" smtClean="0"/>
              <a:t>- ”</a:t>
            </a:r>
            <a:r>
              <a:rPr lang="fi-FI" dirty="0" err="1" smtClean="0"/>
              <a:t>Aurian</a:t>
            </a:r>
            <a:r>
              <a:rPr lang="fi-FI" dirty="0" smtClean="0"/>
              <a:t> kellari”: kirjaston uusi osa</a:t>
            </a:r>
          </a:p>
          <a:p>
            <a:r>
              <a:rPr lang="fi-FI" dirty="0" smtClean="0"/>
              <a:t>- kokoelman säilyttäminen ja siitä tiedottaminen</a:t>
            </a:r>
            <a:br>
              <a:rPr lang="fi-FI" dirty="0" smtClean="0"/>
            </a:br>
            <a:r>
              <a:rPr lang="fi-FI" dirty="0" smtClean="0"/>
              <a:t>”kirjoja ei enää poisteta”</a:t>
            </a:r>
          </a:p>
          <a:p>
            <a:r>
              <a:rPr lang="fi-FI" dirty="0" smtClean="0"/>
              <a:t>- sen saattaminen tutkijoiden ja muiden kiinnostuneiden käyttöön</a:t>
            </a:r>
            <a:br>
              <a:rPr lang="fi-FI" dirty="0" smtClean="0"/>
            </a:br>
            <a:r>
              <a:rPr lang="fi-FI" dirty="0" smtClean="0"/>
              <a:t>- luettelointi </a:t>
            </a:r>
            <a:endParaRPr lang="fi-FI" dirty="0"/>
          </a:p>
          <a:p>
            <a:r>
              <a:rPr lang="fi-FI" dirty="0" smtClean="0"/>
              <a:t>- kirjaston muuttuvat tehtävät</a:t>
            </a:r>
            <a:endParaRPr lang="fi-FI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556124"/>
            <a:ext cx="3702050" cy="2603003"/>
          </a:xfrm>
        </p:spPr>
      </p:pic>
    </p:spTree>
    <p:extLst>
      <p:ext uri="{BB962C8B-B14F-4D97-AF65-F5344CB8AC3E}">
        <p14:creationId xmlns:p14="http://schemas.microsoft.com/office/powerpoint/2010/main" val="300915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Hankkeen solmukohtia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- erilaisten intressien kohtaaminen ja hahmottaminen</a:t>
            </a:r>
          </a:p>
          <a:p>
            <a:r>
              <a:rPr lang="fi-FI" dirty="0" smtClean="0"/>
              <a:t>- metatiedon (ja luetteloinnin) merkitys</a:t>
            </a:r>
          </a:p>
          <a:p>
            <a:r>
              <a:rPr lang="fi-FI" dirty="0" smtClean="0"/>
              <a:t>- kysymys kirjojen ja tiedon luokittelusta:</a:t>
            </a:r>
          </a:p>
          <a:p>
            <a:r>
              <a:rPr lang="fi-FI" dirty="0" smtClean="0"/>
              <a:t>kirjastot menettäneet vähitellen etuoikeutensa</a:t>
            </a:r>
          </a:p>
          <a:p>
            <a:r>
              <a:rPr lang="fi-FI" dirty="0" smtClean="0"/>
              <a:t>- luettelointityössä saatujen ideoiden siirtäminen tutkimukseen</a:t>
            </a:r>
          </a:p>
          <a:p>
            <a:r>
              <a:rPr lang="fi-FI" dirty="0" smtClean="0"/>
              <a:t>- miksi kirjat pitäisi säilyttää?</a:t>
            </a:r>
          </a:p>
          <a:p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986" r="39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567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Kontekstointi 2012-16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i-FI" dirty="0" smtClean="0"/>
              <a:t>Yleisten ja tieteellisten kirjastojen tehtäviä arvioidaan uudelleen</a:t>
            </a:r>
            <a:br>
              <a:rPr lang="fi-FI" dirty="0" smtClean="0"/>
            </a:br>
            <a:r>
              <a:rPr lang="fi-FI" dirty="0" smtClean="0"/>
              <a:t>- Digitaalisuuden ja digitalisoitumisen jatkuminen</a:t>
            </a:r>
            <a:br>
              <a:rPr lang="fi-FI" dirty="0" smtClean="0"/>
            </a:br>
            <a:r>
              <a:rPr lang="fi-FI" dirty="0" smtClean="0"/>
              <a:t>- Digitaalisten ihmistieteiden läpimurto Suomessa</a:t>
            </a:r>
          </a:p>
          <a:p>
            <a:pPr>
              <a:buFontTx/>
              <a:buChar char="-"/>
            </a:pPr>
            <a:endParaRPr lang="fi-FI" dirty="0"/>
          </a:p>
          <a:p>
            <a:r>
              <a:rPr lang="fi-FI" dirty="0" smtClean="0"/>
              <a:t>Kysymys  1) metatiedon merkityksestä</a:t>
            </a:r>
            <a:br>
              <a:rPr lang="fi-FI" dirty="0" smtClean="0"/>
            </a:br>
            <a:r>
              <a:rPr lang="fi-FI" dirty="0" smtClean="0"/>
              <a:t>2) kirjastojen tehtävästä säilyttää fyysisisiä kirjoja</a:t>
            </a:r>
          </a:p>
          <a:p>
            <a:r>
              <a:rPr lang="fi-FI" dirty="0" smtClean="0"/>
              <a:t/>
            </a:r>
            <a:br>
              <a:rPr lang="fi-FI" dirty="0" smtClean="0"/>
            </a:br>
            <a:endParaRPr lang="fi-FI" dirty="0" smtClean="0"/>
          </a:p>
          <a:p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3304" b="-43304"/>
          <a:stretch>
            <a:fillRect/>
          </a:stretch>
        </p:blipFill>
        <p:spPr>
          <a:xfrm>
            <a:off x="5292080" y="2204864"/>
            <a:ext cx="3703320" cy="4023359"/>
          </a:xfrm>
        </p:spPr>
      </p:pic>
    </p:spTree>
    <p:extLst>
      <p:ext uri="{BB962C8B-B14F-4D97-AF65-F5344CB8AC3E}">
        <p14:creationId xmlns:p14="http://schemas.microsoft.com/office/powerpoint/2010/main" val="261202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</p:spPr>
        <p:txBody>
          <a:bodyPr/>
          <a:lstStyle/>
          <a:p>
            <a:pPr eaLnBrk="1" hangingPunct="1">
              <a:defRPr/>
            </a:pPr>
            <a:r>
              <a:rPr lang="fi-FI" dirty="0" smtClean="0"/>
              <a:t>Luettelointia 2013-2015, 2016</a:t>
            </a:r>
            <a:endParaRPr lang="fi-FI" dirty="0"/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841750" cy="4440236"/>
          </a:xfrm>
        </p:spPr>
        <p:txBody>
          <a:bodyPr/>
          <a:lstStyle/>
          <a:p>
            <a:pPr eaLnBrk="1" hangingPunct="1"/>
            <a:r>
              <a:rPr lang="fi-FI" altLang="fi-FI" dirty="0" smtClean="0"/>
              <a:t>Kaksi jatko-opiskelijaa - </a:t>
            </a:r>
            <a:br>
              <a:rPr lang="fi-FI" altLang="fi-FI" dirty="0" smtClean="0"/>
            </a:br>
            <a:r>
              <a:rPr lang="fi-FI" altLang="fi-FI" dirty="0" smtClean="0"/>
              <a:t>Mikä on luettelon merkitys?</a:t>
            </a:r>
          </a:p>
          <a:p>
            <a:pPr eaLnBrk="1" hangingPunct="1"/>
            <a:r>
              <a:rPr lang="fi-FI" altLang="fi-FI" dirty="0" err="1" smtClean="0"/>
              <a:t>Omeka</a:t>
            </a:r>
            <a:r>
              <a:rPr lang="fi-FI" altLang="fi-FI" dirty="0" smtClean="0"/>
              <a:t>: tietokanta ja julkaisualusta</a:t>
            </a:r>
            <a:br>
              <a:rPr lang="fi-FI" altLang="fi-FI" dirty="0" smtClean="0"/>
            </a:br>
            <a:r>
              <a:rPr lang="fi-FI" altLang="fi-FI" dirty="0" smtClean="0"/>
              <a:t>- ”helppokäyttöinen”</a:t>
            </a:r>
          </a:p>
          <a:p>
            <a:pPr eaLnBrk="1" hangingPunct="1"/>
            <a:r>
              <a:rPr lang="fi-FI" altLang="fi-FI" dirty="0" smtClean="0"/>
              <a:t>1) luettelointi </a:t>
            </a:r>
            <a:br>
              <a:rPr lang="fi-FI" altLang="fi-FI" dirty="0" smtClean="0"/>
            </a:br>
            <a:r>
              <a:rPr lang="fi-FI" altLang="fi-FI" dirty="0" err="1" smtClean="0"/>
              <a:t>dublin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core</a:t>
            </a:r>
            <a:r>
              <a:rPr lang="fi-FI" altLang="fi-FI" dirty="0" smtClean="0"/>
              <a:t> -formaatti, ”konvertoitavissa </a:t>
            </a:r>
            <a:r>
              <a:rPr lang="fi-FI" altLang="fi-FI" dirty="0" err="1" smtClean="0"/>
              <a:t>marciksi</a:t>
            </a:r>
            <a:r>
              <a:rPr lang="fi-FI" altLang="fi-FI" dirty="0" smtClean="0"/>
              <a:t>, hakurajapinta esim. </a:t>
            </a:r>
            <a:r>
              <a:rPr lang="fi-FI" altLang="fi-FI" dirty="0" err="1" smtClean="0"/>
              <a:t>Finnaan</a:t>
            </a:r>
            <a:r>
              <a:rPr lang="fi-FI" altLang="fi-FI" dirty="0" smtClean="0"/>
              <a:t>”</a:t>
            </a:r>
          </a:p>
          <a:p>
            <a:pPr eaLnBrk="1" hangingPunct="1"/>
            <a:r>
              <a:rPr lang="fi-FI" altLang="fi-FI" dirty="0" smtClean="0"/>
              <a:t>2) ”linkitykset muualla digitoituihin aineistoihin”</a:t>
            </a:r>
          </a:p>
          <a:p>
            <a:pPr eaLnBrk="1" hangingPunct="1"/>
            <a:r>
              <a:rPr lang="fi-FI" altLang="fi-FI" dirty="0" smtClean="0"/>
              <a:t>(keskustelu </a:t>
            </a:r>
            <a:r>
              <a:rPr lang="fi-FI" altLang="fi-FI" dirty="0" err="1" smtClean="0"/>
              <a:t>RDA:sta</a:t>
            </a:r>
            <a:r>
              <a:rPr lang="fi-FI" altLang="fi-FI" dirty="0" smtClean="0"/>
              <a:t> uutena luettelointistandardina)</a:t>
            </a:r>
          </a:p>
        </p:txBody>
      </p:sp>
      <p:pic>
        <p:nvPicPr>
          <p:cNvPr id="12292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4075" y="3736974"/>
            <a:ext cx="3702050" cy="254952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2284474"/>
            <a:ext cx="274320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2861</TotalTime>
  <Words>489</Words>
  <Application>Microsoft Macintosh PowerPoint</Application>
  <PresentationFormat>Näytössä katseltava diaesitys (4:3)</PresentationFormat>
  <Paragraphs>130</Paragraphs>
  <Slides>22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3" baseType="lpstr">
      <vt:lpstr>Retrospect</vt:lpstr>
      <vt:lpstr>Metatietoa muistiorganisaatiossa Turun kaupunginkirjaston vanhan kokoelman luettelointi 2013-2016</vt:lpstr>
      <vt:lpstr>Kellarikokoelma</vt:lpstr>
      <vt:lpstr>Ensisilmäys - arvokirjat</vt:lpstr>
      <vt:lpstr>Kokoelman vaiheet</vt:lpstr>
      <vt:lpstr>1994-2001 karsinta</vt:lpstr>
      <vt:lpstr>Uusi projekti 2013-</vt:lpstr>
      <vt:lpstr>Hankkeen solmukohtia</vt:lpstr>
      <vt:lpstr>Kontekstointi 2012-16</vt:lpstr>
      <vt:lpstr>Luettelointia 2013-2015, 2016</vt:lpstr>
      <vt:lpstr>Tieto kokoelmista</vt:lpstr>
      <vt:lpstr>PowerPoint-esitys</vt:lpstr>
      <vt:lpstr>Metatiedot</vt:lpstr>
      <vt:lpstr>Kokoelman merkitys &amp; reagointi tilanteeseen</vt:lpstr>
      <vt:lpstr>Tutkimus</vt:lpstr>
      <vt:lpstr>Kiinnostavinta: provenienssi</vt:lpstr>
      <vt:lpstr>Kirjoista kokoelmaksi (2015)</vt:lpstr>
      <vt:lpstr>PowerPoint-esitys</vt:lpstr>
      <vt:lpstr>Metatiedon merkitys</vt:lpstr>
      <vt:lpstr>Metatiedon kerääminen</vt:lpstr>
      <vt:lpstr>Tietokannan merkitys</vt:lpstr>
      <vt:lpstr>Aatehistoriallinen tutkimus</vt:lpstr>
      <vt:lpstr>Vanha kokoelma muistilaatikkona</vt:lpstr>
    </vt:vector>
  </TitlesOfParts>
  <Company>University of Turku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Kirjaston vanhan kokoelman merkitys</dc:title>
  <dc:creator>jantun</dc:creator>
  <cp:lastModifiedBy>Janne Tunturi</cp:lastModifiedBy>
  <cp:revision>143</cp:revision>
  <cp:lastPrinted>2016-01-13T15:43:22Z</cp:lastPrinted>
  <dcterms:created xsi:type="dcterms:W3CDTF">2013-01-16T08:59:29Z</dcterms:created>
  <dcterms:modified xsi:type="dcterms:W3CDTF">2016-01-14T05:43:38Z</dcterms:modified>
</cp:coreProperties>
</file>