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86" r:id="rId2"/>
    <p:sldId id="281" r:id="rId3"/>
    <p:sldId id="285" r:id="rId4"/>
    <p:sldId id="261" r:id="rId5"/>
    <p:sldId id="290" r:id="rId6"/>
    <p:sldId id="268" r:id="rId7"/>
    <p:sldId id="258" r:id="rId8"/>
    <p:sldId id="257" r:id="rId9"/>
    <p:sldId id="269" r:id="rId10"/>
    <p:sldId id="280" r:id="rId11"/>
    <p:sldId id="266" r:id="rId12"/>
    <p:sldId id="265" r:id="rId13"/>
    <p:sldId id="284" r:id="rId14"/>
    <p:sldId id="282" r:id="rId15"/>
    <p:sldId id="288" r:id="rId16"/>
    <p:sldId id="277" r:id="rId17"/>
    <p:sldId id="270" r:id="rId18"/>
    <p:sldId id="291" r:id="rId19"/>
    <p:sldId id="292" r:id="rId20"/>
    <p:sldId id="300" r:id="rId21"/>
    <p:sldId id="295" r:id="rId22"/>
    <p:sldId id="294" r:id="rId23"/>
    <p:sldId id="296" r:id="rId24"/>
    <p:sldId id="302" r:id="rId25"/>
    <p:sldId id="297" r:id="rId26"/>
    <p:sldId id="298" r:id="rId27"/>
    <p:sldId id="299" r:id="rId28"/>
    <p:sldId id="301" r:id="rId29"/>
  </p:sldIdLst>
  <p:sldSz cx="9144000" cy="6858000" type="screen4x3"/>
  <p:notesSz cx="6669088" cy="97536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-laskentataulukko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adturku.fi\jaot\Kulttuuri\Kirjasto\SaagaStoori\Terhi\Medial&#228;hetit%20(Terhin%20omat)\What%20did%20you%20lear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adturku.fi\jaot\Kulttuuri\Kirjasto\SaagaStoori\Terhi\Medial&#228;hetit%20(Terhin%20omat)\What%20did%20you%20lear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adturku.fi\jaot\Kulttuuri\Kirjasto\SaagaStoori\Terhi\Medial&#228;hetit%20(Terhin%20omat)\Palaute%20ja%20kyselyt\1%20ANALYYSI%20Mit&#228;%20opit%2016.5.20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turku.fi\jaot\Kulttuuri\Kirjasto\SaagaStoori\Terhi\Medial&#228;hetit%20(Terhin%20omat)\Palaute%20ja%20kyselyt\1%20ANALYYSI%20Mit&#228;%20opit%2016.5.2016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adturku.fi\jaot\Kulttuuri\Kirjasto\SaagaStoori\Terhi\Medial&#228;hetit%20(Terhin%20omat)\What%20did%20you%20lear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%20ANALYYSI%20Mit&#228;%20opit,%20naamat%2016.5.2016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turku.fi\jaot\Kulttuuri\Kirjasto\SaagaStoori\Terhi\Medial&#228;hetit%20(Terhin%20omat)\What%20did%20you%20lear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%20ANALYYSI%20Mit&#228;%20opit,%20naamat%2016.5.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style val="7"/>
  <c:chart>
    <c:autoTitleDeleted val="1"/>
    <c:plotArea>
      <c:layout>
        <c:manualLayout>
          <c:layoutTarget val="inner"/>
          <c:xMode val="edge"/>
          <c:yMode val="edge"/>
          <c:x val="3.4748564491517045E-2"/>
          <c:y val="7.8242075769396069E-2"/>
          <c:w val="0.94277269904356964"/>
          <c:h val="0.83043591416154039"/>
        </c:manualLayout>
      </c:layout>
      <c:barChart>
        <c:barDir val="col"/>
        <c:grouping val="clustered"/>
        <c:ser>
          <c:idx val="0"/>
          <c:order val="0"/>
          <c:tx>
            <c:strRef>
              <c:f>Taul1!$B$1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z="48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21</a:t>
                    </a:r>
                    <a:endParaRPr lang="en-US" dirty="0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44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13</a:t>
                    </a:r>
                    <a:endParaRPr lang="en-US" dirty="0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833335042104262E-3"/>
                  <c:y val="8.5610640007686881E-2"/>
                </c:manualLayout>
              </c:layout>
              <c:tx>
                <c:rich>
                  <a:bodyPr/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  <a:latin typeface="DINOT-Bold" panose="020B0804020101020102" pitchFamily="34" charset="0"/>
                      </a:rPr>
                      <a:t>7</a:t>
                    </a:r>
                    <a:endParaRPr lang="en-US" dirty="0"/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38968525628134154"/>
                </c:manualLayout>
              </c:layout>
              <c:tx>
                <c:rich>
                  <a:bodyPr/>
                  <a:lstStyle/>
                  <a:p>
                    <a:r>
                      <a:rPr lang="en-US" sz="44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70</a:t>
                    </a:r>
                    <a:endParaRPr lang="en-US" sz="44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32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1561</a:t>
                    </a:r>
                    <a:endParaRPr lang="en-US" sz="3200" b="1" dirty="0">
                      <a:latin typeface="Century Gothic" panose="020B0502020202020204" pitchFamily="34" charset="0"/>
                    </a:endParaRP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8015280732353036E-17"/>
                  <c:y val="0.42218025065404624"/>
                </c:manualLayout>
              </c:layout>
              <c:tx>
                <c:rich>
                  <a:bodyPr/>
                  <a:lstStyle/>
                  <a:p>
                    <a:r>
                      <a:rPr lang="en-US" sz="22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31</a:t>
                    </a:r>
                    <a:r>
                      <a:rPr lang="en-US" sz="2200" b="1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 900</a:t>
                    </a:r>
                  </a:p>
                  <a:p>
                    <a:r>
                      <a:rPr lang="en-US" sz="2200" b="1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€</a:t>
                    </a:r>
                    <a:endParaRPr lang="en-US" sz="2200" b="1" dirty="0" smtClean="0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Taul1!$A$2:$A$7</c:f>
              <c:numCache>
                <c:formatCode>General</c:formatCode>
                <c:ptCount val="6"/>
              </c:numCache>
            </c:numRef>
          </c:cat>
          <c:val>
            <c:numRef>
              <c:f>Taul1!$B$2:$B$7</c:f>
              <c:numCache>
                <c:formatCode>General</c:formatCode>
                <c:ptCount val="6"/>
                <c:pt idx="0">
                  <c:v>21</c:v>
                </c:pt>
                <c:pt idx="1">
                  <c:v>13</c:v>
                </c:pt>
                <c:pt idx="2">
                  <c:v>7</c:v>
                </c:pt>
                <c:pt idx="3">
                  <c:v>63</c:v>
                </c:pt>
                <c:pt idx="4">
                  <c:v>70</c:v>
                </c:pt>
                <c:pt idx="5">
                  <c:v>70</c:v>
                </c:pt>
              </c:numCache>
            </c:numRef>
          </c:val>
        </c:ser>
        <c:dLbls>
          <c:showVal val="1"/>
        </c:dLbls>
        <c:gapWidth val="76"/>
        <c:overlap val="-35"/>
        <c:axId val="104779136"/>
        <c:axId val="113620096"/>
      </c:barChart>
      <c:catAx>
        <c:axId val="10477913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13620096"/>
        <c:crosses val="autoZero"/>
        <c:auto val="1"/>
        <c:lblAlgn val="ctr"/>
        <c:lblOffset val="100"/>
      </c:catAx>
      <c:valAx>
        <c:axId val="11362009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477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fi-FI" sz="48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</a:t>
            </a: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did</a:t>
            </a: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you</a:t>
            </a: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</a:t>
            </a: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?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Taul1!$B$4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Taul1!$A$5:$A$14</c:f>
              <c:strCache>
                <c:ptCount val="10"/>
                <c:pt idx="0">
                  <c:v>Teamwork skills</c:v>
                </c:pt>
                <c:pt idx="1">
                  <c:v>Technical skills</c:v>
                </c:pt>
                <c:pt idx="2">
                  <c:v>(Online) safety skills</c:v>
                </c:pt>
                <c:pt idx="3">
                  <c:v>Enthusiasm for reading</c:v>
                </c:pt>
                <c:pt idx="4">
                  <c:v>Skills to use the library and its materials</c:v>
                </c:pt>
                <c:pt idx="5">
                  <c:v>Copyright knowledge</c:v>
                </c:pt>
                <c:pt idx="6">
                  <c:v>Source criticism</c:v>
                </c:pt>
                <c:pt idx="7">
                  <c:v>Information retrieval skills</c:v>
                </c:pt>
                <c:pt idx="8">
                  <c:v>Skills to produce media contents</c:v>
                </c:pt>
                <c:pt idx="9">
                  <c:v>Observing one's own media use</c:v>
                </c:pt>
              </c:strCache>
            </c:strRef>
          </c:cat>
          <c:val>
            <c:numRef>
              <c:f>Taul1!$B$5:$B$14</c:f>
              <c:numCache>
                <c:formatCode>0%</c:formatCode>
                <c:ptCount val="10"/>
                <c:pt idx="0">
                  <c:v>0.54242424242424259</c:v>
                </c:pt>
                <c:pt idx="1">
                  <c:v>0.5545977011494253</c:v>
                </c:pt>
                <c:pt idx="2">
                  <c:v>0.38821138211382117</c:v>
                </c:pt>
                <c:pt idx="3">
                  <c:v>0.291866028708134</c:v>
                </c:pt>
                <c:pt idx="4">
                  <c:v>0.38699690402476794</c:v>
                </c:pt>
                <c:pt idx="5">
                  <c:v>0.45327102803738312</c:v>
                </c:pt>
                <c:pt idx="6">
                  <c:v>0.34080188679245293</c:v>
                </c:pt>
                <c:pt idx="7">
                  <c:v>0.48533333333333339</c:v>
                </c:pt>
                <c:pt idx="8">
                  <c:v>0.49281609195402309</c:v>
                </c:pt>
                <c:pt idx="9">
                  <c:v>0.37807377049180335</c:v>
                </c:pt>
              </c:numCache>
            </c:numRef>
          </c:val>
        </c:ser>
        <c:dLbls/>
        <c:gapWidth val="182"/>
        <c:axId val="71137920"/>
        <c:axId val="71233920"/>
      </c:barChart>
      <c:catAx>
        <c:axId val="7113792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1233920"/>
        <c:crosses val="autoZero"/>
        <c:auto val="1"/>
        <c:lblAlgn val="ctr"/>
        <c:lblOffset val="100"/>
      </c:catAx>
      <c:valAx>
        <c:axId val="7123392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113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fi-FI" sz="4800" b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 did you learn?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dLbls/>
        <c:gapWidth val="182"/>
        <c:axId val="74874240"/>
        <c:axId val="74884224"/>
      </c:barChart>
      <c:catAx>
        <c:axId val="748742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4884224"/>
        <c:crosses val="autoZero"/>
        <c:auto val="1"/>
        <c:lblAlgn val="ctr"/>
        <c:lblOffset val="100"/>
      </c:catAx>
      <c:valAx>
        <c:axId val="748842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487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Mitä opit?</a:t>
            </a:r>
          </a:p>
        </c:rich>
      </c:tx>
      <c:layout>
        <c:manualLayout>
          <c:xMode val="edge"/>
          <c:yMode val="edge"/>
          <c:x val="0.3289056414758017"/>
          <c:y val="1.2498952269585015E-2"/>
        </c:manualLayout>
      </c:layout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Taul1!$B$4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Taul1!$A$5:$A$14</c:f>
              <c:strCache>
                <c:ptCount val="10"/>
                <c:pt idx="0">
                  <c:v>Ryhmätyötaidot</c:v>
                </c:pt>
                <c:pt idx="1">
                  <c:v>Tekniset taidot</c:v>
                </c:pt>
                <c:pt idx="2">
                  <c:v>Turvataidot</c:v>
                </c:pt>
                <c:pt idx="3">
                  <c:v>Lukuinnostuksen lisääntyminen</c:v>
                </c:pt>
                <c:pt idx="4">
                  <c:v>Kirjaston ja sen sisältöjen käyttötaidot</c:v>
                </c:pt>
                <c:pt idx="5">
                  <c:v>Tekijänoikeuksien tunteminen</c:v>
                </c:pt>
                <c:pt idx="6">
                  <c:v>Lähdekritiikki</c:v>
                </c:pt>
                <c:pt idx="7">
                  <c:v>Tiedonhakutaidot</c:v>
                </c:pt>
                <c:pt idx="8">
                  <c:v>Omien mediasisältöjen tuottamisen taidot</c:v>
                </c:pt>
                <c:pt idx="9">
                  <c:v>Oman mediankäytön tarkastelu</c:v>
                </c:pt>
              </c:strCache>
            </c:strRef>
          </c:cat>
          <c:val>
            <c:numRef>
              <c:f>Taul1!$B$5:$B$14</c:f>
              <c:numCache>
                <c:formatCode>0%</c:formatCode>
                <c:ptCount val="10"/>
                <c:pt idx="0">
                  <c:v>0.55576559546313808</c:v>
                </c:pt>
                <c:pt idx="1">
                  <c:v>0.56290672451193058</c:v>
                </c:pt>
                <c:pt idx="2">
                  <c:v>0.43209876543209885</c:v>
                </c:pt>
                <c:pt idx="3">
                  <c:v>0.31768953068592065</c:v>
                </c:pt>
                <c:pt idx="4">
                  <c:v>0.50775193798449625</c:v>
                </c:pt>
                <c:pt idx="5">
                  <c:v>0.4929971988795519</c:v>
                </c:pt>
                <c:pt idx="6">
                  <c:v>0.37874015748031492</c:v>
                </c:pt>
                <c:pt idx="7">
                  <c:v>0.5421245421245422</c:v>
                </c:pt>
                <c:pt idx="8">
                  <c:v>0.48708010335917323</c:v>
                </c:pt>
                <c:pt idx="9">
                  <c:v>0.40950994662785056</c:v>
                </c:pt>
              </c:numCache>
            </c:numRef>
          </c:val>
        </c:ser>
        <c:dLbls/>
        <c:gapWidth val="182"/>
        <c:axId val="75041408"/>
        <c:axId val="75067776"/>
      </c:barChart>
      <c:catAx>
        <c:axId val="7504140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5067776"/>
        <c:crosses val="autoZero"/>
        <c:auto val="1"/>
        <c:lblAlgn val="ctr"/>
        <c:lblOffset val="100"/>
      </c:catAx>
      <c:valAx>
        <c:axId val="750677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504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Mitä opit?</a:t>
            </a:r>
          </a:p>
        </c:rich>
      </c:tx>
      <c:layout>
        <c:manualLayout>
          <c:xMode val="edge"/>
          <c:yMode val="edge"/>
          <c:x val="0.32890564147580187"/>
          <c:y val="1.2498952269585018E-2"/>
        </c:manualLayout>
      </c:layout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Taul1!$B$4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Taul1!$A$5:$A$14</c:f>
              <c:strCache>
                <c:ptCount val="10"/>
                <c:pt idx="0">
                  <c:v>Ryhmätyötaidot</c:v>
                </c:pt>
                <c:pt idx="1">
                  <c:v>Tekniset taidot</c:v>
                </c:pt>
                <c:pt idx="2">
                  <c:v>Turvataidot</c:v>
                </c:pt>
                <c:pt idx="3">
                  <c:v>Lukuinnostuksen lisääntyminen</c:v>
                </c:pt>
                <c:pt idx="4">
                  <c:v>Kirjaston ja sen sisältöjen käyttötaidot</c:v>
                </c:pt>
                <c:pt idx="5">
                  <c:v>Tekijänoikeuksien tunteminen</c:v>
                </c:pt>
                <c:pt idx="6">
                  <c:v>Lähdekritiikki</c:v>
                </c:pt>
                <c:pt idx="7">
                  <c:v>Tiedonhakutaidot</c:v>
                </c:pt>
                <c:pt idx="8">
                  <c:v>Omien mediasisältöjen tuottamisen taidot</c:v>
                </c:pt>
                <c:pt idx="9">
                  <c:v>Oman mediankäytön tarkastelu</c:v>
                </c:pt>
              </c:strCache>
            </c:strRef>
          </c:cat>
          <c:val>
            <c:numRef>
              <c:f>Taul1!$B$5:$B$14</c:f>
              <c:numCache>
                <c:formatCode>0%</c:formatCode>
                <c:ptCount val="10"/>
                <c:pt idx="0">
                  <c:v>0.55576559546313831</c:v>
                </c:pt>
                <c:pt idx="1">
                  <c:v>0.56290672451193058</c:v>
                </c:pt>
                <c:pt idx="2">
                  <c:v>0.43209876543209896</c:v>
                </c:pt>
                <c:pt idx="3">
                  <c:v>0.31768953068592076</c:v>
                </c:pt>
                <c:pt idx="4">
                  <c:v>0.50775193798449658</c:v>
                </c:pt>
                <c:pt idx="5">
                  <c:v>0.49299719887955201</c:v>
                </c:pt>
                <c:pt idx="6">
                  <c:v>0.37874015748031481</c:v>
                </c:pt>
                <c:pt idx="7">
                  <c:v>0.54212454212454242</c:v>
                </c:pt>
                <c:pt idx="8">
                  <c:v>0.48708010335917351</c:v>
                </c:pt>
                <c:pt idx="9">
                  <c:v>0.40950994662785067</c:v>
                </c:pt>
              </c:numCache>
            </c:numRef>
          </c:val>
        </c:ser>
        <c:gapWidth val="182"/>
        <c:axId val="75101696"/>
        <c:axId val="75122176"/>
      </c:barChart>
      <c:catAx>
        <c:axId val="751016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5122176"/>
        <c:crosses val="autoZero"/>
        <c:auto val="1"/>
        <c:lblAlgn val="ctr"/>
        <c:lblOffset val="100"/>
      </c:catAx>
      <c:valAx>
        <c:axId val="751221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510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fi-FI" sz="4800" b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 did you learn?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dLbls/>
        <c:gapWidth val="182"/>
        <c:axId val="71236992"/>
        <c:axId val="75082752"/>
      </c:barChart>
      <c:catAx>
        <c:axId val="7123699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5082752"/>
        <c:crosses val="autoZero"/>
        <c:auto val="1"/>
        <c:lblAlgn val="ctr"/>
        <c:lblOffset val="100"/>
      </c:catAx>
      <c:valAx>
        <c:axId val="7508275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7123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/>
          <a:lstStyle/>
          <a:p>
            <a:pPr>
              <a:defRPr/>
            </a:pPr>
            <a:r>
              <a:rPr lang="fi-FI" sz="4400" b="1" i="0" u="none" strike="noStrike" baseline="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itchFamily="34" charset="0"/>
              </a:rPr>
              <a:t>Ruksi fiilistäsi parhaiten kuvaava naama:  </a:t>
            </a:r>
            <a:endParaRPr lang="fi-FI" sz="44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itchFamily="34" charset="0"/>
            </a:endParaRP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Taul1!$B$31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Taul1!$A$32:$A$34</c:f>
              <c:strCache>
                <c:ptCount val="3"/>
                <c:pt idx="0">
                  <c:v>:(</c:v>
                </c:pt>
                <c:pt idx="1">
                  <c:v>:l</c:v>
                </c:pt>
                <c:pt idx="2">
                  <c:v>:)</c:v>
                </c:pt>
              </c:strCache>
            </c:strRef>
          </c:cat>
          <c:val>
            <c:numRef>
              <c:f>Taul1!$B$32:$B$34</c:f>
              <c:numCache>
                <c:formatCode>0\ %</c:formatCode>
                <c:ptCount val="3"/>
                <c:pt idx="0">
                  <c:v>2.8220858895705522E-2</c:v>
                </c:pt>
                <c:pt idx="1">
                  <c:v>0.24294478527607363</c:v>
                </c:pt>
                <c:pt idx="2">
                  <c:v>0.76073619631901845</c:v>
                </c:pt>
              </c:numCache>
            </c:numRef>
          </c:val>
        </c:ser>
        <c:axId val="91711744"/>
        <c:axId val="91734016"/>
      </c:barChart>
      <c:catAx>
        <c:axId val="91711744"/>
        <c:scaling>
          <c:orientation val="minMax"/>
        </c:scaling>
        <c:axPos val="l"/>
        <c:tickLblPos val="nextTo"/>
        <c:txPr>
          <a:bodyPr/>
          <a:lstStyle/>
          <a:p>
            <a:pPr>
              <a:defRPr sz="4400">
                <a:latin typeface="Century Gothic" pitchFamily="34" charset="0"/>
              </a:defRPr>
            </a:pPr>
            <a:endParaRPr lang="fi-FI"/>
          </a:p>
        </c:txPr>
        <c:crossAx val="91734016"/>
        <c:crosses val="autoZero"/>
        <c:auto val="1"/>
        <c:lblAlgn val="ctr"/>
        <c:lblOffset val="100"/>
      </c:catAx>
      <c:valAx>
        <c:axId val="91734016"/>
        <c:scaling>
          <c:orientation val="minMax"/>
        </c:scaling>
        <c:axPos val="b"/>
        <c:majorGridlines/>
        <c:numFmt formatCode="0\ %" sourceLinked="1"/>
        <c:tickLblPos val="nextTo"/>
        <c:txPr>
          <a:bodyPr/>
          <a:lstStyle/>
          <a:p>
            <a:pPr>
              <a:defRPr sz="2000">
                <a:latin typeface="Century Gothic" pitchFamily="34" charset="0"/>
              </a:defRPr>
            </a:pPr>
            <a:endParaRPr lang="fi-FI"/>
          </a:p>
        </c:txPr>
        <c:crossAx val="91711744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i-FI"/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spc="0" baseline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fi-FI" sz="4800" b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 did you learn?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gapWidth val="182"/>
        <c:axId val="89835776"/>
        <c:axId val="92229632"/>
      </c:barChart>
      <c:catAx>
        <c:axId val="8983577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92229632"/>
        <c:crosses val="autoZero"/>
        <c:auto val="1"/>
        <c:lblAlgn val="ctr"/>
        <c:lblOffset val="100"/>
      </c:catAx>
      <c:valAx>
        <c:axId val="9222963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i-FI"/>
          </a:p>
        </c:txPr>
        <c:crossAx val="8983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title>
      <c:tx>
        <c:rich>
          <a:bodyPr/>
          <a:lstStyle/>
          <a:p>
            <a:pPr>
              <a:defRPr>
                <a:latin typeface="Century Gothic" pitchFamily="34" charset="0"/>
              </a:defRPr>
            </a:pPr>
            <a:r>
              <a:rPr lang="fi-FI" sz="34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Opettajien palaute: </a:t>
            </a:r>
          </a:p>
          <a:p>
            <a:pPr>
              <a:defRPr>
                <a:latin typeface="Century Gothic" pitchFamily="34" charset="0"/>
              </a:defRPr>
            </a:pPr>
            <a:r>
              <a:rPr lang="fi-FI" sz="34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Arvioi </a:t>
            </a:r>
            <a:r>
              <a:rPr lang="fi-FI" sz="340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työpajan/mediatuokion osatekijöitä ja kokonaisuutta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Taul1!$B$46</c:f>
              <c:strCache>
                <c:ptCount val="1"/>
                <c:pt idx="0">
                  <c:v>Arvioi työpajan/mediatuokion osatekijöitä ja kokonaisuutta</c:v>
                </c:pt>
              </c:strCache>
            </c:strRef>
          </c:tx>
          <c:cat>
            <c:strRef>
              <c:f>Taul1!$A$47:$A$50</c:f>
              <c:strCache>
                <c:ptCount val="4"/>
                <c:pt idx="0">
                  <c:v>Huono</c:v>
                </c:pt>
                <c:pt idx="1">
                  <c:v>Tyydyttävä</c:v>
                </c:pt>
                <c:pt idx="2">
                  <c:v>Hyvä </c:v>
                </c:pt>
                <c:pt idx="3">
                  <c:v>Erinomainen</c:v>
                </c:pt>
              </c:strCache>
            </c:strRef>
          </c:cat>
          <c:val>
            <c:numRef>
              <c:f>Taul1!$B$47:$B$50</c:f>
              <c:numCache>
                <c:formatCode>0\ %</c:formatCode>
                <c:ptCount val="4"/>
                <c:pt idx="0">
                  <c:v>0</c:v>
                </c:pt>
                <c:pt idx="1">
                  <c:v>6.4139941690962099E-2</c:v>
                </c:pt>
                <c:pt idx="2">
                  <c:v>0.44023323615160348</c:v>
                </c:pt>
                <c:pt idx="3">
                  <c:v>0.49562682215743442</c:v>
                </c:pt>
              </c:numCache>
            </c:numRef>
          </c:val>
        </c:ser>
        <c:axId val="114530176"/>
        <c:axId val="118561792"/>
      </c:barChart>
      <c:catAx>
        <c:axId val="114530176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>
                <a:latin typeface="Century Gothic" pitchFamily="34" charset="0"/>
              </a:defRPr>
            </a:pPr>
            <a:endParaRPr lang="fi-FI"/>
          </a:p>
        </c:txPr>
        <c:crossAx val="118561792"/>
        <c:crosses val="autoZero"/>
        <c:auto val="1"/>
        <c:lblAlgn val="ctr"/>
        <c:lblOffset val="100"/>
      </c:catAx>
      <c:valAx>
        <c:axId val="118561792"/>
        <c:scaling>
          <c:orientation val="minMax"/>
        </c:scaling>
        <c:axPos val="b"/>
        <c:majorGridlines/>
        <c:numFmt formatCode="0\ %" sourceLinked="1"/>
        <c:tickLblPos val="nextTo"/>
        <c:txPr>
          <a:bodyPr/>
          <a:lstStyle/>
          <a:p>
            <a:pPr>
              <a:defRPr sz="1600">
                <a:latin typeface="Century Gothic" pitchFamily="34" charset="0"/>
              </a:defRPr>
            </a:pPr>
            <a:endParaRPr lang="fi-FI"/>
          </a:p>
        </c:txPr>
        <c:crossAx val="114530176"/>
        <c:crosses val="autoZero"/>
        <c:crossBetween val="between"/>
      </c:valAx>
    </c:plotArea>
    <c:plotVisOnly val="1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EB123-4BAB-4571-A4BF-2C335CCE5459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868A0-2BAF-43CF-8B16-B5292972398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53339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2772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57482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95881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11716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3773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42873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21424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46819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53556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3112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86104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70EA-CF05-49CE-A846-FDC001534718}" type="datetimeFigureOut">
              <a:rPr lang="fi-FI" smtClean="0"/>
              <a:pPr/>
              <a:t>16.5.2016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D1B8-283B-4EA8-AB8F-1DB12E35308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1350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od.kepit.tv/hannuhirvonen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CZySSw_xww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eric.ed.gov/fulltext/ED365294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ages.gseis.ucla.edu/faculty/kellner/essays/2007_Kellner-Share_CML-is-not-Option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tpress.mit.edu/sites/default/files/titles/free_download/9780262513623_Confronting_the_Challenges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018" y="0"/>
            <a:ext cx="9206018" cy="68761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16712" y="1810718"/>
            <a:ext cx="9127288" cy="2362956"/>
          </a:xfrm>
        </p:spPr>
        <p:txBody>
          <a:bodyPr>
            <a:normAutofit/>
          </a:bodyPr>
          <a:lstStyle/>
          <a:p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fi-FI" sz="48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Messengers</a:t>
            </a:r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project</a:t>
            </a:r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– Media </a:t>
            </a:r>
            <a:r>
              <a:rPr lang="fi-FI" sz="48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</a:t>
            </a:r>
            <a:r>
              <a:rPr lang="fi-FI" sz="48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iteracy</a:t>
            </a:r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through</a:t>
            </a:r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48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learning-by-doing</a:t>
            </a:r>
            <a:endParaRPr lang="fi-FI" sz="48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>
          <a:xfrm>
            <a:off x="1143000" y="4507384"/>
            <a:ext cx="6858000" cy="1395475"/>
          </a:xfrm>
        </p:spPr>
        <p:txBody>
          <a:bodyPr>
            <a:no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 Hannula</a:t>
            </a:r>
          </a:p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Turku City Library, Finland</a:t>
            </a:r>
            <a:endParaRPr lang="fi-FI" sz="2800" b="1" u="sng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fi-FI" sz="2800" b="1" u="sng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terhi.hannula@turku.fi</a:t>
            </a:r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fi-FI" sz="28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712" y="-258066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  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            </a:t>
            </a:r>
            <a:b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</a:b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This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work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is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licensed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under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Creative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Commons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Attribution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3"/>
              </a:rPr>
              <a:t> 4.0 International License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28" name="Picture 4" descr="Creative Commons Licens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070" y="368032"/>
            <a:ext cx="838200" cy="2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726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84" y="0"/>
            <a:ext cx="9181784" cy="6857999"/>
          </a:xfrm>
          <a:prstGeom prst="rect">
            <a:avLst/>
          </a:prstGeom>
        </p:spPr>
      </p:pic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356103" y="2315913"/>
            <a:ext cx="8736594" cy="1919601"/>
          </a:xfrm>
        </p:spPr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Mentoring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during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media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skills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instruction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laotsikko 6"/>
          <p:cNvSpPr>
            <a:spLocks noGrp="1"/>
          </p:cNvSpPr>
          <p:nvPr>
            <p:ph type="subTitle" idx="1"/>
          </p:nvPr>
        </p:nvSpPr>
        <p:spPr>
          <a:xfrm>
            <a:off x="192298" y="4527319"/>
            <a:ext cx="8771020" cy="2751786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literacy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training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for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children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in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the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messenger’s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own</a:t>
            </a:r>
            <a:r>
              <a:rPr lang="fi-FI" sz="32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2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library</a:t>
            </a:r>
            <a:endParaRPr lang="fi-FI" sz="3200" b="1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First time with a mentor, plus a few times on their own or with other library staff</a:t>
            </a:r>
            <a:endParaRPr lang="fi-FI" sz="32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31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  <p:sp>
        <p:nvSpPr>
          <p:cNvPr id="3" name="Otsikko 2"/>
          <p:cNvSpPr txBox="1">
            <a:spLocks/>
          </p:cNvSpPr>
          <p:nvPr/>
        </p:nvSpPr>
        <p:spPr>
          <a:xfrm>
            <a:off x="163598" y="170631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Learning-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by</a:t>
            </a:r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doing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Alaotsikko 6"/>
          <p:cNvSpPr txBox="1">
            <a:spLocks/>
          </p:cNvSpPr>
          <p:nvPr/>
        </p:nvSpPr>
        <p:spPr>
          <a:xfrm>
            <a:off x="-48126" y="3243120"/>
            <a:ext cx="9076654" cy="3455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literacy, and the ability to instruct others in it, evolve in everyday situations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People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 best by doing things themselves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instructors recreate everyday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situations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Children as makers </a:t>
            </a:r>
          </a:p>
        </p:txBody>
      </p:sp>
    </p:spTree>
    <p:extLst>
      <p:ext uri="{BB962C8B-B14F-4D97-AF65-F5344CB8AC3E}">
        <p14:creationId xmlns:p14="http://schemas.microsoft.com/office/powerpoint/2010/main" xmlns="" val="82649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  <p:sp>
        <p:nvSpPr>
          <p:cNvPr id="9" name="Otsikko 2"/>
          <p:cNvSpPr txBox="1">
            <a:spLocks/>
          </p:cNvSpPr>
          <p:nvPr/>
        </p:nvSpPr>
        <p:spPr>
          <a:xfrm>
            <a:off x="356103" y="231591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Technology + Content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Alaotsikko 6"/>
          <p:cNvSpPr txBox="1">
            <a:spLocks/>
          </p:cNvSpPr>
          <p:nvPr/>
        </p:nvSpPr>
        <p:spPr>
          <a:xfrm>
            <a:off x="331173" y="4096797"/>
            <a:ext cx="8443865" cy="2320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Skills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 using new technologies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Skills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 interpreting media contents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These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are best trained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141403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84" y="0"/>
            <a:ext cx="9181782" cy="6857998"/>
          </a:xfrm>
          <a:prstGeom prst="rect">
            <a:avLst/>
          </a:prstGeom>
        </p:spPr>
      </p:pic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356103" y="2315913"/>
            <a:ext cx="8736594" cy="1919601"/>
          </a:xfrm>
        </p:spPr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Search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book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in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the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library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database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laotsikko 6"/>
          <p:cNvSpPr>
            <a:spLocks noGrp="1"/>
          </p:cNvSpPr>
          <p:nvPr>
            <p:ph type="subTitle" idx="1"/>
          </p:nvPr>
        </p:nvSpPr>
        <p:spPr>
          <a:xfrm>
            <a:off x="356103" y="4623571"/>
            <a:ext cx="8443865" cy="1755964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mood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does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the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book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cover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express? Learning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visual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literacy</a:t>
            </a:r>
            <a:endParaRPr lang="fi-FI" sz="3600" b="1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Take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photo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with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similar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mood</a:t>
            </a:r>
            <a:endParaRPr lang="fi-FI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92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84" y="0"/>
            <a:ext cx="9181783" cy="6857999"/>
          </a:xfrm>
          <a:prstGeom prst="rect">
            <a:avLst/>
          </a:prstGeom>
        </p:spPr>
      </p:pic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356103" y="2315913"/>
            <a:ext cx="8736594" cy="1919601"/>
          </a:xfrm>
        </p:spPr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Vlog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about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what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one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shouldn’t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do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on-line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laotsikko 6"/>
          <p:cNvSpPr>
            <a:spLocks noGrp="1"/>
          </p:cNvSpPr>
          <p:nvPr>
            <p:ph type="subTitle" idx="1"/>
          </p:nvPr>
        </p:nvSpPr>
        <p:spPr>
          <a:xfrm>
            <a:off x="356103" y="4623571"/>
            <a:ext cx="8585878" cy="174533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to film a video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Evaluate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your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behaviour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on the net </a:t>
            </a:r>
          </a:p>
        </p:txBody>
      </p:sp>
    </p:spTree>
    <p:extLst>
      <p:ext uri="{BB962C8B-B14F-4D97-AF65-F5344CB8AC3E}">
        <p14:creationId xmlns:p14="http://schemas.microsoft.com/office/powerpoint/2010/main" xmlns="" val="162735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tsikko 2"/>
          <p:cNvSpPr txBox="1">
            <a:spLocks/>
          </p:cNvSpPr>
          <p:nvPr/>
        </p:nvSpPr>
        <p:spPr>
          <a:xfrm>
            <a:off x="285915" y="192160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Interview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an 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uthor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Alaotsikko 6"/>
          <p:cNvSpPr txBox="1">
            <a:spLocks/>
          </p:cNvSpPr>
          <p:nvPr/>
        </p:nvSpPr>
        <p:spPr>
          <a:xfrm>
            <a:off x="164425" y="3530009"/>
            <a:ext cx="8979575" cy="3147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 </a:t>
            </a:r>
            <a:r>
              <a:rPr lang="en-US" sz="33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to interview like a journalist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Hear </a:t>
            </a:r>
            <a:r>
              <a:rPr lang="en-US" sz="33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about writer’s work and his 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books</a:t>
            </a:r>
            <a:endParaRPr lang="en-US" sz="33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endParaRPr lang="en-US" sz="3300" b="1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Interview of Finnish author Hannu Hirvonen</a:t>
            </a:r>
            <a:endParaRPr lang="en-US" sz="33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en-US" sz="33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http://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vod.kepit.tv/hannuhirvonen.html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en-US" sz="33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42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3641" y="0"/>
            <a:ext cx="5143499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4084" y="0"/>
            <a:ext cx="5143500" cy="6858000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878306" y="905378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i="1" dirty="0"/>
              <a:t>Raisio</a:t>
            </a:r>
          </a:p>
        </p:txBody>
      </p:sp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295112" y="1690271"/>
            <a:ext cx="8736594" cy="19196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Search pictures of men and women in media 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Alaotsikko 6"/>
          <p:cNvSpPr>
            <a:spLocks noGrp="1"/>
          </p:cNvSpPr>
          <p:nvPr>
            <p:ph type="subTitle" idx="1"/>
          </p:nvPr>
        </p:nvSpPr>
        <p:spPr>
          <a:xfrm>
            <a:off x="-188232" y="4330988"/>
            <a:ext cx="9384632" cy="2259153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Evaluate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gender roles in visual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Make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 collage with a collage app</a:t>
            </a:r>
          </a:p>
        </p:txBody>
      </p:sp>
    </p:spTree>
    <p:extLst>
      <p:ext uri="{BB962C8B-B14F-4D97-AF65-F5344CB8AC3E}">
        <p14:creationId xmlns:p14="http://schemas.microsoft.com/office/powerpoint/2010/main" xmlns="" val="308743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786" y="0"/>
            <a:ext cx="9181785" cy="6858000"/>
          </a:xfrm>
          <a:prstGeom prst="rect">
            <a:avLst/>
          </a:prstGeom>
        </p:spPr>
      </p:pic>
      <p:sp>
        <p:nvSpPr>
          <p:cNvPr id="5" name="Otsikko 2"/>
          <p:cNvSpPr txBox="1">
            <a:spLocks/>
          </p:cNvSpPr>
          <p:nvPr/>
        </p:nvSpPr>
        <p:spPr>
          <a:xfrm>
            <a:off x="407405" y="193090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Make a 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book</a:t>
            </a:r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trailer</a:t>
            </a:r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Alaotsikko 6"/>
          <p:cNvSpPr txBox="1">
            <a:spLocks/>
          </p:cNvSpPr>
          <p:nvPr/>
        </p:nvSpPr>
        <p:spPr>
          <a:xfrm>
            <a:off x="331173" y="3429000"/>
            <a:ext cx="8443865" cy="31858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video editing (e.g. iMovie)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Tell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others about a good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Learn about copyrights </a:t>
            </a:r>
          </a:p>
          <a:p>
            <a:endParaRPr lang="en-US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Trailer for John Green: Paper Towns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https://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youtu.be/3CZySSw_xww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33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4200217"/>
              </p:ext>
            </p:extLst>
          </p:nvPr>
        </p:nvGraphicFramePr>
        <p:xfrm>
          <a:off x="160254" y="197963"/>
          <a:ext cx="8983745" cy="609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6006618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>
                <a:latin typeface="Century Gothic" panose="020B0502020202020204" pitchFamily="34" charset="0"/>
              </a:rPr>
              <a:t>Media </a:t>
            </a:r>
            <a:r>
              <a:rPr lang="fi-FI" sz="2000" i="1" dirty="0" err="1">
                <a:latin typeface="Century Gothic" panose="020B0502020202020204" pitchFamily="34" charset="0"/>
              </a:rPr>
              <a:t>Messengers</a:t>
            </a:r>
            <a:endParaRPr lang="fi-FI" sz="2000" i="1" dirty="0">
              <a:latin typeface="Century Gothic" panose="020B0502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86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076" y="0"/>
            <a:ext cx="9168133" cy="68761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16712" y="1810718"/>
            <a:ext cx="9127288" cy="1723426"/>
          </a:xfrm>
        </p:spPr>
        <p:txBody>
          <a:bodyPr>
            <a:norm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Thank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you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!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>
          <a:xfrm>
            <a:off x="1151356" y="4305459"/>
            <a:ext cx="6858000" cy="1395475"/>
          </a:xfrm>
        </p:spPr>
        <p:txBody>
          <a:bodyPr>
            <a:no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 Hannula</a:t>
            </a:r>
          </a:p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Turku City Library, Finland</a:t>
            </a:r>
            <a:endParaRPr lang="fi-FI" sz="2800" b="1" u="sng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fi-FI" sz="2800" b="1" u="sng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terhi.hannula@turku.fi</a:t>
            </a:r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fi-FI" sz="28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6006618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Media </a:t>
            </a:r>
            <a:r>
              <a:rPr lang="fi-FI" sz="20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Messengers</a:t>
            </a:r>
            <a:endParaRPr lang="fi-FI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712" y="-240073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  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            </a:t>
            </a:r>
            <a:b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</a:b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This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work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is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licensed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under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Creative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Commons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 </a:t>
            </a:r>
            <a:r>
              <a:rPr kumimoji="0" lang="fi-FI" altLang="fi-FI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Attribution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4"/>
              </a:rPr>
              <a:t> 4.0 International License</a:t>
            </a:r>
            <a:r>
              <a:rPr kumimoji="0" lang="fi-FI" altLang="fi-F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9" name="Picture 4" descr="Creative Commons Licens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519" y="342268"/>
            <a:ext cx="1101674" cy="38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165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45"/>
            <a:ext cx="9144000" cy="6858000"/>
          </a:xfrm>
          <a:prstGeom prst="rect">
            <a:avLst/>
          </a:prstGeom>
        </p:spPr>
      </p:pic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356103" y="2315913"/>
            <a:ext cx="8736594" cy="1919601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Reading: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Yesterday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?</a:t>
            </a:r>
            <a:b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</a:b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4724400" y="6488668"/>
            <a:ext cx="455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Photo: David Hodgson/ flickr.com (CC)</a:t>
            </a:r>
            <a:endParaRPr lang="fi-FI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58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1030" y="0"/>
            <a:ext cx="11094011" cy="686609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6822" y="-27526"/>
            <a:ext cx="4835951" cy="6884190"/>
          </a:xfrm>
          <a:prstGeom prst="rect">
            <a:avLst/>
          </a:prstGeom>
        </p:spPr>
      </p:pic>
      <p:sp>
        <p:nvSpPr>
          <p:cNvPr id="12" name="Otsikko 2"/>
          <p:cNvSpPr>
            <a:spLocks noGrp="1"/>
          </p:cNvSpPr>
          <p:nvPr>
            <p:ph type="ctrTitle"/>
          </p:nvPr>
        </p:nvSpPr>
        <p:spPr>
          <a:xfrm>
            <a:off x="0" y="1"/>
            <a:ext cx="9127288" cy="15742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READING SOCIETY: A PARADIGM SHIFT IN THE 21ST CENTURY</a:t>
            </a:r>
            <a:b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International conference</a:t>
            </a:r>
            <a:b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</a:b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Birštonas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, Lithuania</a:t>
            </a:r>
            <a:b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28-29 TH April 2016</a:t>
            </a:r>
          </a:p>
        </p:txBody>
      </p:sp>
    </p:spTree>
    <p:extLst>
      <p:ext uri="{BB962C8B-B14F-4D97-AF65-F5344CB8AC3E}">
        <p14:creationId xmlns:p14="http://schemas.microsoft.com/office/powerpoint/2010/main" xmlns="" val="103171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16712" y="1810718"/>
            <a:ext cx="9127288" cy="2362956"/>
          </a:xfrm>
        </p:spPr>
        <p:txBody>
          <a:bodyPr>
            <a:normAutofit/>
          </a:bodyPr>
          <a:lstStyle/>
          <a:p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Medialähetti-projektin tuloksia: Miten vaikuttavaa mediakasvatus oli?</a:t>
            </a:r>
            <a:endParaRPr lang="fi-FI" sz="4800" b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>
          <a:xfrm>
            <a:off x="1143000" y="4507384"/>
            <a:ext cx="6858000" cy="1582331"/>
          </a:xfrm>
        </p:spPr>
        <p:txBody>
          <a:bodyPr>
            <a:no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 Hannula</a:t>
            </a:r>
          </a:p>
          <a:p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Turun kaupunginkirjasto</a:t>
            </a:r>
            <a:endParaRPr lang="fi-FI" sz="2800" b="1" u="sng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r>
              <a:rPr lang="fi-FI" sz="2800" b="1" u="sng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terhi.hannula@turku.fi</a:t>
            </a:r>
            <a:r>
              <a:rPr lang="fi-FI" sz="28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endParaRPr lang="fi-FI" sz="28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351" y="172382"/>
            <a:ext cx="20955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00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94" y="0"/>
            <a:ext cx="9144000" cy="6858000"/>
          </a:xfrm>
          <a:prstGeom prst="rect">
            <a:avLst/>
          </a:prstGeom>
        </p:spPr>
      </p:pic>
      <p:sp>
        <p:nvSpPr>
          <p:cNvPr id="5" name="Otsikko 2"/>
          <p:cNvSpPr txBox="1">
            <a:spLocks/>
          </p:cNvSpPr>
          <p:nvPr/>
        </p:nvSpPr>
        <p:spPr>
          <a:xfrm>
            <a:off x="407405" y="193090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Mediatuokiot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Alaotsikko 6"/>
          <p:cNvSpPr txBox="1">
            <a:spLocks/>
          </p:cNvSpPr>
          <p:nvPr/>
        </p:nvSpPr>
        <p:spPr>
          <a:xfrm>
            <a:off x="331173" y="3429000"/>
            <a:ext cx="8443865" cy="31858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70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tapahtumaa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(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tavoite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oli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63)</a:t>
            </a:r>
            <a:endParaRPr lang="en-US" sz="3300" b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1561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osallistujaa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(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tavoite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1200)</a:t>
            </a:r>
            <a:endParaRPr lang="en-US" sz="3300" b="1" dirty="0" smtClean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Enimmillään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9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mediatuokiota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/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lähetti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(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tavoite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Pääasia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: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medialähettien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oppiminen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ja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uusien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menetelmien</a:t>
            </a:r>
            <a:r>
              <a:rPr lang="en-US" sz="33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kehittäminen</a:t>
            </a:r>
            <a:endParaRPr lang="en-US" sz="3300" b="1" dirty="0" smtClean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endParaRPr lang="en-US" sz="3300" b="1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67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4200217"/>
              </p:ext>
            </p:extLst>
          </p:nvPr>
        </p:nvGraphicFramePr>
        <p:xfrm>
          <a:off x="160254" y="197963"/>
          <a:ext cx="8983745" cy="609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6723055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 smtClean="0">
                <a:latin typeface="Century Gothic" panose="020B0502020202020204" pitchFamily="34" charset="0"/>
              </a:rPr>
              <a:t>Medialähetit</a:t>
            </a:r>
            <a:endParaRPr lang="fi-FI" sz="2000" i="1" dirty="0">
              <a:latin typeface="Century Gothic" panose="020B0502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  <p:graphicFrame>
        <p:nvGraphicFramePr>
          <p:cNvPr id="8" name="Kaavi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31145785"/>
              </p:ext>
            </p:extLst>
          </p:nvPr>
        </p:nvGraphicFramePr>
        <p:xfrm>
          <a:off x="160254" y="197963"/>
          <a:ext cx="8776356" cy="609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8133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487" y="197964"/>
            <a:ext cx="8157131" cy="1398458"/>
          </a:xfrm>
        </p:spPr>
        <p:txBody>
          <a:bodyPr>
            <a:normAutofit fontScale="90000"/>
          </a:bodyPr>
          <a:lstStyle/>
          <a:p>
            <a:r>
              <a:rPr lang="fi-FI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Turun kaupunginkirjaston mediakasvatussuunnitelma</a:t>
            </a:r>
            <a:endParaRPr lang="fi-FI" sz="4800" b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Alaotsikko 6"/>
          <p:cNvSpPr>
            <a:spLocks noGrp="1"/>
          </p:cNvSpPr>
          <p:nvPr>
            <p:ph idx="1"/>
          </p:nvPr>
        </p:nvSpPr>
        <p:spPr>
          <a:xfrm>
            <a:off x="452487" y="1690690"/>
            <a:ext cx="8251399" cy="500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Kirjaston tehtävät mediakasvatuksessa </a:t>
            </a:r>
            <a:r>
              <a:rPr lang="fi-FI" sz="2400" dirty="0" smtClean="0">
                <a:latin typeface="Century Gothic" pitchFamily="34" charset="0"/>
              </a:rPr>
              <a:t>ovat tärkeysjärjestyksessä</a:t>
            </a:r>
            <a:r>
              <a:rPr lang="fi-FI" sz="2400" dirty="0" smtClean="0">
                <a:latin typeface="Century Gothic" pitchFamily="34" charset="0"/>
              </a:rPr>
              <a:t>:</a:t>
            </a:r>
          </a:p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1. Kirjaston </a:t>
            </a:r>
            <a:r>
              <a:rPr lang="fi-FI" sz="2400" dirty="0" smtClean="0">
                <a:latin typeface="Century Gothic" pitchFamily="34" charset="0"/>
              </a:rPr>
              <a:t>ja sen tarjoamien sisältöjen käyttötaidot</a:t>
            </a:r>
          </a:p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2. Ohjaus </a:t>
            </a:r>
            <a:r>
              <a:rPr lang="fi-FI" sz="2400" dirty="0" smtClean="0">
                <a:latin typeface="Century Gothic" pitchFamily="34" charset="0"/>
              </a:rPr>
              <a:t>itseopiskeluun tarjoamalla monipuolisia sisältöjä</a:t>
            </a:r>
          </a:p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3. Mediakriittisyyden </a:t>
            </a:r>
            <a:r>
              <a:rPr lang="fi-FI" sz="2400" dirty="0" smtClean="0">
                <a:latin typeface="Century Gothic" pitchFamily="34" charset="0"/>
              </a:rPr>
              <a:t>ja analyyttisten tulkintataitojen edistäminen</a:t>
            </a:r>
          </a:p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4. Tietoteknisten </a:t>
            </a:r>
            <a:r>
              <a:rPr lang="fi-FI" sz="2400" dirty="0" smtClean="0">
                <a:latin typeface="Century Gothic" pitchFamily="34" charset="0"/>
              </a:rPr>
              <a:t>laitteiden ja sovellusten perustaitojen käyttöopastus osana arjen </a:t>
            </a:r>
            <a:r>
              <a:rPr lang="fi-FI" sz="2400" dirty="0" smtClean="0">
                <a:latin typeface="Century Gothic" pitchFamily="34" charset="0"/>
              </a:rPr>
              <a:t>asiakaspalvelutyötä sekä </a:t>
            </a:r>
            <a:r>
              <a:rPr lang="fi-FI" sz="2400" dirty="0" smtClean="0">
                <a:latin typeface="Century Gothic" pitchFamily="34" charset="0"/>
              </a:rPr>
              <a:t>erilaisissa tilaisuuksissa</a:t>
            </a:r>
          </a:p>
          <a:p>
            <a:pPr marL="0" indent="0">
              <a:buNone/>
            </a:pPr>
            <a:r>
              <a:rPr lang="fi-FI" sz="2400" dirty="0" smtClean="0">
                <a:latin typeface="Century Gothic" pitchFamily="34" charset="0"/>
              </a:rPr>
              <a:t>5. Asiakkaiden </a:t>
            </a:r>
            <a:r>
              <a:rPr lang="fi-FI" sz="2400" dirty="0" smtClean="0">
                <a:latin typeface="Century Gothic" pitchFamily="34" charset="0"/>
              </a:rPr>
              <a:t>omien sisältöjen tuottamiseen liittyvät taidot</a:t>
            </a:r>
            <a:endParaRPr lang="fi-FI" sz="2400" dirty="0">
              <a:latin typeface="Century Gothic" pitchFamily="34" charset="0"/>
            </a:endParaRPr>
          </a:p>
        </p:txBody>
      </p:sp>
      <p:graphicFrame>
        <p:nvGraphicFramePr>
          <p:cNvPr id="5" name="Kaavi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31145785"/>
              </p:ext>
            </p:extLst>
          </p:nvPr>
        </p:nvGraphicFramePr>
        <p:xfrm>
          <a:off x="3608832" y="292608"/>
          <a:ext cx="5681472" cy="624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5919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95005E-6 L -0.25 3.9500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8409E-6 L -0.21441 1.1840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65402E-6 L -0.23125 -0.0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8.14061E-7 L -0.23281 8.14061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47826E-6 L -0.23402 0.00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39408E-6 L -0.25538 -4.39408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6642E-6 L -0.23681 -2.26642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4200217"/>
              </p:ext>
            </p:extLst>
          </p:nvPr>
        </p:nvGraphicFramePr>
        <p:xfrm>
          <a:off x="160254" y="197963"/>
          <a:ext cx="8983745" cy="609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6723055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 smtClean="0">
                <a:latin typeface="Century Gothic" panose="020B0502020202020204" pitchFamily="34" charset="0"/>
              </a:rPr>
              <a:t>Medialähetit</a:t>
            </a:r>
            <a:endParaRPr lang="fi-FI" sz="2000" i="1" dirty="0">
              <a:latin typeface="Century Gothic" panose="020B0502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  <p:graphicFrame>
        <p:nvGraphicFramePr>
          <p:cNvPr id="10" name="Kaavio 9"/>
          <p:cNvGraphicFramePr/>
          <p:nvPr/>
        </p:nvGraphicFramePr>
        <p:xfrm>
          <a:off x="438912" y="377952"/>
          <a:ext cx="852220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267" y="2108532"/>
            <a:ext cx="952633" cy="100026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268" y="4467847"/>
            <a:ext cx="952633" cy="100026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076" y="3281271"/>
            <a:ext cx="952633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2487" y="197964"/>
            <a:ext cx="8157131" cy="1398458"/>
          </a:xfrm>
        </p:spPr>
        <p:txBody>
          <a:bodyPr>
            <a:normAutofit fontScale="90000"/>
          </a:bodyPr>
          <a:lstStyle/>
          <a:p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Kommenttisi ja ehdotuksesi työpajan vetäjille:</a:t>
            </a:r>
          </a:p>
        </p:txBody>
      </p:sp>
      <p:sp>
        <p:nvSpPr>
          <p:cNvPr id="7" name="Alaotsikko 6"/>
          <p:cNvSpPr>
            <a:spLocks noGrp="1"/>
          </p:cNvSpPr>
          <p:nvPr>
            <p:ph idx="1"/>
          </p:nvPr>
        </p:nvSpPr>
        <p:spPr>
          <a:xfrm>
            <a:off x="452487" y="1690690"/>
            <a:ext cx="8251399" cy="5006501"/>
          </a:xfrm>
        </p:spPr>
        <p:txBody>
          <a:bodyPr>
            <a:noAutofit/>
          </a:bodyPr>
          <a:lstStyle/>
          <a:p>
            <a:r>
              <a:rPr lang="fi-FI" sz="2600" dirty="0">
                <a:effectLst/>
                <a:latin typeface="Century Gothic" panose="020B0502020202020204" pitchFamily="34" charset="0"/>
              </a:rPr>
              <a:t>”Jos ei olisi kirjastoa en tietäisi mitään jalkapallosta. Kiitos tunnista.”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”Oli tosi kivaa, jee</a:t>
            </a:r>
            <a:r>
              <a:rPr lang="fi-FI" sz="2600" dirty="0" smtClean="0">
                <a:effectLst/>
                <a:latin typeface="Century Gothic" panose="020B0502020202020204" pitchFamily="34" charset="0"/>
              </a:rPr>
              <a:t>!”</a:t>
            </a:r>
            <a:endParaRPr lang="fi-FI" sz="2600" dirty="0">
              <a:effectLst/>
              <a:latin typeface="Century Gothic" panose="020B0502020202020204" pitchFamily="34" charset="0"/>
            </a:endParaRP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”Se oli hauskaa ja se opetti meitä. Haluaisin lisää tällaisia tapahtumia.”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”En osannut etsiä kirjaa kirjastosta ennen, mutta nyt osaan etsiä kirjan hyllystä.”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”Jatkakaa samaan malliin.”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”Kirjasto on kiva paikka”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”Ihanan ystävällisiä vetäjiä”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”täydellistä, 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perfect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”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241" y="5193616"/>
            <a:ext cx="1788035" cy="15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19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27902" y="197964"/>
            <a:ext cx="8157131" cy="1398458"/>
          </a:xfrm>
        </p:spPr>
        <p:txBody>
          <a:bodyPr>
            <a:normAutofit fontScale="90000"/>
          </a:bodyPr>
          <a:lstStyle/>
          <a:p>
            <a:r>
              <a:rPr lang="fi-FI" sz="48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Kommenttisi ja ehdotuksesi työpajan vetäjille:</a:t>
            </a:r>
          </a:p>
        </p:txBody>
      </p:sp>
      <p:sp>
        <p:nvSpPr>
          <p:cNvPr id="7" name="Alaotsikko 6"/>
          <p:cNvSpPr>
            <a:spLocks noGrp="1"/>
          </p:cNvSpPr>
          <p:nvPr>
            <p:ph idx="1"/>
          </p:nvPr>
        </p:nvSpPr>
        <p:spPr>
          <a:xfrm>
            <a:off x="527902" y="1766104"/>
            <a:ext cx="8251399" cy="5006501"/>
          </a:xfrm>
        </p:spPr>
        <p:txBody>
          <a:bodyPr>
            <a:noAutofit/>
          </a:bodyPr>
          <a:lstStyle/>
          <a:p>
            <a:r>
              <a:rPr lang="fi-FI" sz="2600" dirty="0" smtClean="0">
                <a:effectLst/>
                <a:latin typeface="Century Gothic" panose="020B0502020202020204" pitchFamily="34" charset="0"/>
              </a:rPr>
              <a:t>”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Voisi olla vähän 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kiltempejä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 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esm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. kun menee kaverin luokse ei tarvitse alkaa huutamaan/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rageemaan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.”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”Jos ei tarvitse apua ei tarvitse auttaa </a:t>
            </a:r>
            <a:r>
              <a:rPr lang="fi-FI" sz="2600" dirty="0" smtClean="0"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r>
              <a:rPr lang="fi-FI" sz="2600" dirty="0" smtClean="0">
                <a:effectLst/>
                <a:latin typeface="Century Gothic" panose="020B0502020202020204" pitchFamily="34" charset="0"/>
              </a:rPr>
              <a:t> 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!”</a:t>
            </a:r>
          </a:p>
          <a:p>
            <a:r>
              <a:rPr lang="fi-FI" sz="2600" dirty="0">
                <a:latin typeface="Century Gothic" panose="020B0502020202020204" pitchFamily="34" charset="0"/>
              </a:rPr>
              <a:t>”Helpommat ohjeistukset rastien luo. Enemmän rasteja</a:t>
            </a:r>
            <a:r>
              <a:rPr lang="fi-FI" sz="2600" dirty="0" smtClean="0">
                <a:latin typeface="Century Gothic" panose="020B0502020202020204" pitchFamily="34" charset="0"/>
              </a:rPr>
              <a:t>.”</a:t>
            </a:r>
          </a:p>
          <a:p>
            <a:r>
              <a:rPr lang="fi-FI" sz="2600" dirty="0" smtClean="0">
                <a:latin typeface="Century Gothic" panose="020B0502020202020204" pitchFamily="34" charset="0"/>
              </a:rPr>
              <a:t>”Olisi </a:t>
            </a:r>
            <a:r>
              <a:rPr lang="fi-FI" sz="2600" dirty="0">
                <a:latin typeface="Century Gothic" panose="020B0502020202020204" pitchFamily="34" charset="0"/>
              </a:rPr>
              <a:t>voinut kertoa vähän enemmän </a:t>
            </a:r>
            <a:r>
              <a:rPr lang="fi-FI" sz="2600" dirty="0" err="1">
                <a:latin typeface="Century Gothic" panose="020B0502020202020204" pitchFamily="34" charset="0"/>
              </a:rPr>
              <a:t>imovien</a:t>
            </a:r>
            <a:r>
              <a:rPr lang="fi-FI" sz="2600" dirty="0">
                <a:latin typeface="Century Gothic" panose="020B0502020202020204" pitchFamily="34" charset="0"/>
              </a:rPr>
              <a:t> käytöstä, sillä se oli meille </a:t>
            </a:r>
            <a:r>
              <a:rPr lang="fi-FI" sz="2600" dirty="0" smtClean="0">
                <a:latin typeface="Century Gothic" panose="020B0502020202020204" pitchFamily="34" charset="0"/>
              </a:rPr>
              <a:t>uusi”</a:t>
            </a:r>
            <a:endParaRPr lang="fi-FI" sz="2600" dirty="0">
              <a:latin typeface="Century Gothic" panose="020B0502020202020204" pitchFamily="34" charset="0"/>
            </a:endParaRPr>
          </a:p>
          <a:p>
            <a:r>
              <a:rPr lang="fi-FI" sz="2600" dirty="0" smtClean="0">
                <a:effectLst/>
                <a:latin typeface="Century Gothic" panose="020B0502020202020204" pitchFamily="34" charset="0"/>
              </a:rPr>
              <a:t>”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Osasin jo ennen kaiken tästä”</a:t>
            </a:r>
          </a:p>
          <a:p>
            <a:r>
              <a:rPr lang="fi-FI" sz="2600" dirty="0" smtClean="0">
                <a:effectLst/>
                <a:latin typeface="Century Gothic" panose="020B0502020202020204" pitchFamily="34" charset="0"/>
              </a:rPr>
              <a:t>”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Pidemp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 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Kahooti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”</a:t>
            </a:r>
          </a:p>
          <a:p>
            <a:r>
              <a:rPr lang="fi-FI" sz="2600" dirty="0">
                <a:effectLst/>
                <a:latin typeface="Century Gothic" panose="020B0502020202020204" pitchFamily="34" charset="0"/>
              </a:rPr>
              <a:t>”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oot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 ihan </a:t>
            </a:r>
            <a:r>
              <a:rPr lang="fi-FI" sz="2600" dirty="0" err="1">
                <a:effectLst/>
                <a:latin typeface="Century Gothic" panose="020B0502020202020204" pitchFamily="34" charset="0"/>
              </a:rPr>
              <a:t>tyhäm</a:t>
            </a:r>
            <a:r>
              <a:rPr lang="fi-FI" sz="2600" dirty="0">
                <a:effectLst/>
                <a:latin typeface="Century Gothic" panose="020B0502020202020204" pitchFamily="34" charset="0"/>
              </a:rPr>
              <a:t>”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241" y="5193616"/>
            <a:ext cx="1788035" cy="15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94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4200217"/>
              </p:ext>
            </p:extLst>
          </p:nvPr>
        </p:nvGraphicFramePr>
        <p:xfrm>
          <a:off x="160254" y="197963"/>
          <a:ext cx="8983745" cy="609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6723055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 smtClean="0">
                <a:latin typeface="Century Gothic" panose="020B0502020202020204" pitchFamily="34" charset="0"/>
              </a:rPr>
              <a:t>Medialähetit</a:t>
            </a:r>
            <a:endParaRPr lang="fi-FI" sz="2000" i="1" dirty="0">
              <a:latin typeface="Century Gothic" panose="020B0502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  <p:graphicFrame>
        <p:nvGraphicFramePr>
          <p:cNvPr id="9" name="Kaavio 8"/>
          <p:cNvGraphicFramePr/>
          <p:nvPr/>
        </p:nvGraphicFramePr>
        <p:xfrm>
          <a:off x="243840" y="182880"/>
          <a:ext cx="8680704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8133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3062"/>
            <a:ext cx="9144000" cy="7313414"/>
          </a:xfrm>
          <a:prstGeom prst="rect">
            <a:avLst/>
          </a:prstGeom>
        </p:spPr>
      </p:pic>
      <p:sp>
        <p:nvSpPr>
          <p:cNvPr id="11" name="Otsikko 2"/>
          <p:cNvSpPr>
            <a:spLocks noGrp="1"/>
          </p:cNvSpPr>
          <p:nvPr>
            <p:ph type="ctrTitle"/>
          </p:nvPr>
        </p:nvSpPr>
        <p:spPr>
          <a:xfrm>
            <a:off x="356103" y="2315913"/>
            <a:ext cx="8736594" cy="1919601"/>
          </a:xfrm>
        </p:spPr>
        <p:txBody>
          <a:bodyPr>
            <a:normAutofit/>
          </a:bodyPr>
          <a:lstStyle/>
          <a:p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Reading: 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oday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?</a:t>
            </a:r>
            <a:b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</a:b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4465394" y="6488668"/>
            <a:ext cx="479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Photo: C. </a:t>
            </a:r>
            <a:r>
              <a:rPr lang="fi-FI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Fountainstand</a:t>
            </a:r>
            <a:r>
              <a:rPr lang="fi-FI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/ flickr.com (CC)</a:t>
            </a:r>
            <a:endParaRPr lang="fi-FI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78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36805" y="0"/>
            <a:ext cx="12218621" cy="6858000"/>
          </a:xfrm>
          <a:prstGeom prst="rect">
            <a:avLst/>
          </a:prstGeom>
        </p:spPr>
      </p:pic>
      <p:sp>
        <p:nvSpPr>
          <p:cNvPr id="5" name="Otsikko 2"/>
          <p:cNvSpPr txBox="1">
            <a:spLocks/>
          </p:cNvSpPr>
          <p:nvPr/>
        </p:nvSpPr>
        <p:spPr>
          <a:xfrm>
            <a:off x="407406" y="300813"/>
            <a:ext cx="8736594" cy="12025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The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key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: Media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literacy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?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Alaotsikko 6"/>
          <p:cNvSpPr txBox="1">
            <a:spLocks/>
          </p:cNvSpPr>
          <p:nvPr/>
        </p:nvSpPr>
        <p:spPr>
          <a:xfrm>
            <a:off x="-85060" y="2112778"/>
            <a:ext cx="9144000" cy="4745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literate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person can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decode, evaluate, analyze and produce both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print and electronic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(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Media </a:t>
            </a: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Literacy. A Report of the National Leadership Conference on Media 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3"/>
              </a:rPr>
              <a:t>Literacy</a:t>
            </a: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1993)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literate person can critically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analyze 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relationships between media, information and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power.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She can create her own messages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that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can challenge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texts and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narratives 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(Kellner &amp; Share: 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hlinkClick r:id="rId4"/>
              </a:rPr>
              <a:t>“Critical media literacy is not an option”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2007)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Communication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is increasingly mediated through social media and the Internet</a:t>
            </a:r>
          </a:p>
        </p:txBody>
      </p:sp>
    </p:spTree>
    <p:extLst>
      <p:ext uri="{BB962C8B-B14F-4D97-AF65-F5344CB8AC3E}">
        <p14:creationId xmlns:p14="http://schemas.microsoft.com/office/powerpoint/2010/main" xmlns="" val="253543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24108" y="0"/>
            <a:ext cx="10287000" cy="6857999"/>
          </a:xfrm>
          <a:prstGeom prst="rect">
            <a:avLst/>
          </a:prstGeom>
        </p:spPr>
      </p:pic>
      <p:sp>
        <p:nvSpPr>
          <p:cNvPr id="7" name="Otsikko 2"/>
          <p:cNvSpPr txBox="1">
            <a:spLocks/>
          </p:cNvSpPr>
          <p:nvPr/>
        </p:nvSpPr>
        <p:spPr>
          <a:xfrm>
            <a:off x="203703" y="273687"/>
            <a:ext cx="8736594" cy="1016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Participatory</a:t>
            </a:r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culture </a:t>
            </a:r>
          </a:p>
        </p:txBody>
      </p:sp>
      <p:sp>
        <p:nvSpPr>
          <p:cNvPr id="10" name="Alaotsikko 6"/>
          <p:cNvSpPr txBox="1">
            <a:spLocks/>
          </p:cNvSpPr>
          <p:nvPr/>
        </p:nvSpPr>
        <p:spPr>
          <a:xfrm>
            <a:off x="0" y="1515984"/>
            <a:ext cx="9084675" cy="5570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low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barriers for expression and civic engagement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support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for sharing creations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informal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mentorship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belief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that contributions matter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social </a:t>
            </a: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connection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Henry Jenkins et al.: </a:t>
            </a:r>
            <a:r>
              <a:rPr lang="en-US" sz="28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/>
              </a:rPr>
              <a:t>Confronting the Challenges of Participatory Culture. Media Education for the 21</a:t>
            </a:r>
            <a:r>
              <a:rPr lang="en-US" sz="2800" u="sng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/>
              </a:rPr>
              <a:t>st</a:t>
            </a:r>
            <a:r>
              <a:rPr lang="en-US" sz="28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/>
              </a:rPr>
              <a:t> Century</a:t>
            </a: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. 2009)</a:t>
            </a:r>
          </a:p>
        </p:txBody>
      </p:sp>
    </p:spTree>
    <p:extLst>
      <p:ext uri="{BB962C8B-B14F-4D97-AF65-F5344CB8AC3E}">
        <p14:creationId xmlns:p14="http://schemas.microsoft.com/office/powerpoint/2010/main" xmlns="" val="20101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484"/>
            <a:ext cx="9201175" cy="6872483"/>
          </a:xfrm>
          <a:prstGeom prst="rect">
            <a:avLst/>
          </a:prstGeom>
        </p:spPr>
      </p:pic>
      <p:sp>
        <p:nvSpPr>
          <p:cNvPr id="9" name="Otsikko 2"/>
          <p:cNvSpPr>
            <a:spLocks noGrp="1"/>
          </p:cNvSpPr>
          <p:nvPr>
            <p:ph type="ctrTitle"/>
          </p:nvPr>
        </p:nvSpPr>
        <p:spPr>
          <a:xfrm>
            <a:off x="123413" y="1999859"/>
            <a:ext cx="8954345" cy="1277519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 </a:t>
            </a:r>
            <a:r>
              <a:rPr lang="fi-FI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participatory</a:t>
            </a:r>
            <a:r>
              <a:rPr lang="fi-FI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culture 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Alaotsikko 6"/>
          <p:cNvSpPr>
            <a:spLocks noGrp="1"/>
          </p:cNvSpPr>
          <p:nvPr>
            <p:ph type="subTitle" idx="1"/>
          </p:nvPr>
        </p:nvSpPr>
        <p:spPr>
          <a:xfrm>
            <a:off x="245154" y="3751365"/>
            <a:ext cx="8710864" cy="2339100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Even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children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and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youth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act as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authors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and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produce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information</a:t>
            </a:r>
            <a:endParaRPr lang="fi-FI" sz="3600" b="1" dirty="0" smtClean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E.g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. fan fiction,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game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clans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&amp;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modding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, music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sampling</a:t>
            </a:r>
            <a:endParaRPr lang="fi-FI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8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Kaavio 8"/>
          <p:cNvGraphicFramePr/>
          <p:nvPr>
            <p:extLst>
              <p:ext uri="{D42A27DB-BD31-4B8C-83A1-F6EECF244321}">
                <p14:modId xmlns:p14="http://schemas.microsoft.com/office/powerpoint/2010/main" xmlns="" val="2256237271"/>
              </p:ext>
            </p:extLst>
          </p:nvPr>
        </p:nvGraphicFramePr>
        <p:xfrm>
          <a:off x="-357810" y="-1456134"/>
          <a:ext cx="9501810" cy="782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56096" y="579292"/>
            <a:ext cx="4763898" cy="2598474"/>
          </a:xfrm>
        </p:spPr>
        <p:txBody>
          <a:bodyPr>
            <a:noAutofit/>
          </a:bodyPr>
          <a:lstStyle/>
          <a:p>
            <a:pPr algn="ctr"/>
            <a:r>
              <a:rPr lang="fi-FI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Messengers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of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Southwest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Finland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project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fi-FI" sz="3600" b="1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in </a:t>
            </a:r>
            <a:r>
              <a:rPr lang="fi-FI" sz="3600" b="1" dirty="0" err="1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numbers</a:t>
            </a:r>
            <a:endParaRPr lang="fi-FI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56096" y="5624155"/>
            <a:ext cx="9600749" cy="15371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000" dirty="0" err="1" smtClean="0">
                <a:latin typeface="Century Gothic" panose="020B0502020202020204" pitchFamily="34" charset="0"/>
              </a:rPr>
              <a:t>messengers</a:t>
            </a:r>
            <a:r>
              <a:rPr lang="fi-FI" sz="2000" dirty="0" smtClean="0">
                <a:latin typeface="Century Gothic" panose="020B0502020202020204" pitchFamily="34" charset="0"/>
              </a:rPr>
              <a:t>    </a:t>
            </a:r>
            <a:r>
              <a:rPr lang="fi-FI" sz="2000" dirty="0" err="1" smtClean="0">
                <a:latin typeface="Century Gothic" panose="020B0502020202020204" pitchFamily="34" charset="0"/>
              </a:rPr>
              <a:t>libraries</a:t>
            </a:r>
            <a:r>
              <a:rPr lang="fi-FI" sz="2000" dirty="0" smtClean="0">
                <a:latin typeface="Century Gothic" panose="020B0502020202020204" pitchFamily="34" charset="0"/>
              </a:rPr>
              <a:t>         </a:t>
            </a:r>
            <a:r>
              <a:rPr lang="fi-FI" sz="2000" dirty="0" err="1" smtClean="0">
                <a:latin typeface="Century Gothic" panose="020B0502020202020204" pitchFamily="34" charset="0"/>
              </a:rPr>
              <a:t>months</a:t>
            </a:r>
            <a:r>
              <a:rPr lang="fi-FI" sz="2000" dirty="0" smtClean="0">
                <a:latin typeface="Century Gothic" panose="020B0502020202020204" pitchFamily="34" charset="0"/>
              </a:rPr>
              <a:t>     </a:t>
            </a:r>
            <a:r>
              <a:rPr lang="fi-FI" sz="2000" dirty="0" err="1" smtClean="0">
                <a:latin typeface="Century Gothic" panose="020B0502020202020204" pitchFamily="34" charset="0"/>
              </a:rPr>
              <a:t>instruction</a:t>
            </a:r>
            <a:r>
              <a:rPr lang="fi-FI" sz="2000" dirty="0" smtClean="0">
                <a:latin typeface="Century Gothic" panose="020B0502020202020204" pitchFamily="34" charset="0"/>
              </a:rPr>
              <a:t>  </a:t>
            </a:r>
            <a:r>
              <a:rPr lang="fi-FI" sz="2000" dirty="0" err="1" smtClean="0">
                <a:latin typeface="Century Gothic" panose="020B0502020202020204" pitchFamily="34" charset="0"/>
              </a:rPr>
              <a:t>children</a:t>
            </a:r>
            <a:r>
              <a:rPr lang="fi-FI" sz="2000" dirty="0" smtClean="0">
                <a:latin typeface="Century Gothic" panose="020B0502020202020204" pitchFamily="34" charset="0"/>
              </a:rPr>
              <a:t> </a:t>
            </a:r>
            <a:r>
              <a:rPr lang="fi-FI" sz="2000" dirty="0">
                <a:latin typeface="Century Gothic" panose="020B0502020202020204" pitchFamily="34" charset="0"/>
              </a:rPr>
              <a:t>and </a:t>
            </a:r>
            <a:r>
              <a:rPr lang="fi-FI" sz="2000" dirty="0" smtClean="0">
                <a:latin typeface="Century Gothic" panose="020B0502020202020204" pitchFamily="34" charset="0"/>
              </a:rPr>
              <a:t>  </a:t>
            </a:r>
            <a:r>
              <a:rPr lang="fi-FI" sz="2000" dirty="0" err="1" smtClean="0">
                <a:latin typeface="Century Gothic" panose="020B0502020202020204" pitchFamily="34" charset="0"/>
              </a:rPr>
              <a:t>state</a:t>
            </a:r>
            <a:r>
              <a:rPr lang="fi-FI" sz="2000" dirty="0" smtClean="0">
                <a:latin typeface="Century Gothic" panose="020B0502020202020204" pitchFamily="34" charset="0"/>
              </a:rPr>
              <a:t> </a:t>
            </a:r>
            <a:r>
              <a:rPr lang="fi-FI" sz="2000" dirty="0" err="1" smtClean="0">
                <a:latin typeface="Century Gothic" panose="020B0502020202020204" pitchFamily="34" charset="0"/>
              </a:rPr>
              <a:t>grant</a:t>
            </a:r>
            <a:endParaRPr lang="fi-FI" sz="2000" dirty="0" smtClean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000" dirty="0">
                <a:latin typeface="Century Gothic" panose="020B0502020202020204" pitchFamily="34" charset="0"/>
              </a:rPr>
              <a:t> </a:t>
            </a:r>
            <a:r>
              <a:rPr lang="fi-FI" sz="2000" dirty="0" smtClean="0">
                <a:latin typeface="Century Gothic" panose="020B0502020202020204" pitchFamily="34" charset="0"/>
              </a:rPr>
              <a:t>                                          (</a:t>
            </a:r>
            <a:r>
              <a:rPr lang="fi-FI" sz="2000" dirty="0" err="1" smtClean="0">
                <a:latin typeface="Century Gothic" panose="020B0502020202020204" pitchFamily="34" charset="0"/>
              </a:rPr>
              <a:t>Oct</a:t>
            </a:r>
            <a:r>
              <a:rPr lang="fi-FI" sz="2000" dirty="0" smtClean="0">
                <a:latin typeface="Century Gothic" panose="020B0502020202020204" pitchFamily="34" charset="0"/>
              </a:rPr>
              <a:t>.-</a:t>
            </a:r>
            <a:r>
              <a:rPr lang="fi-FI" sz="2000" dirty="0" err="1" smtClean="0">
                <a:latin typeface="Century Gothic" panose="020B0502020202020204" pitchFamily="34" charset="0"/>
              </a:rPr>
              <a:t>May</a:t>
            </a:r>
            <a:r>
              <a:rPr lang="fi-FI" sz="2000" dirty="0" smtClean="0">
                <a:latin typeface="Century Gothic" panose="020B0502020202020204" pitchFamily="34" charset="0"/>
              </a:rPr>
              <a:t>)    </a:t>
            </a:r>
            <a:r>
              <a:rPr lang="fi-FI" sz="2000" dirty="0" err="1" smtClean="0">
                <a:latin typeface="Century Gothic" panose="020B0502020202020204" pitchFamily="34" charset="0"/>
              </a:rPr>
              <a:t>sessions</a:t>
            </a:r>
            <a:r>
              <a:rPr lang="fi-FI" sz="2000" dirty="0" smtClean="0">
                <a:latin typeface="Century Gothic" panose="020B0502020202020204" pitchFamily="34" charset="0"/>
              </a:rPr>
              <a:t>    </a:t>
            </a:r>
            <a:r>
              <a:rPr lang="fi-FI" sz="2000" dirty="0" err="1" smtClean="0">
                <a:latin typeface="Century Gothic" panose="020B0502020202020204" pitchFamily="34" charset="0"/>
              </a:rPr>
              <a:t>young</a:t>
            </a:r>
            <a:r>
              <a:rPr lang="fi-FI" sz="2000" dirty="0" smtClean="0">
                <a:latin typeface="Century Gothic" panose="020B0502020202020204" pitchFamily="34" charset="0"/>
              </a:rPr>
              <a:t> </a:t>
            </a:r>
            <a:r>
              <a:rPr lang="fi-FI" sz="2000" dirty="0" err="1" smtClean="0">
                <a:latin typeface="Century Gothic" panose="020B0502020202020204" pitchFamily="34" charset="0"/>
              </a:rPr>
              <a:t>people</a:t>
            </a:r>
            <a:endParaRPr lang="fi-FI" sz="2000" dirty="0" smtClean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2000" dirty="0">
                <a:latin typeface="Century Gothic" panose="020B0502020202020204" pitchFamily="34" charset="0"/>
              </a:rPr>
              <a:t> </a:t>
            </a:r>
            <a:r>
              <a:rPr lang="fi-FI" sz="2000" dirty="0" smtClean="0">
                <a:latin typeface="Century Gothic" panose="020B0502020202020204" pitchFamily="34" charset="0"/>
              </a:rPr>
              <a:t>                                           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6006618" y="6404620"/>
            <a:ext cx="253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>
                <a:latin typeface="Century Gothic" panose="020B0502020202020204" pitchFamily="34" charset="0"/>
              </a:rPr>
              <a:t>Media </a:t>
            </a:r>
            <a:r>
              <a:rPr lang="fi-FI" sz="2000" i="1" dirty="0" err="1">
                <a:latin typeface="Century Gothic" panose="020B0502020202020204" pitchFamily="34" charset="0"/>
              </a:rPr>
              <a:t>Messengers</a:t>
            </a:r>
            <a:endParaRPr lang="fi-FI" sz="2000" i="1" dirty="0">
              <a:latin typeface="Century Gothic" panose="020B0502020202020204" pitchFamily="34" charset="0"/>
            </a:endParaRP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1763" y="6392723"/>
            <a:ext cx="504102" cy="4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54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2796" y="66260"/>
            <a:ext cx="9918343" cy="672338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243" y="3481998"/>
            <a:ext cx="1740901" cy="30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689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75169" y="-1428958"/>
            <a:ext cx="11119169" cy="8305059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03703" y="2163513"/>
            <a:ext cx="8736594" cy="1919601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Training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project</a:t>
            </a:r>
            <a:r>
              <a:rPr lang="fi-FI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for 21 </a:t>
            </a:r>
            <a:r>
              <a:rPr lang="fi-FI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librarians</a:t>
            </a:r>
            <a:endParaRPr lang="fi-FI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>
          <a:xfrm>
            <a:off x="1143000" y="4471171"/>
            <a:ext cx="6858000" cy="779839"/>
          </a:xfrm>
        </p:spPr>
        <p:txBody>
          <a:bodyPr>
            <a:norm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To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form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a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network</a:t>
            </a:r>
            <a:r>
              <a:rPr lang="fi-FI" sz="36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of </a:t>
            </a:r>
            <a:r>
              <a:rPr lang="fi-FI" sz="3600" b="1" dirty="0" err="1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experts</a:t>
            </a:r>
            <a:endParaRPr lang="fi-FI" sz="3600" b="1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6919646" y="6488668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Photo: Mari Eronen</a:t>
            </a:r>
            <a:endParaRPr lang="fi-FI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61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770</Words>
  <Application>Microsoft Office PowerPoint</Application>
  <PresentationFormat>Näytössä katseltava diaesitys (4:3)</PresentationFormat>
  <Paragraphs>126</Paragraphs>
  <Slides>28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29" baseType="lpstr">
      <vt:lpstr>Office-teema</vt:lpstr>
      <vt:lpstr>Media Messengers project – Media literacy through learning-by-doing</vt:lpstr>
      <vt:lpstr>Reading: Yesterday? </vt:lpstr>
      <vt:lpstr>Reading: Today? </vt:lpstr>
      <vt:lpstr>Dia 4</vt:lpstr>
      <vt:lpstr>Dia 5</vt:lpstr>
      <vt:lpstr>In participatory culture </vt:lpstr>
      <vt:lpstr>Media Messengers of Southwest Finland project in numbers</vt:lpstr>
      <vt:lpstr>Dia 8</vt:lpstr>
      <vt:lpstr>Training project for 21 librarians</vt:lpstr>
      <vt:lpstr>Mentoring during media skills instruction </vt:lpstr>
      <vt:lpstr>Dia 11</vt:lpstr>
      <vt:lpstr>Dia 12</vt:lpstr>
      <vt:lpstr>Search a book in the library database</vt:lpstr>
      <vt:lpstr>Vlog about what one shouldn’t do on-line</vt:lpstr>
      <vt:lpstr>Dia 15</vt:lpstr>
      <vt:lpstr>Search pictures of men and women in media </vt:lpstr>
      <vt:lpstr>Dia 17</vt:lpstr>
      <vt:lpstr>Dia 18</vt:lpstr>
      <vt:lpstr>Thank you!</vt:lpstr>
      <vt:lpstr>READING SOCIETY: A PARADIGM SHIFT IN THE 21ST CENTURY International conference Birštonas, Lithuania 28-29 TH April 2016</vt:lpstr>
      <vt:lpstr>Medialähetti-projektin tuloksia: Miten vaikuttavaa mediakasvatus oli?</vt:lpstr>
      <vt:lpstr>Dia 22</vt:lpstr>
      <vt:lpstr>Dia 23</vt:lpstr>
      <vt:lpstr>Turun kaupunginkirjaston mediakasvatussuunnitelma</vt:lpstr>
      <vt:lpstr>Dia 25</vt:lpstr>
      <vt:lpstr>Kommenttisi ja ehdotuksesi työpajan vetäjille:</vt:lpstr>
      <vt:lpstr>Kommenttisi ja ehdotuksesi työpajan vetäjille:</vt:lpstr>
      <vt:lpstr>Dia 28</vt:lpstr>
    </vt:vector>
  </TitlesOfParts>
  <Company>Turun kaupunki (hallinto x64)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Hannula Terhi</dc:creator>
  <cp:lastModifiedBy>Koti</cp:lastModifiedBy>
  <cp:revision>82</cp:revision>
  <cp:lastPrinted>2016-04-26T12:53:32Z</cp:lastPrinted>
  <dcterms:created xsi:type="dcterms:W3CDTF">2016-03-17T09:03:29Z</dcterms:created>
  <dcterms:modified xsi:type="dcterms:W3CDTF">2016-05-16T19:07:28Z</dcterms:modified>
</cp:coreProperties>
</file>