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8" r:id="rId2"/>
    <p:sldId id="257" r:id="rId3"/>
    <p:sldId id="268" r:id="rId4"/>
    <p:sldId id="274" r:id="rId5"/>
    <p:sldId id="278" r:id="rId6"/>
    <p:sldId id="279" r:id="rId7"/>
    <p:sldId id="280" r:id="rId8"/>
    <p:sldId id="269" r:id="rId9"/>
    <p:sldId id="275" r:id="rId10"/>
    <p:sldId id="270" r:id="rId11"/>
    <p:sldId id="272" r:id="rId12"/>
    <p:sldId id="277" r:id="rId13"/>
    <p:sldId id="265" r:id="rId14"/>
  </p:sldIdLst>
  <p:sldSz cx="9144000" cy="6858000" type="screen4x3"/>
  <p:notesSz cx="6669088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276">
          <p15:clr>
            <a:srgbClr val="A4A3A4"/>
          </p15:clr>
        </p15:guide>
        <p15:guide id="2" pos="43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E1E1E1"/>
    <a:srgbClr val="B90F14"/>
    <a:srgbClr val="D01E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1248" y="72"/>
      </p:cViewPr>
      <p:guideLst>
        <p:guide orient="horz" pos="1276"/>
        <p:guide pos="43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03199F-92E1-4C40-9F6C-8EBB1EAD5D4A}" type="datetimeFigureOut">
              <a:rPr lang="fi-FI" smtClean="0"/>
              <a:t>2.11.2017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1FD5B-BF1F-45E2-BAC3-6CC37D954D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90219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089159C-C060-42BA-B74B-C3EBC53BADEE}" type="datetimeFigureOut">
              <a:rPr lang="en-US"/>
              <a:pPr>
                <a:defRPr/>
              </a:pPr>
              <a:t>11/2/2017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noProof="0" smtClean="0"/>
              <a:t>Click to edit Master text styles</a:t>
            </a:r>
          </a:p>
          <a:p>
            <a:pPr lvl="1"/>
            <a:r>
              <a:rPr lang="fi-FI" noProof="0" smtClean="0"/>
              <a:t>Second level</a:t>
            </a:r>
          </a:p>
          <a:p>
            <a:pPr lvl="2"/>
            <a:r>
              <a:rPr lang="fi-FI" noProof="0" smtClean="0"/>
              <a:t>Third level</a:t>
            </a:r>
          </a:p>
          <a:p>
            <a:pPr lvl="3"/>
            <a:r>
              <a:rPr lang="fi-FI" noProof="0" smtClean="0"/>
              <a:t>Fourth level</a:t>
            </a:r>
          </a:p>
          <a:p>
            <a:pPr lvl="4"/>
            <a:r>
              <a:rPr lang="fi-FI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9850A4B-A145-41B3-971A-A67192312D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946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699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ulukko 2"/>
          <p:cNvGraphicFramePr>
            <a:graphicFrameLocks noGrp="1"/>
          </p:cNvGraphicFramePr>
          <p:nvPr/>
        </p:nvGraphicFramePr>
        <p:xfrm>
          <a:off x="457200" y="1627188"/>
          <a:ext cx="8237538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5846"/>
                <a:gridCol w="2745846"/>
                <a:gridCol w="2745846"/>
              </a:tblGrid>
              <a:tr h="489488">
                <a:tc>
                  <a:txBody>
                    <a:bodyPr/>
                    <a:lstStyle/>
                    <a:p>
                      <a:r>
                        <a:rPr lang="fi-FI" sz="2000" dirty="0" smtClean="0"/>
                        <a:t>Teksti</a:t>
                      </a:r>
                      <a:endParaRPr lang="fi-FI" sz="2000" dirty="0"/>
                    </a:p>
                  </a:txBody>
                  <a:tcPr marL="123563" marR="123563" marT="61798" marB="61798">
                    <a:solidFill>
                      <a:srgbClr val="B90F14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2400" dirty="0"/>
                    </a:p>
                  </a:txBody>
                  <a:tcPr marL="123563" marR="123563" marT="61798" marB="61798">
                    <a:solidFill>
                      <a:srgbClr val="B90F14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2400" dirty="0"/>
                    </a:p>
                  </a:txBody>
                  <a:tcPr marL="123563" marR="123563" marT="61798" marB="61798">
                    <a:solidFill>
                      <a:srgbClr val="B90F14"/>
                    </a:solidFill>
                  </a:tcPr>
                </a:tc>
              </a:tr>
              <a:tr h="540719">
                <a:tc>
                  <a:txBody>
                    <a:bodyPr/>
                    <a:lstStyle/>
                    <a:p>
                      <a:endParaRPr lang="fi-FI" sz="2400" dirty="0"/>
                    </a:p>
                  </a:txBody>
                  <a:tcPr marL="123563" marR="123563" marT="61798" marB="61798"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3563" marR="123563" marT="61798" marB="61798"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2400" dirty="0"/>
                    </a:p>
                  </a:txBody>
                  <a:tcPr marL="123563" marR="123563" marT="61798" marB="61798">
                    <a:solidFill>
                      <a:srgbClr val="E1E1E1"/>
                    </a:solidFill>
                  </a:tcPr>
                </a:tc>
              </a:tr>
              <a:tr h="540719">
                <a:tc>
                  <a:txBody>
                    <a:bodyPr/>
                    <a:lstStyle/>
                    <a:p>
                      <a:endParaRPr lang="fi-FI" sz="2400"/>
                    </a:p>
                  </a:txBody>
                  <a:tcPr marL="123563" marR="123563" marT="61798" marB="61798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2400"/>
                    </a:p>
                  </a:txBody>
                  <a:tcPr marL="123563" marR="123563" marT="61798" marB="61798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2400" dirty="0"/>
                    </a:p>
                  </a:txBody>
                  <a:tcPr marL="123563" marR="123563" marT="61798" marB="61798">
                    <a:solidFill>
                      <a:srgbClr val="F2F2F2"/>
                    </a:solidFill>
                  </a:tcPr>
                </a:tc>
              </a:tr>
              <a:tr h="540719">
                <a:tc>
                  <a:txBody>
                    <a:bodyPr/>
                    <a:lstStyle/>
                    <a:p>
                      <a:endParaRPr lang="fi-FI" sz="2400"/>
                    </a:p>
                  </a:txBody>
                  <a:tcPr marL="123563" marR="123563" marT="61798" marB="61798"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2400"/>
                    </a:p>
                  </a:txBody>
                  <a:tcPr marL="123563" marR="123563" marT="61798" marB="61798"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2400" dirty="0"/>
                    </a:p>
                  </a:txBody>
                  <a:tcPr marL="123563" marR="123563" marT="61798" marB="61798">
                    <a:solidFill>
                      <a:srgbClr val="E1E1E1"/>
                    </a:solidFill>
                  </a:tcPr>
                </a:tc>
              </a:tr>
              <a:tr h="540719">
                <a:tc>
                  <a:txBody>
                    <a:bodyPr/>
                    <a:lstStyle/>
                    <a:p>
                      <a:endParaRPr lang="fi-FI" sz="2400"/>
                    </a:p>
                  </a:txBody>
                  <a:tcPr marL="123563" marR="123563" marT="61798" marB="61798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2400"/>
                    </a:p>
                  </a:txBody>
                  <a:tcPr marL="123563" marR="123563" marT="61798" marB="61798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2400" dirty="0"/>
                    </a:p>
                  </a:txBody>
                  <a:tcPr marL="123563" marR="123563" marT="61798" marB="61798">
                    <a:solidFill>
                      <a:srgbClr val="F2F2F2"/>
                    </a:solidFill>
                  </a:tcPr>
                </a:tc>
              </a:tr>
              <a:tr h="540719">
                <a:tc>
                  <a:txBody>
                    <a:bodyPr/>
                    <a:lstStyle/>
                    <a:p>
                      <a:endParaRPr lang="fi-FI" sz="2400"/>
                    </a:p>
                  </a:txBody>
                  <a:tcPr marL="123563" marR="123563" marT="61798" marB="61798"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2400"/>
                    </a:p>
                  </a:txBody>
                  <a:tcPr marL="123563" marR="123563" marT="61798" marB="61798"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2400" dirty="0"/>
                    </a:p>
                  </a:txBody>
                  <a:tcPr marL="123563" marR="123563" marT="61798" marB="61798">
                    <a:solidFill>
                      <a:srgbClr val="E1E1E1"/>
                    </a:solidFill>
                  </a:tcPr>
                </a:tc>
              </a:tr>
              <a:tr h="540719">
                <a:tc>
                  <a:txBody>
                    <a:bodyPr/>
                    <a:lstStyle/>
                    <a:p>
                      <a:endParaRPr lang="fi-FI" sz="2400"/>
                    </a:p>
                  </a:txBody>
                  <a:tcPr marL="123563" marR="123563" marT="61798" marB="61798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2400"/>
                    </a:p>
                  </a:txBody>
                  <a:tcPr marL="123563" marR="123563" marT="61798" marB="61798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2400" dirty="0"/>
                    </a:p>
                  </a:txBody>
                  <a:tcPr marL="123563" marR="123563" marT="61798" marB="61798"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3163A-027E-438F-92E0-AB16D1733F8E}" type="datetimeFigureOut">
              <a:rPr lang="en-US"/>
              <a:pPr>
                <a:defRPr/>
              </a:pPr>
              <a:t>11/2/2017</a:t>
            </a:fld>
            <a:endParaRPr lang="en-US"/>
          </a:p>
        </p:txBody>
      </p:sp>
      <p:sp>
        <p:nvSpPr>
          <p:cNvPr id="5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10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FB348-B6F8-4743-8A87-DA198EFFF913}" type="datetimeFigureOut">
              <a:rPr lang="en-US"/>
              <a:pPr>
                <a:defRPr/>
              </a:pPr>
              <a:t>11/2/2017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F60C320-EB57-420E-ACF9-1AA84F4FC7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09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AF0DB-86C5-460F-8439-54EFD528E488}" type="datetimeFigureOut">
              <a:rPr lang="en-US"/>
              <a:pPr>
                <a:defRPr/>
              </a:pPr>
              <a:t>11/2/2017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8FB454D-CFD3-4794-9FBD-7AB97D422D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900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ollinen kuv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31864"/>
            <a:ext cx="9144000" cy="566738"/>
          </a:xfrm>
        </p:spPr>
        <p:txBody>
          <a:bodyPr anchor="b">
            <a:noAutofit/>
          </a:bodyPr>
          <a:lstStyle>
            <a:lvl1pPr algn="ctr">
              <a:defRPr sz="3200" b="1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4900747"/>
            <a:ext cx="9144000" cy="465379"/>
          </a:xfrm>
        </p:spPr>
        <p:txBody>
          <a:bodyPr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535104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C1EAB-B328-406D-ABF8-B9CD50E3671F}" type="datetimeFigureOut">
              <a:rPr lang="en-US"/>
              <a:pPr>
                <a:defRPr/>
              </a:pPr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50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B9E37-6900-42EF-9646-0310CBD9C2F3}" type="datetimeFigureOut">
              <a:rPr lang="en-US"/>
              <a:pPr>
                <a:defRPr/>
              </a:pPr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71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AD2AE-D96C-4BCD-8CEA-CC14FE23BC38}" type="datetimeFigureOut">
              <a:rPr lang="en-US"/>
              <a:pPr>
                <a:defRPr/>
              </a:pPr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3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kautettu asettelu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109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36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ksi sisältökohdett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350" y="501735"/>
            <a:ext cx="8229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9" name="Tekstin paikkamerkki 8"/>
          <p:cNvSpPr>
            <a:spLocks noGrp="1"/>
          </p:cNvSpPr>
          <p:nvPr>
            <p:ph type="body" sz="quarter" idx="12"/>
          </p:nvPr>
        </p:nvSpPr>
        <p:spPr>
          <a:xfrm>
            <a:off x="2092054" y="2477025"/>
            <a:ext cx="2404162" cy="1894929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2400" b="0" i="0">
                <a:solidFill>
                  <a:srgbClr val="E91629"/>
                </a:solidFill>
                <a:latin typeface="Caecilia LT Std Heavy"/>
                <a:cs typeface="Caecilia LT Std Heavy"/>
              </a:defRPr>
            </a:lvl1pPr>
            <a:lvl2pPr marL="0" indent="0">
              <a:buNone/>
              <a:defRPr sz="1800" b="1"/>
            </a:lvl2pPr>
            <a:lvl3pPr marL="0" indent="0">
              <a:buNone/>
              <a:defRPr sz="1800"/>
            </a:lvl3pPr>
            <a:lvl4pPr marL="0" indent="-342900">
              <a:buFont typeface="Arial"/>
              <a:buChar char="•"/>
              <a:defRPr sz="1800"/>
            </a:lvl4pPr>
            <a:lvl5pPr marL="0" indent="-342900">
              <a:buFont typeface="Arial"/>
              <a:buChar char="•"/>
              <a:defRPr sz="18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</p:txBody>
      </p:sp>
      <p:sp>
        <p:nvSpPr>
          <p:cNvPr id="10" name="Kuvan paikkamerkki 12"/>
          <p:cNvSpPr>
            <a:spLocks noGrp="1"/>
          </p:cNvSpPr>
          <p:nvPr>
            <p:ph type="pic" sz="quarter" idx="13"/>
          </p:nvPr>
        </p:nvSpPr>
        <p:spPr>
          <a:xfrm>
            <a:off x="416793" y="2477025"/>
            <a:ext cx="1587681" cy="1894929"/>
          </a:xfrm>
        </p:spPr>
        <p:txBody>
          <a:bodyPr rtlCol="0">
            <a:norm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fi-FI" noProof="0" smtClean="0"/>
              <a:t>Lisää kuva napsauttamalla kuvaketta</a:t>
            </a:r>
            <a:endParaRPr lang="fi-FI" noProof="0" dirty="0"/>
          </a:p>
        </p:txBody>
      </p:sp>
      <p:sp>
        <p:nvSpPr>
          <p:cNvPr id="11" name="Tekstin paikkamerkki 8"/>
          <p:cNvSpPr>
            <a:spLocks noGrp="1"/>
          </p:cNvSpPr>
          <p:nvPr>
            <p:ph type="body" sz="quarter" idx="14"/>
          </p:nvPr>
        </p:nvSpPr>
        <p:spPr>
          <a:xfrm>
            <a:off x="6349621" y="2477025"/>
            <a:ext cx="2404162" cy="1894929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2400" b="0" i="0">
                <a:solidFill>
                  <a:srgbClr val="E91629"/>
                </a:solidFill>
                <a:latin typeface="Caecilia LT Std Heavy"/>
                <a:cs typeface="Caecilia LT Std Heavy"/>
              </a:defRPr>
            </a:lvl1pPr>
            <a:lvl2pPr marL="0" indent="0">
              <a:buNone/>
              <a:defRPr sz="1800" b="1"/>
            </a:lvl2pPr>
            <a:lvl3pPr marL="0" indent="0">
              <a:buNone/>
              <a:defRPr sz="1800"/>
            </a:lvl3pPr>
            <a:lvl4pPr marL="0" indent="-342900">
              <a:buFont typeface="Arial"/>
              <a:buChar char="•"/>
              <a:defRPr sz="1800"/>
            </a:lvl4pPr>
            <a:lvl5pPr marL="0" indent="-342900">
              <a:buFont typeface="Arial"/>
              <a:buChar char="•"/>
              <a:defRPr sz="18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</p:txBody>
      </p:sp>
      <p:sp>
        <p:nvSpPr>
          <p:cNvPr id="12" name="Kuvan paikkamerkki 12"/>
          <p:cNvSpPr>
            <a:spLocks noGrp="1"/>
          </p:cNvSpPr>
          <p:nvPr>
            <p:ph type="pic" sz="quarter" idx="15"/>
          </p:nvPr>
        </p:nvSpPr>
        <p:spPr>
          <a:xfrm>
            <a:off x="4674360" y="2477025"/>
            <a:ext cx="1587681" cy="1894929"/>
          </a:xfrm>
        </p:spPr>
        <p:txBody>
          <a:bodyPr rtlCol="0">
            <a:norm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fi-FI" noProof="0" smtClean="0"/>
              <a:t>Lisää kuva napsauttamalla kuvaketta</a:t>
            </a:r>
            <a:endParaRPr lang="fi-FI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1A4DA-5294-4646-AE98-D24BFC869F68}" type="datetimeFigureOut">
              <a:rPr lang="en-US"/>
              <a:pPr>
                <a:defRPr/>
              </a:pPr>
              <a:t>11/2/2017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79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08713"/>
            <a:ext cx="11318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4913"/>
            <a:ext cx="4040188" cy="1143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49458"/>
            <a:ext cx="4040188" cy="4376705"/>
          </a:xfrm>
        </p:spPr>
        <p:txBody>
          <a:bodyPr/>
          <a:lstStyle>
            <a:lvl1pPr>
              <a:defRPr sz="20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0"/>
            <a:ext cx="4498975" cy="6858000"/>
          </a:xfrm>
        </p:spPr>
        <p:txBody>
          <a:bodyPr>
            <a:normAutofit/>
          </a:bodyPr>
          <a:lstStyle>
            <a:lvl1pPr>
              <a:defRPr sz="1800" b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523299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6218238"/>
            <a:ext cx="1131888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692"/>
            <a:ext cx="8205316" cy="101222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600730"/>
            <a:ext cx="8205316" cy="1665349"/>
          </a:xfrm>
        </p:spPr>
        <p:txBody>
          <a:bodyPr/>
          <a:lstStyle>
            <a:lvl1pPr>
              <a:defRPr sz="20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" y="0"/>
            <a:ext cx="9144000" cy="3423218"/>
          </a:xfrm>
        </p:spPr>
        <p:txBody>
          <a:bodyPr>
            <a:normAutofit/>
          </a:bodyPr>
          <a:lstStyle>
            <a:lvl1pPr>
              <a:defRPr sz="1800" b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36363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Vain otsikk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16502"/>
            <a:ext cx="8229600" cy="953344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098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7675" y="1665349"/>
            <a:ext cx="3078138" cy="2657830"/>
          </a:xfrm>
        </p:spPr>
        <p:txBody>
          <a:bodyPr>
            <a:normAutofit/>
          </a:bodyPr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756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Powerpoint_uusi-06.jp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841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 smtClean="0"/>
              <a:t>Muokkaa perustyyl. napsautt.</a:t>
            </a:r>
            <a:endParaRPr lang="en-US" altLang="fi-FI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09750"/>
            <a:ext cx="822960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 smtClean="0"/>
              <a:t>Muokkaa tekstin perustyylejä napsauttamalla</a:t>
            </a:r>
          </a:p>
          <a:p>
            <a:pPr lvl="1"/>
            <a:r>
              <a:rPr lang="fi-FI" altLang="fi-FI" smtClean="0"/>
              <a:t>toinen taso</a:t>
            </a:r>
          </a:p>
          <a:p>
            <a:pPr lvl="2"/>
            <a:r>
              <a:rPr lang="fi-FI" altLang="fi-FI" smtClean="0"/>
              <a:t>kolmas taso</a:t>
            </a:r>
          </a:p>
          <a:p>
            <a:pPr lvl="3"/>
            <a:r>
              <a:rPr lang="fi-FI" altLang="fi-FI" smtClean="0"/>
              <a:t>neljäs taso</a:t>
            </a:r>
          </a:p>
          <a:p>
            <a:pPr lvl="4"/>
            <a:r>
              <a:rPr lang="fi-FI" altLang="fi-FI" smtClean="0"/>
              <a:t>viides taso</a:t>
            </a:r>
            <a:endParaRPr lang="en-US" altLang="fi-FI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0864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18D5C0-16CE-4BA0-BB15-4036C7D419A8}" type="datetimeFigureOut">
              <a:rPr lang="en-US"/>
              <a:pPr>
                <a:defRPr/>
              </a:pPr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0864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5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06" r:id="rId14"/>
    <p:sldLayoutId id="2147483707" r:id="rId15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rgbClr val="D01E20"/>
          </a:solidFill>
          <a:latin typeface="Sanchez Regular"/>
          <a:ea typeface="Sanchez Regular"/>
          <a:cs typeface="Sanchez Regular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D01E20"/>
          </a:solidFill>
          <a:latin typeface="Sanchez Regular"/>
          <a:ea typeface="Sanchez Regular"/>
          <a:cs typeface="Sanchez Regular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D01E20"/>
          </a:solidFill>
          <a:latin typeface="Sanchez Regular"/>
          <a:ea typeface="Sanchez Regular"/>
          <a:cs typeface="Sanchez Regular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D01E20"/>
          </a:solidFill>
          <a:latin typeface="Sanchez Regular"/>
          <a:ea typeface="Sanchez Regular"/>
          <a:cs typeface="Sanchez Regular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D01E20"/>
          </a:solidFill>
          <a:latin typeface="Sanchez Regular"/>
          <a:ea typeface="Sanchez Regular"/>
          <a:cs typeface="Sanchez Regular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D01E20"/>
          </a:solidFill>
          <a:latin typeface="Sanchez Regular"/>
          <a:ea typeface="Sanchez Regular"/>
          <a:cs typeface="Sanchez Regular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D01E20"/>
          </a:solidFill>
          <a:latin typeface="Sanchez Regular"/>
          <a:ea typeface="Sanchez Regular"/>
          <a:cs typeface="Sanchez Regular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D01E20"/>
          </a:solidFill>
          <a:latin typeface="Sanchez Regular"/>
          <a:ea typeface="Sanchez Regular"/>
          <a:cs typeface="Sanchez Regular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D01E20"/>
          </a:solidFill>
          <a:latin typeface="Sanchez Regular"/>
          <a:ea typeface="Sanchez Regular"/>
          <a:cs typeface="Sanchez Regular"/>
        </a:defRPr>
      </a:lvl9pPr>
    </p:titleStyle>
    <p:bodyStyle>
      <a:lvl1pPr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defRPr sz="2400" b="1" kern="1200">
          <a:solidFill>
            <a:schemeClr val="tx1"/>
          </a:solidFill>
          <a:latin typeface="Verdana"/>
          <a:ea typeface="Verdana" pitchFamily="34" charset="0"/>
          <a:cs typeface="Verdana"/>
        </a:defRPr>
      </a:lvl1pPr>
      <a:lvl2pPr algn="l" defTabSz="457200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Font typeface="Arial" pitchFamily="34" charset="0"/>
        <a:defRPr sz="2000" kern="1200">
          <a:solidFill>
            <a:schemeClr val="tx1"/>
          </a:solidFill>
          <a:latin typeface="Verdana"/>
          <a:ea typeface="Verdana" pitchFamily="34" charset="0"/>
          <a:cs typeface="Verdana"/>
        </a:defRPr>
      </a:lvl2pPr>
      <a:lvl3pPr marL="538163" indent="-176213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Verdana"/>
          <a:ea typeface="Verdana" pitchFamily="34" charset="0"/>
          <a:cs typeface="Verdana"/>
        </a:defRPr>
      </a:lvl3pPr>
      <a:lvl4pPr marL="538163" indent="-176213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Verdana"/>
          <a:ea typeface="Verdana" pitchFamily="34" charset="0"/>
          <a:cs typeface="Verdana"/>
        </a:defRPr>
      </a:lvl4pPr>
      <a:lvl5pPr marL="538163" indent="-176213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Verdana"/>
          <a:ea typeface="Verdana" pitchFamily="34" charset="0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altLang="fi-FI" dirty="0" smtClean="0"/>
              <a:t>Novellikoukku</a:t>
            </a:r>
            <a:endParaRPr lang="en-US" altLang="fi-FI" dirty="0" smtClean="0"/>
          </a:p>
        </p:txBody>
      </p:sp>
      <p:sp>
        <p:nvSpPr>
          <p:cNvPr id="14339" name="Content Placeholder 2"/>
          <p:cNvSpPr>
            <a:spLocks noGrp="1"/>
          </p:cNvSpPr>
          <p:nvPr>
            <p:ph sz="half" idx="2"/>
          </p:nvPr>
        </p:nvSpPr>
        <p:spPr>
          <a:xfrm>
            <a:off x="338695" y="1749458"/>
            <a:ext cx="4040188" cy="4376705"/>
          </a:xfrm>
        </p:spPr>
        <p:txBody>
          <a:bodyPr/>
          <a:lstStyle/>
          <a:p>
            <a:pPr lvl="1">
              <a:lnSpc>
                <a:spcPct val="100000"/>
              </a:lnSpc>
            </a:pPr>
            <a:r>
              <a:rPr lang="fi-FI" sz="1600" dirty="0" smtClean="0"/>
              <a:t>Syksy 2016 vapaavalinnaiset novellit</a:t>
            </a:r>
          </a:p>
          <a:p>
            <a:pPr lvl="1">
              <a:lnSpc>
                <a:spcPct val="100000"/>
              </a:lnSpc>
            </a:pPr>
            <a:endParaRPr lang="fi-FI" sz="1600" dirty="0" smtClean="0"/>
          </a:p>
          <a:p>
            <a:pPr lvl="1">
              <a:lnSpc>
                <a:spcPct val="100000"/>
              </a:lnSpc>
            </a:pPr>
            <a:r>
              <a:rPr lang="fi-FI" sz="1600" dirty="0" smtClean="0"/>
              <a:t>Kevään 2017 tilaisuuksien teemoina mm. ”Ihana, kamala arki”, rakkaus ja ystävyys, lappi/tunturi/erämaa, tamperelaisia rikostarinoita ja äitiys</a:t>
            </a:r>
            <a:br>
              <a:rPr lang="fi-FI" sz="1600" dirty="0" smtClean="0"/>
            </a:br>
            <a:endParaRPr lang="fi-FI" sz="1600" dirty="0" smtClean="0"/>
          </a:p>
          <a:p>
            <a:pPr marL="2857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600" dirty="0" smtClean="0"/>
              <a:t>novellien löytäminen teemojen mukaan haastavaa ja aikaa vievää puutteellisten kuvailutietojen takia</a:t>
            </a:r>
          </a:p>
          <a:p>
            <a:pPr lvl="1">
              <a:lnSpc>
                <a:spcPct val="100000"/>
              </a:lnSpc>
            </a:pPr>
            <a:endParaRPr lang="fi-FI" sz="1600" dirty="0" smtClean="0"/>
          </a:p>
          <a:p>
            <a:pPr lvl="1">
              <a:lnSpc>
                <a:spcPct val="100000"/>
              </a:lnSpc>
            </a:pPr>
            <a:r>
              <a:rPr lang="fi-FI" sz="1600" dirty="0" smtClean="0"/>
              <a:t>Syksy 2017 Novellien lukulupalista</a:t>
            </a:r>
          </a:p>
          <a:p>
            <a:pPr lvl="1">
              <a:lnSpc>
                <a:spcPct val="100000"/>
              </a:lnSpc>
            </a:pPr>
            <a:endParaRPr lang="fi-FI" sz="1600" dirty="0"/>
          </a:p>
          <a:p>
            <a:pPr lvl="1">
              <a:lnSpc>
                <a:spcPct val="100000"/>
              </a:lnSpc>
            </a:pPr>
            <a:r>
              <a:rPr lang="fi-FI" sz="1600" dirty="0" smtClean="0"/>
              <a:t>Osallistujia yleensä 10 - 20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165" y="1234303"/>
            <a:ext cx="3966693" cy="396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6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fi-FI" dirty="0" err="1" smtClean="0"/>
              <a:t>Novellikoukku</a:t>
            </a:r>
            <a:endParaRPr lang="en-US" altLang="fi-FI" dirty="0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z="2000" dirty="0" smtClean="0"/>
              <a:t>Yhteistyöstä voimaa?</a:t>
            </a:r>
            <a:endParaRPr lang="fi-FI" dirty="0"/>
          </a:p>
          <a:p>
            <a:pPr lvl="2"/>
            <a:r>
              <a:rPr lang="fi-FI" dirty="0" smtClean="0"/>
              <a:t>yhteisöllisyys ja yhdessä tekeminen</a:t>
            </a:r>
          </a:p>
          <a:p>
            <a:pPr lvl="2"/>
            <a:r>
              <a:rPr lang="fi-FI" dirty="0" smtClean="0"/>
              <a:t>käsitöissä opastaminen ja ohjeistaminen paikan päällä</a:t>
            </a:r>
          </a:p>
          <a:p>
            <a:pPr lvl="2"/>
            <a:r>
              <a:rPr lang="fi-FI" dirty="0" smtClean="0"/>
              <a:t>rento keskustelu ja epävirallisuus</a:t>
            </a:r>
          </a:p>
          <a:p>
            <a:pPr lvl="2"/>
            <a:r>
              <a:rPr lang="fi-FI" dirty="0" smtClean="0"/>
              <a:t>osallistujat saaneet tilaisuuksista uutta innostusta itse tekemiseen sekä uusia tuttavuuksia kirjallisuuden parista</a:t>
            </a:r>
          </a:p>
          <a:p>
            <a:pPr lvl="2"/>
            <a:r>
              <a:rPr lang="fi-FI" dirty="0" smtClean="0"/>
              <a:t>suurin haaste kommunikaation puute</a:t>
            </a:r>
          </a:p>
          <a:p>
            <a:pPr lvl="2"/>
            <a:r>
              <a:rPr lang="fi-FI" dirty="0" smtClean="0"/>
              <a:t>epätietoisuutta siitä, kuka hakee luettavat novellit ja lukee ne</a:t>
            </a:r>
          </a:p>
          <a:p>
            <a:pPr lvl="2"/>
            <a:r>
              <a:rPr lang="fi-FI" dirty="0" smtClean="0"/>
              <a:t>ollaan vielä kaukana omatoimisuudesta</a:t>
            </a:r>
          </a:p>
          <a:p>
            <a:pPr marL="361950" lvl="4" indent="0">
              <a:buNone/>
            </a:pPr>
            <a:endParaRPr lang="fi-FI" dirty="0" smtClean="0"/>
          </a:p>
          <a:p>
            <a:pPr marL="361950" lvl="2" indent="0">
              <a:buNone/>
            </a:pP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13323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/>
              <a:t>Novellikoukku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i-FI" smtClean="0"/>
              <a:t>Palautetta</a:t>
            </a:r>
          </a:p>
          <a:p>
            <a:pPr lvl="1"/>
            <a:endParaRPr lang="fi-FI" dirty="0" smtClean="0"/>
          </a:p>
          <a:p>
            <a:pPr marL="3429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dirty="0" smtClean="0"/>
              <a:t>”Tämä on yksineläjälle virkistävä hetki. Kuuntelen äänikirjoja käsitöitä tehdessä kotonakin”. </a:t>
            </a:r>
          </a:p>
          <a:p>
            <a:pPr marL="3429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dirty="0" smtClean="0"/>
              <a:t>”Kiitos novellikoukusta. Toivon, että tämä jatkuu”.</a:t>
            </a:r>
          </a:p>
          <a:p>
            <a:pPr marL="3429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dirty="0" smtClean="0"/>
              <a:t>”Tulee tutustuttua ihan uusiin kirjoihin ja kirjailijoihin, joita ei ehkä muuten koskaan itse lukisi”.</a:t>
            </a:r>
          </a:p>
          <a:p>
            <a:pPr marL="3429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dirty="0" smtClean="0"/>
              <a:t>”Rento tunnelma. Matala kynnys tulla mukaan”. </a:t>
            </a:r>
          </a:p>
          <a:p>
            <a:pPr marL="3429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dirty="0" smtClean="0"/>
              <a:t>”Tilaisuuden pitäisi loppua silloin, kun on ilmoitettu. Menee illan aikataulut sekaisin”.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6794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3027363" y="1665288"/>
            <a:ext cx="3078162" cy="2657475"/>
          </a:xfrm>
        </p:spPr>
        <p:txBody>
          <a:bodyPr/>
          <a:lstStyle/>
          <a:p>
            <a:pPr eaLnBrk="1" hangingPunct="1"/>
            <a:r>
              <a:rPr lang="en-US" altLang="fi-FI" dirty="0" err="1" smtClean="0"/>
              <a:t>Kiitos</a:t>
            </a:r>
            <a:r>
              <a:rPr lang="en-US" altLang="fi-FI" dirty="0" smtClean="0"/>
              <a:t>!</a:t>
            </a:r>
            <a:br>
              <a:rPr lang="en-US" altLang="fi-FI" dirty="0" smtClean="0"/>
            </a:br>
            <a:r>
              <a:rPr lang="en-US" altLang="fi-FI" dirty="0" smtClean="0"/>
              <a:t/>
            </a:r>
            <a:br>
              <a:rPr lang="en-US" altLang="fi-FI" dirty="0" smtClean="0"/>
            </a:br>
            <a:r>
              <a:rPr lang="en-US" altLang="fi-FI" sz="1400" dirty="0" smtClean="0"/>
              <a:t>Laura From</a:t>
            </a:r>
            <a:br>
              <a:rPr lang="en-US" altLang="fi-FI" sz="1400" dirty="0" smtClean="0"/>
            </a:br>
            <a:r>
              <a:rPr lang="en-US" altLang="fi-FI" sz="1400" b="0" dirty="0" smtClean="0">
                <a:solidFill>
                  <a:schemeClr val="bg1"/>
                </a:solidFill>
              </a:rPr>
              <a:t>laura.from@pirkkala.fi</a:t>
            </a:r>
            <a:r>
              <a:rPr lang="en-US" altLang="fi-FI" sz="1400" dirty="0" smtClean="0"/>
              <a:t/>
            </a:r>
            <a:br>
              <a:rPr lang="en-US" altLang="fi-FI" sz="1400" dirty="0" smtClean="0"/>
            </a:br>
            <a:r>
              <a:rPr lang="en-US" altLang="fi-FI" sz="1400" dirty="0" smtClean="0"/>
              <a:t>040 133 5782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sz="3200" dirty="0"/>
              <a:t>Kumppaneina </a:t>
            </a:r>
            <a:r>
              <a:rPr lang="fi-FI" sz="3200" dirty="0" smtClean="0"/>
              <a:t>Kirjaston Ystävät </a:t>
            </a:r>
            <a:r>
              <a:rPr lang="fi-FI" sz="3200" dirty="0"/>
              <a:t>ja Martat</a:t>
            </a:r>
            <a:endParaRPr lang="en-US" altLang="fi-FI" sz="3200" dirty="0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fi-FI" sz="2000" dirty="0" smtClean="0"/>
          </a:p>
          <a:p>
            <a:pPr eaLnBrk="1" hangingPunct="1"/>
            <a:endParaRPr lang="en-US" altLang="fi-FI" dirty="0" smtClean="0">
              <a:latin typeface="Verdana" pitchFamily="34" charset="0"/>
              <a:cs typeface="Verdana" pitchFamily="34" charset="0"/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88" y="2035800"/>
            <a:ext cx="6436823" cy="36341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sz="3200" dirty="0" smtClean="0"/>
              <a:t>Kirjailijavierailut ja Pirkkalan Kirjaston Ystävät</a:t>
            </a:r>
            <a:endParaRPr lang="en-US" altLang="fi-FI" sz="3200" dirty="0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fi-FI" dirty="0" smtClean="0"/>
          </a:p>
          <a:p>
            <a:pPr eaLnBrk="1" hangingPunct="1"/>
            <a:endParaRPr lang="en-US" altLang="fi-FI" dirty="0" smtClean="0">
              <a:latin typeface="Verdana" pitchFamily="34" charset="0"/>
              <a:cs typeface="Verdana" pitchFamily="34" charset="0"/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31" y="1935721"/>
            <a:ext cx="5280338" cy="396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0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/>
              <a:t>Kirjailijavierailut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i-FI" dirty="0" smtClean="0"/>
              <a:t>Pirkkalan </a:t>
            </a:r>
            <a:r>
              <a:rPr lang="fi-FI" dirty="0"/>
              <a:t>Kirjaston Ystävät ry perustettu vuonna 1995</a:t>
            </a:r>
          </a:p>
          <a:p>
            <a:pPr lvl="2"/>
            <a:r>
              <a:rPr lang="fi-FI" dirty="0"/>
              <a:t>yhdistystä perustamassa myös kirjaston edustaja</a:t>
            </a:r>
          </a:p>
          <a:p>
            <a:pPr lvl="2"/>
            <a:r>
              <a:rPr lang="fi-FI" dirty="0"/>
              <a:t>apua mm. satutuntien ja erilaisten tapahtumien järjestelyissä</a:t>
            </a:r>
          </a:p>
          <a:p>
            <a:pPr lvl="2"/>
            <a:r>
              <a:rPr lang="fi-FI" dirty="0"/>
              <a:t>hallituksessa myös kirjaston henkilökunnan edustus</a:t>
            </a:r>
          </a:p>
          <a:p>
            <a:pPr lvl="2"/>
            <a:r>
              <a:rPr lang="fi-FI" dirty="0"/>
              <a:t>tarkoituksena on mm. ”edistää </a:t>
            </a:r>
            <a:r>
              <a:rPr lang="fi-FI" dirty="0" err="1"/>
              <a:t>lukemis</a:t>
            </a:r>
            <a:r>
              <a:rPr lang="fi-FI" dirty="0"/>
              <a:t>- ja kirjoittamisharrastusta, lisätä kiinnostusta kirjastotoimintaan ja tehdä kirjastoasioita tutuksi kuntalaisille</a:t>
            </a:r>
            <a:r>
              <a:rPr lang="fi-FI" dirty="0" smtClean="0"/>
              <a:t>”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7650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/>
              <a:t>Kirjailijavierailut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i-FI" dirty="0" smtClean="0"/>
              <a:t>Kirjaston Ystävien hallitus ideoi kirjailijavieraat kevät- ja syyskaudelle</a:t>
            </a:r>
            <a:endParaRPr lang="fi-FI" dirty="0"/>
          </a:p>
          <a:p>
            <a:pPr lvl="2"/>
            <a:r>
              <a:rPr lang="fi-FI" dirty="0" smtClean="0"/>
              <a:t>kirjasto hoitaa vierailijoiden varaamisen yleensä Lukukeskuksen kautta ja sopii käytännön asioista kuten tilaisuuden sisällöstä</a:t>
            </a:r>
            <a:endParaRPr lang="fi-FI" dirty="0"/>
          </a:p>
          <a:p>
            <a:pPr lvl="2"/>
            <a:r>
              <a:rPr lang="fi-FI" dirty="0" smtClean="0"/>
              <a:t>aineiston kokoaminen </a:t>
            </a:r>
            <a:endParaRPr lang="fi-FI" dirty="0"/>
          </a:p>
          <a:p>
            <a:pPr lvl="2"/>
            <a:r>
              <a:rPr lang="fi-FI" dirty="0" smtClean="0"/>
              <a:t>kustannusten jako</a:t>
            </a:r>
          </a:p>
          <a:p>
            <a:pPr lvl="2"/>
            <a:r>
              <a:rPr lang="fi-FI" dirty="0" smtClean="0"/>
              <a:t>Pohjoismainen kirjastoviikko</a:t>
            </a:r>
          </a:p>
          <a:p>
            <a:pPr lvl="1"/>
            <a:r>
              <a:rPr lang="fi-FI" dirty="0"/>
              <a:t>Säännöllistä toimintaa vuodesta 2001</a:t>
            </a:r>
          </a:p>
          <a:p>
            <a:pPr marL="881063" lvl="2" indent="-342900"/>
            <a:r>
              <a:rPr lang="fi-FI" dirty="0"/>
              <a:t>100 vierailijaa 2001 - 2016</a:t>
            </a:r>
          </a:p>
          <a:p>
            <a:pPr lvl="2"/>
            <a:endParaRPr lang="fi-FI" dirty="0"/>
          </a:p>
          <a:p>
            <a:endParaRPr lang="fi-FI" sz="2000" b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800" b="0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1567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/>
              <a:t>Kirjailijavierailut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r>
              <a:rPr lang="fi-FI" sz="1800" dirty="0" smtClean="0"/>
              <a:t>2017 juhlavuosi</a:t>
            </a:r>
          </a:p>
          <a:p>
            <a:pPr lvl="2"/>
            <a:r>
              <a:rPr lang="fi-FI" sz="1800" dirty="0" smtClean="0"/>
              <a:t>keväällä vieraina Kristiina Vuori, Terhi </a:t>
            </a:r>
            <a:r>
              <a:rPr lang="fi-FI" sz="1800" dirty="0" err="1" smtClean="0"/>
              <a:t>Rannela</a:t>
            </a:r>
            <a:r>
              <a:rPr lang="fi-FI" sz="1800" dirty="0" smtClean="0"/>
              <a:t>, Arto Lappi ja Seppo Jokinen </a:t>
            </a:r>
          </a:p>
          <a:p>
            <a:pPr lvl="2"/>
            <a:r>
              <a:rPr lang="fi-FI" sz="1800" dirty="0" smtClean="0"/>
              <a:t>syksyllä vieraina Maarit Tyrkkö, Antti Tuuri ja Kjell Westö</a:t>
            </a:r>
          </a:p>
          <a:p>
            <a:pPr lvl="2"/>
            <a:r>
              <a:rPr lang="fi-FI" sz="1800" dirty="0" smtClean="0"/>
              <a:t>osallistujia mitä tahansa 10 ja 100 väliltä</a:t>
            </a:r>
          </a:p>
          <a:p>
            <a:pPr lvl="2"/>
            <a:endParaRPr lang="fi-FI" dirty="0" smtClean="0"/>
          </a:p>
          <a:p>
            <a:pPr marL="361950" lvl="2" indent="0">
              <a:buNone/>
            </a:pPr>
            <a:endParaRPr lang="fi-FI" dirty="0"/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995" y="1230201"/>
            <a:ext cx="3957034" cy="395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Kirjailijavierailut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z="2000" dirty="0" smtClean="0"/>
              <a:t>Yhteistyöstä </a:t>
            </a:r>
            <a:r>
              <a:rPr lang="fi-FI" sz="2000" dirty="0"/>
              <a:t>voimaa?</a:t>
            </a:r>
            <a:endParaRPr lang="fi-FI" dirty="0"/>
          </a:p>
          <a:p>
            <a:pPr lvl="2"/>
            <a:r>
              <a:rPr lang="fi-FI" dirty="0"/>
              <a:t>yhteisöllisyys ja yhdessä tekeminen</a:t>
            </a:r>
          </a:p>
          <a:p>
            <a:pPr lvl="2"/>
            <a:r>
              <a:rPr lang="fi-FI" dirty="0" smtClean="0"/>
              <a:t>aktiivinen ja innostunut yhdistys mukana toiminnassa</a:t>
            </a:r>
            <a:endParaRPr lang="fi-FI" dirty="0"/>
          </a:p>
          <a:p>
            <a:pPr lvl="2"/>
            <a:r>
              <a:rPr lang="fi-FI" dirty="0" smtClean="0"/>
              <a:t>ehdottomasti suosituin kirjaston tapahtumista</a:t>
            </a:r>
            <a:endParaRPr lang="fi-FI" dirty="0"/>
          </a:p>
          <a:p>
            <a:pPr lvl="2"/>
            <a:r>
              <a:rPr lang="fi-FI" dirty="0" smtClean="0"/>
              <a:t>keskusteleva tunnelma ja innokas yleisö</a:t>
            </a:r>
            <a:endParaRPr lang="fi-FI" dirty="0"/>
          </a:p>
          <a:p>
            <a:pPr lvl="2"/>
            <a:r>
              <a:rPr lang="fi-FI" dirty="0"/>
              <a:t>suurin haaste </a:t>
            </a:r>
            <a:r>
              <a:rPr lang="fi-FI" dirty="0" smtClean="0"/>
              <a:t>tilan </a:t>
            </a:r>
            <a:r>
              <a:rPr lang="fi-FI" dirty="0" smtClean="0"/>
              <a:t>puute</a:t>
            </a:r>
          </a:p>
          <a:p>
            <a:pPr lvl="2"/>
            <a:r>
              <a:rPr lang="fi-FI" dirty="0" smtClean="0"/>
              <a:t>näkemyserot </a:t>
            </a:r>
            <a:r>
              <a:rPr lang="fi-FI" smtClean="0"/>
              <a:t>kirjailijavieraiden suhteen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248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altLang="fi-FI" dirty="0" smtClean="0"/>
              <a:t>Novellikoukku</a:t>
            </a:r>
            <a:r>
              <a:rPr lang="fi-FI" altLang="fi-FI" sz="3200" dirty="0" smtClean="0"/>
              <a:t> </a:t>
            </a:r>
            <a:r>
              <a:rPr lang="fi-FI" altLang="fi-FI" dirty="0" smtClean="0"/>
              <a:t>ja Martat</a:t>
            </a:r>
            <a:endParaRPr lang="en-US" altLang="fi-FI" dirty="0" smtClean="0"/>
          </a:p>
        </p:txBody>
      </p:sp>
      <p:pic>
        <p:nvPicPr>
          <p:cNvPr id="2" name="Sisällön paikkamerkki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87" y="1809750"/>
            <a:ext cx="4086225" cy="4086225"/>
          </a:xfrm>
        </p:spPr>
      </p:pic>
    </p:spTree>
    <p:extLst>
      <p:ext uri="{BB962C8B-B14F-4D97-AF65-F5344CB8AC3E}">
        <p14:creationId xmlns:p14="http://schemas.microsoft.com/office/powerpoint/2010/main" val="75752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/>
              <a:t>Novellikoukku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100000"/>
              </a:lnSpc>
            </a:pPr>
            <a:r>
              <a:rPr lang="fi-FI" dirty="0" smtClean="0"/>
              <a:t>Marttayhdistys </a:t>
            </a:r>
            <a:r>
              <a:rPr lang="fi-FI" dirty="0"/>
              <a:t>luonteva yhteistyökumppani, jonka pyrkimykset sopivat yhteen sekä kirjaston että Novellikoukun tapahtumakonseptin </a:t>
            </a:r>
            <a:r>
              <a:rPr lang="fi-FI" dirty="0" smtClean="0"/>
              <a:t>kanssa</a:t>
            </a:r>
          </a:p>
          <a:p>
            <a:pPr lvl="2"/>
            <a:r>
              <a:rPr lang="fi-FI" dirty="0" smtClean="0"/>
              <a:t>keväällä 2016 tapahtumakonseptin esittely Marttayhdistyksen jäsenillassa</a:t>
            </a:r>
          </a:p>
          <a:p>
            <a:pPr lvl="2"/>
            <a:r>
              <a:rPr lang="fi-FI" dirty="0" smtClean="0"/>
              <a:t>tavoitteena esitellä novelleja, tuoda yhteen eri-ikäisiä käsitöiden harrastajia ja tarjota kirjallisuudesta kiinnostuneille ilmaista vapaa-ajan toimintaa</a:t>
            </a:r>
          </a:p>
          <a:p>
            <a:pPr lvl="2"/>
            <a:r>
              <a:rPr lang="fi-FI" dirty="0" smtClean="0"/>
              <a:t>syyskaudelle 2016 sovittiin kolme tilaisuutta (1,5 tuntia)</a:t>
            </a:r>
          </a:p>
          <a:p>
            <a:pPr lvl="2"/>
            <a:r>
              <a:rPr lang="fi-FI" dirty="0" smtClean="0"/>
              <a:t>kirjasto hoitaa tilan kuntoon ja kahvitarjoilun, </a:t>
            </a:r>
            <a:r>
              <a:rPr lang="fi-FI" smtClean="0"/>
              <a:t>Martoista lukija</a:t>
            </a:r>
            <a:endParaRPr lang="fi-FI" dirty="0" smtClean="0"/>
          </a:p>
          <a:p>
            <a:pPr lvl="2"/>
            <a:r>
              <a:rPr lang="fi-FI" dirty="0" smtClean="0"/>
              <a:t>tavoitteena luoda perusta lähes omatoimiselle novellikoukulle vapaaehtoistoimijoiden avulla</a:t>
            </a:r>
          </a:p>
          <a:p>
            <a:pPr lvl="2"/>
            <a:endParaRPr lang="fi-FI" dirty="0" smtClean="0"/>
          </a:p>
          <a:p>
            <a:pPr lvl="4">
              <a:buFontTx/>
              <a:buChar char="-"/>
            </a:pPr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3736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Pirkkalan_kunta_PowerPoint_template</Template>
  <TotalTime>168</TotalTime>
  <Words>365</Words>
  <Application>Microsoft Office PowerPoint</Application>
  <PresentationFormat>Näytössä katseltava diaesitys (4:3)</PresentationFormat>
  <Paragraphs>67</Paragraphs>
  <Slides>13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9" baseType="lpstr">
      <vt:lpstr>Arial</vt:lpstr>
      <vt:lpstr>Caecilia LT Std Heavy</vt:lpstr>
      <vt:lpstr>Calibri</vt:lpstr>
      <vt:lpstr>Sanchez Regular</vt:lpstr>
      <vt:lpstr>Verdana</vt:lpstr>
      <vt:lpstr>Office-teema</vt:lpstr>
      <vt:lpstr>PowerPoint-esitys</vt:lpstr>
      <vt:lpstr>Kumppaneina Kirjaston Ystävät ja Martat</vt:lpstr>
      <vt:lpstr>Kirjailijavierailut ja Pirkkalan Kirjaston Ystävät</vt:lpstr>
      <vt:lpstr>Kirjailijavierailut</vt:lpstr>
      <vt:lpstr>Kirjailijavierailut</vt:lpstr>
      <vt:lpstr>Kirjailijavierailut</vt:lpstr>
      <vt:lpstr>Kirjailijavierailut</vt:lpstr>
      <vt:lpstr>Novellikoukku ja Martat</vt:lpstr>
      <vt:lpstr>Novellikoukku</vt:lpstr>
      <vt:lpstr>Novellikoukku</vt:lpstr>
      <vt:lpstr>Novellikoukku</vt:lpstr>
      <vt:lpstr>Novellikoukku</vt:lpstr>
      <vt:lpstr>Kiitos!  Laura From laura.from@pirkkala.fi 040 133 5782</vt:lpstr>
    </vt:vector>
  </TitlesOfParts>
  <Company>Seutu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From Laura</dc:creator>
  <cp:lastModifiedBy>From Laura</cp:lastModifiedBy>
  <cp:revision>41</cp:revision>
  <cp:lastPrinted>2017-03-28T08:38:38Z</cp:lastPrinted>
  <dcterms:created xsi:type="dcterms:W3CDTF">2017-03-28T07:46:40Z</dcterms:created>
  <dcterms:modified xsi:type="dcterms:W3CDTF">2017-11-02T09:16:32Z</dcterms:modified>
</cp:coreProperties>
</file>