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14"/>
  </p:notesMasterIdLst>
  <p:handoutMasterIdLst>
    <p:handoutMasterId r:id="rId15"/>
  </p:handoutMasterIdLst>
  <p:sldIdLst>
    <p:sldId id="284" r:id="rId5"/>
    <p:sldId id="285" r:id="rId6"/>
    <p:sldId id="294" r:id="rId7"/>
    <p:sldId id="295" r:id="rId8"/>
    <p:sldId id="298" r:id="rId9"/>
    <p:sldId id="299" r:id="rId10"/>
    <p:sldId id="297" r:id="rId11"/>
    <p:sldId id="300" r:id="rId12"/>
    <p:sldId id="290" r:id="rId13"/>
  </p:sldIdLst>
  <p:sldSz cx="9144000" cy="6858000" type="screen4x3"/>
  <p:notesSz cx="6743700" cy="98758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83"/>
    <a:srgbClr val="D96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2881" autoAdjust="0"/>
  </p:normalViewPr>
  <p:slideViewPr>
    <p:cSldViewPr>
      <p:cViewPr varScale="1">
        <p:scale>
          <a:sx n="50" d="100"/>
          <a:sy n="50" d="100"/>
        </p:scale>
        <p:origin x="-71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defTabSz="876300">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36988" y="0"/>
            <a:ext cx="2894012" cy="514350"/>
          </a:xfrm>
          <a:prstGeom prst="rect">
            <a:avLst/>
          </a:prstGeom>
          <a:noFill/>
          <a:ln w="9525">
            <a:noFill/>
            <a:miter lim="800000"/>
            <a:headEnd/>
            <a:tailEnd/>
          </a:ln>
          <a:effectLst/>
        </p:spPr>
        <p:txBody>
          <a:bodyPr vert="horz" wrap="square" lIns="87664" tIns="43832" rIns="87664" bIns="43832" numCol="1" anchor="t" anchorCtr="0" compatLnSpc="1">
            <a:prstTxWarp prst="textNoShape">
              <a:avLst/>
            </a:prstTxWarp>
          </a:bodyPr>
          <a:lstStyle>
            <a:lvl1pPr algn="r" defTabSz="876300">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0" y="9412288"/>
            <a:ext cx="2895600"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defTabSz="876300">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36988" y="9412288"/>
            <a:ext cx="2894012" cy="441325"/>
          </a:xfrm>
          <a:prstGeom prst="rect">
            <a:avLst/>
          </a:prstGeom>
          <a:noFill/>
          <a:ln w="9525">
            <a:noFill/>
            <a:miter lim="800000"/>
            <a:headEnd/>
            <a:tailEnd/>
          </a:ln>
          <a:effectLst/>
        </p:spPr>
        <p:txBody>
          <a:bodyPr vert="horz" wrap="square" lIns="87664" tIns="43832" rIns="87664" bIns="43832" numCol="1" anchor="b" anchorCtr="0" compatLnSpc="1">
            <a:prstTxWarp prst="textNoShape">
              <a:avLst/>
            </a:prstTxWarp>
          </a:bodyPr>
          <a:lstStyle>
            <a:lvl1pPr algn="r" defTabSz="876300">
              <a:defRPr sz="1200">
                <a:cs typeface="+mn-cs"/>
              </a:defRPr>
            </a:lvl1pPr>
          </a:lstStyle>
          <a:p>
            <a:pPr>
              <a:defRPr/>
            </a:pPr>
            <a:fld id="{427D5255-CF73-492F-B10F-955D90C448C1}" type="slidenum">
              <a:rPr lang="fi-FI"/>
              <a:pPr>
                <a:defRPr/>
              </a:pPr>
              <a:t>‹#›</a:t>
            </a:fld>
            <a:endParaRPr lang="fi-FI"/>
          </a:p>
        </p:txBody>
      </p:sp>
    </p:spTree>
    <p:extLst>
      <p:ext uri="{BB962C8B-B14F-4D97-AF65-F5344CB8AC3E}">
        <p14:creationId xmlns:p14="http://schemas.microsoft.com/office/powerpoint/2010/main" val="238208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defTabSz="949325">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defTabSz="949325">
              <a:defRPr sz="1200">
                <a:cs typeface="+mn-cs"/>
              </a:defRPr>
            </a:lvl1pPr>
          </a:lstStyle>
          <a:p>
            <a:pPr>
              <a:defRPr/>
            </a:pPr>
            <a:endParaRPr lang="fi-FI"/>
          </a:p>
        </p:txBody>
      </p:sp>
      <p:sp>
        <p:nvSpPr>
          <p:cNvPr id="16388" name="Rectangle 4"/>
          <p:cNvSpPr>
            <a:spLocks noGrp="1" noRot="1" noChangeAspect="1" noChangeArrowheads="1" noTextEdit="1"/>
          </p:cNvSpPr>
          <p:nvPr>
            <p:ph type="sldImg" idx="2"/>
          </p:nvPr>
        </p:nvSpPr>
        <p:spPr bwMode="auto">
          <a:xfrm>
            <a:off x="869950" y="768350"/>
            <a:ext cx="4940300" cy="37036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defTabSz="949325">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defTabSz="949325">
              <a:defRPr sz="1200">
                <a:cs typeface="+mn-cs"/>
              </a:defRPr>
            </a:lvl1pPr>
          </a:lstStyle>
          <a:p>
            <a:pPr>
              <a:defRPr/>
            </a:pPr>
            <a:fld id="{5312E06E-8A9D-4E03-A5FC-18B53F18C2A2}" type="slidenum">
              <a:rPr lang="fi-FI"/>
              <a:pPr>
                <a:defRPr/>
              </a:pPr>
              <a:t>‹#›</a:t>
            </a:fld>
            <a:endParaRPr lang="fi-FI"/>
          </a:p>
        </p:txBody>
      </p:sp>
    </p:spTree>
    <p:extLst>
      <p:ext uri="{BB962C8B-B14F-4D97-AF65-F5344CB8AC3E}">
        <p14:creationId xmlns:p14="http://schemas.microsoft.com/office/powerpoint/2010/main" val="40469471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71538" y="768350"/>
            <a:ext cx="4937125" cy="3703638"/>
          </a:xfrm>
        </p:spPr>
      </p:sp>
      <p:sp>
        <p:nvSpPr>
          <p:cNvPr id="3" name="Huomautusten paikkamerkki 2"/>
          <p:cNvSpPr>
            <a:spLocks noGrp="1"/>
          </p:cNvSpPr>
          <p:nvPr>
            <p:ph type="body" idx="1"/>
          </p:nvPr>
        </p:nvSpPr>
        <p:spPr/>
        <p:txBody>
          <a:bodyPr>
            <a:normAutofit/>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smtClean="0"/>
              <a:t>Muokkaa perustyyl. napsautt.</a:t>
            </a:r>
            <a:endParaRPr lang="fi-FI" noProof="0"/>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fld id="{E3E4B43C-E405-4271-85DD-5BE3A0CD0BA5}" type="datetime1">
              <a:rPr lang="fi-FI" smtClean="0"/>
              <a:pPr/>
              <a:t>19.9.2013</a:t>
            </a:fld>
            <a:endParaRPr lang="fi-FI" dirty="0"/>
          </a:p>
        </p:txBody>
      </p:sp>
      <p:sp>
        <p:nvSpPr>
          <p:cNvPr id="9" name="Platshållare för sidfot 4"/>
          <p:cNvSpPr>
            <a:spLocks noGrp="1"/>
          </p:cNvSpPr>
          <p:nvPr>
            <p:ph type="ftr" sz="quarter" idx="14"/>
          </p:nvPr>
        </p:nvSpPr>
        <p:spPr>
          <a:xfrm>
            <a:off x="899592" y="6021288"/>
            <a:ext cx="6048672"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1239"/>
            <a:ext cx="1270495" cy="2879287"/>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smtClean="0"/>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sidfot 4"/>
          <p:cNvSpPr>
            <a:spLocks noGrp="1"/>
          </p:cNvSpPr>
          <p:nvPr>
            <p:ph type="ftr" sz="quarter" idx="11"/>
          </p:nvPr>
        </p:nvSpPr>
        <p:spPr>
          <a:xfrm>
            <a:off x="251520" y="6357938"/>
            <a:ext cx="6357937" cy="365125"/>
          </a:xfrm>
        </p:spPr>
        <p:txBody>
          <a:bodyPr/>
          <a:lstStyle/>
          <a:p>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sv-SE" dirty="0" smtClean="0"/>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584176"/>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95B96160-477E-4C56-93A9-AFEB34CADFEE}" type="datetime1">
              <a:rPr lang="fi-FI" smtClean="0"/>
              <a:pPr/>
              <a:t>19.9.2013</a:t>
            </a:fld>
            <a:endParaRPr lang="fi-FI" dirty="0"/>
          </a:p>
        </p:txBody>
      </p:sp>
      <p:sp>
        <p:nvSpPr>
          <p:cNvPr id="13" name="Platshållare för sidfot 4"/>
          <p:cNvSpPr>
            <a:spLocks noGrp="1"/>
          </p:cNvSpPr>
          <p:nvPr>
            <p:ph type="ftr" sz="quarter" idx="14"/>
          </p:nvPr>
        </p:nvSpPr>
        <p:spPr>
          <a:xfrm>
            <a:off x="683568" y="6021288"/>
            <a:ext cx="6048672"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8" name="Platshållare för sidfot 7"/>
          <p:cNvSpPr>
            <a:spLocks noGrp="1"/>
          </p:cNvSpPr>
          <p:nvPr>
            <p:ph type="ftr" sz="quarter" idx="11"/>
          </p:nvPr>
        </p:nvSpPr>
        <p:spPr/>
        <p:txBody>
          <a:bodyPr/>
          <a:lstStyle/>
          <a:p>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smtClean="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42617F29-EB51-4C92-9093-89AC304DB813}" type="datetime1">
              <a:rPr lang="fi-FI" smtClean="0"/>
              <a:pPr/>
              <a:t>19.9.2013</a:t>
            </a:fld>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smtClean="0"/>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5" name="Platshållare för sidfot 4"/>
          <p:cNvSpPr>
            <a:spLocks noGrp="1"/>
          </p:cNvSpPr>
          <p:nvPr>
            <p:ph type="ftr" sz="quarter" idx="11"/>
          </p:nvPr>
        </p:nvSpPr>
        <p:spPr/>
        <p:txBody>
          <a:bodyPr/>
          <a:lstStyle/>
          <a:p>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smtClean="0"/>
              <a:t>Muokkaa perustyyl. napsautt.</a:t>
            </a:r>
            <a:endParaRPr lang="fi-FI" dirty="0"/>
          </a:p>
        </p:txBody>
      </p:sp>
      <p:sp>
        <p:nvSpPr>
          <p:cNvPr id="4" name="Platshållare för sidfot 3"/>
          <p:cNvSpPr>
            <a:spLocks noGrp="1"/>
          </p:cNvSpPr>
          <p:nvPr>
            <p:ph type="ftr" sz="quarter" idx="11"/>
          </p:nvPr>
        </p:nvSpPr>
        <p:spPr/>
        <p:txBody>
          <a:bodyPr/>
          <a:lstStyle/>
          <a:p>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smtClean="0"/>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fld id="{376C01DB-020D-41A1-AB12-9B021A8F534D}" type="datetime1">
              <a:rPr lang="fi-FI" smtClean="0"/>
              <a:pPr>
                <a:defRPr/>
              </a:pPr>
              <a:t>19.9.2013</a:t>
            </a:fld>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4" cstate="print"/>
          <a:stretch>
            <a:fillRect/>
          </a:stretch>
        </p:blipFill>
        <p:spPr>
          <a:xfrm>
            <a:off x="179512" y="116632"/>
            <a:ext cx="4055487" cy="864096"/>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748" r:id="rId2"/>
    <p:sldLayoutId id="2147483749" r:id="rId3"/>
    <p:sldLayoutId id="2147483735" r:id="rId4"/>
    <p:sldLayoutId id="2147483750" r:id="rId5"/>
    <p:sldLayoutId id="2147483736" r:id="rId6"/>
    <p:sldLayoutId id="2147483734" r:id="rId7"/>
    <p:sldLayoutId id="2147483725" r:id="rId8"/>
    <p:sldLayoutId id="2147483738" r:id="rId9"/>
    <p:sldLayoutId id="2147483739" r:id="rId10"/>
    <p:sldLayoutId id="2147483740" r:id="rId11"/>
    <p:sldLayoutId id="2147483742" r:id="rId12"/>
    <p:sldLayoutId id="2147483743" r:id="rId13"/>
    <p:sldLayoutId id="2147483744" r:id="rId14"/>
    <p:sldLayoutId id="2147483745" r:id="rId15"/>
    <p:sldLayoutId id="2147483728" r:id="rId16"/>
    <p:sldLayoutId id="2147483737" r:id="rId17"/>
    <p:sldLayoutId id="2147483721" r:id="rId18"/>
    <p:sldLayoutId id="2147483723" r:id="rId19"/>
    <p:sldLayoutId id="2147483724" r:id="rId20"/>
    <p:sldLayoutId id="2147483727" r:id="rId21"/>
    <p:sldLayoutId id="2147483726" r:id="rId22"/>
  </p:sldLayoutIdLst>
  <p:timing>
    <p:tnLst>
      <p:par>
        <p:cTn id="1" dur="indefinite" restart="never" nodeType="tmRoot"/>
      </p:par>
    </p:tnLst>
  </p:timing>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ankkeet.kirjastot.fi/"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Hankepäivä</a:t>
            </a:r>
            <a:br>
              <a:rPr lang="fi-FI" dirty="0" smtClean="0"/>
            </a:br>
            <a:r>
              <a:rPr lang="fi-FI" dirty="0" smtClean="0"/>
              <a:t>19.9.2013</a:t>
            </a:r>
            <a:br>
              <a:rPr lang="fi-FI" dirty="0" smtClean="0"/>
            </a:br>
            <a:endParaRPr lang="fi-FI" dirty="0"/>
          </a:p>
        </p:txBody>
      </p:sp>
      <p:sp>
        <p:nvSpPr>
          <p:cNvPr id="3" name="Tekstin paikkamerkki 2"/>
          <p:cNvSpPr>
            <a:spLocks noGrp="1"/>
          </p:cNvSpPr>
          <p:nvPr>
            <p:ph type="body" sz="quarter" idx="10"/>
          </p:nvPr>
        </p:nvSpPr>
        <p:spPr/>
        <p:txBody>
          <a:bodyPr/>
          <a:lstStyle/>
          <a:p>
            <a:endParaRPr lang="fi-FI" dirty="0"/>
          </a:p>
        </p:txBody>
      </p:sp>
      <p:sp>
        <p:nvSpPr>
          <p:cNvPr id="4" name="Päivämäärän paikkamerkki 3"/>
          <p:cNvSpPr>
            <a:spLocks noGrp="1"/>
          </p:cNvSpPr>
          <p:nvPr>
            <p:ph type="dt" sz="half" idx="13"/>
          </p:nvPr>
        </p:nvSpPr>
        <p:spPr/>
        <p:txBody>
          <a:bodyPr/>
          <a:lstStyle/>
          <a:p>
            <a:endParaRPr lang="fi-FI" dirty="0"/>
          </a:p>
        </p:txBody>
      </p:sp>
      <p:sp>
        <p:nvSpPr>
          <p:cNvPr id="5" name="Alatunnisteen paikkamerkki 4"/>
          <p:cNvSpPr>
            <a:spLocks noGrp="1"/>
          </p:cNvSpPr>
          <p:nvPr>
            <p:ph type="ftr" sz="quarter" idx="14"/>
          </p:nvPr>
        </p:nvSpPr>
        <p:spPr/>
        <p:txBody>
          <a:bodyPr/>
          <a:lstStyle/>
          <a:p>
            <a:r>
              <a:rPr lang="fi-FI" dirty="0" smtClean="0"/>
              <a:t>Päivi Almgren</a:t>
            </a:r>
            <a:endParaRPr lang="fi-FI"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9592" y="1268760"/>
            <a:ext cx="6552728" cy="144016"/>
          </a:xfrm>
        </p:spPr>
        <p:txBody>
          <a:bodyPr/>
          <a:lstStyle/>
          <a:p>
            <a:r>
              <a:rPr lang="fi-FI" sz="2800" b="1" dirty="0" smtClean="0"/>
              <a:t>Valtionavustukset yleisten kirjastojen kokeilu- ja kehittämistoimintaan</a:t>
            </a:r>
            <a:r>
              <a:rPr lang="fi-FI" sz="2800" dirty="0" smtClean="0"/>
              <a:t/>
            </a:r>
            <a:br>
              <a:rPr lang="fi-FI" sz="2800" dirty="0" smtClean="0"/>
            </a:br>
            <a:r>
              <a:rPr lang="fi-FI" sz="2400" dirty="0" smtClean="0"/>
              <a:t/>
            </a:r>
            <a:br>
              <a:rPr lang="fi-FI" sz="2400" dirty="0" smtClean="0"/>
            </a:br>
            <a:endParaRPr lang="fi-FI" sz="2400" dirty="0"/>
          </a:p>
        </p:txBody>
      </p:sp>
      <p:sp>
        <p:nvSpPr>
          <p:cNvPr id="3" name="Tekstin paikkamerkki 2"/>
          <p:cNvSpPr>
            <a:spLocks noGrp="1"/>
          </p:cNvSpPr>
          <p:nvPr>
            <p:ph type="body" sz="quarter" idx="10"/>
          </p:nvPr>
        </p:nvSpPr>
        <p:spPr>
          <a:xfrm>
            <a:off x="971600" y="2249488"/>
            <a:ext cx="6552728" cy="4608512"/>
          </a:xfrm>
        </p:spPr>
        <p:txBody>
          <a:bodyPr/>
          <a:lstStyle/>
          <a:p>
            <a:pPr>
              <a:buNone/>
            </a:pPr>
            <a:r>
              <a:rPr lang="fi-FI" sz="2000" b="1" dirty="0" smtClean="0"/>
              <a:t>    </a:t>
            </a:r>
          </a:p>
          <a:p>
            <a:pPr>
              <a:buNone/>
            </a:pPr>
            <a:r>
              <a:rPr lang="fi-FI" sz="2000" b="1" dirty="0" smtClean="0"/>
              <a:t>     Hakemukset tallennetaan hankerekisteriin </a:t>
            </a:r>
            <a:r>
              <a:rPr lang="fi-FI" sz="2000" b="1" dirty="0" smtClean="0">
                <a:hlinkClick r:id="rId2"/>
              </a:rPr>
              <a:t>http://hankkeet.kirjastot.fi/</a:t>
            </a:r>
            <a:r>
              <a:rPr lang="fi-FI" sz="2000" b="1" dirty="0" smtClean="0"/>
              <a:t>.</a:t>
            </a:r>
          </a:p>
          <a:p>
            <a:pPr>
              <a:buNone/>
            </a:pPr>
            <a:r>
              <a:rPr lang="fi-FI" sz="2000" b="1" dirty="0" smtClean="0"/>
              <a:t>    </a:t>
            </a:r>
          </a:p>
          <a:p>
            <a:pPr>
              <a:buNone/>
            </a:pPr>
            <a:r>
              <a:rPr lang="fi-FI" sz="2000" b="1" dirty="0" smtClean="0"/>
              <a:t>     Hankerekisteriin kirjaudutaan, avustushakemus täytetään, tallennetaan, tulostetaan ja lähetetään </a:t>
            </a:r>
            <a:r>
              <a:rPr lang="fi-FI" sz="2000" b="1" u="sng" dirty="0" smtClean="0"/>
              <a:t>allekirjoitettuna</a:t>
            </a:r>
            <a:r>
              <a:rPr lang="fi-FI" sz="2000" b="1" dirty="0" smtClean="0"/>
              <a:t> oman toimialueen elinkeino-, liikenne- ja ympäristökeskukseen viimeistään </a:t>
            </a:r>
            <a:r>
              <a:rPr lang="fi-FI" sz="2000" b="1" u="sng" dirty="0" smtClean="0"/>
              <a:t>31.10.2013 klo 16:15 mennessä</a:t>
            </a:r>
            <a:r>
              <a:rPr lang="fi-FI" sz="2000" b="1" dirty="0" smtClean="0"/>
              <a:t>.</a:t>
            </a:r>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2</a:t>
            </a:fld>
            <a:endParaRPr lang="fi-FI" dirty="0"/>
          </a:p>
        </p:txBody>
      </p:sp>
      <p:sp>
        <p:nvSpPr>
          <p:cNvPr id="5" name="Alatunnisteen paikkamerkki 4"/>
          <p:cNvSpPr>
            <a:spLocks noGrp="1"/>
          </p:cNvSpPr>
          <p:nvPr>
            <p:ph type="ftr" sz="quarter" idx="14"/>
          </p:nvPr>
        </p:nvSpPr>
        <p:spPr/>
        <p:txBody>
          <a:bodyPr/>
          <a:lstStyle/>
          <a:p>
            <a:r>
              <a:rPr lang="fi-FI" dirty="0" smtClean="0"/>
              <a:t>Päivi Almgren 19.9.2013</a:t>
            </a:r>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9592" y="980728"/>
            <a:ext cx="6552728" cy="648072"/>
          </a:xfrm>
        </p:spPr>
        <p:txBody>
          <a:bodyPr/>
          <a:lstStyle/>
          <a:p>
            <a:endParaRPr lang="fi-FI" dirty="0"/>
          </a:p>
        </p:txBody>
      </p:sp>
      <p:sp>
        <p:nvSpPr>
          <p:cNvPr id="3" name="Tekstin paikkamerkki 2"/>
          <p:cNvSpPr>
            <a:spLocks noGrp="1"/>
          </p:cNvSpPr>
          <p:nvPr>
            <p:ph type="body" sz="quarter" idx="10"/>
          </p:nvPr>
        </p:nvSpPr>
        <p:spPr>
          <a:xfrm>
            <a:off x="827584" y="1772816"/>
            <a:ext cx="6624736" cy="4248472"/>
          </a:xfrm>
        </p:spPr>
        <p:txBody>
          <a:bodyPr/>
          <a:lstStyle/>
          <a:p>
            <a:r>
              <a:rPr lang="fi-FI" dirty="0" smtClean="0"/>
              <a:t>    Hyvä hankesuunnitelma; selkeä tavoite sekä sisällöllinen ja ajallinen suunnitelma</a:t>
            </a:r>
          </a:p>
          <a:p>
            <a:endParaRPr lang="fi-FI" dirty="0" smtClean="0"/>
          </a:p>
          <a:p>
            <a:r>
              <a:rPr lang="fi-FI" dirty="0" smtClean="0"/>
              <a:t>    Kustannusarvio, johon sisältyy myös kunnan           rahoitusosuus </a:t>
            </a:r>
          </a:p>
          <a:p>
            <a:endParaRPr lang="fi-FI" dirty="0" smtClean="0"/>
          </a:p>
          <a:p>
            <a:r>
              <a:rPr lang="fi-FI" dirty="0" smtClean="0"/>
              <a:t>    Hankkeen tulee olla yleisesti hyödynnettävissä </a:t>
            </a:r>
          </a:p>
          <a:p>
            <a:endParaRPr lang="fi-FI" dirty="0" smtClean="0"/>
          </a:p>
          <a:p>
            <a:r>
              <a:rPr lang="fi-FI" dirty="0" smtClean="0"/>
              <a:t>    Alueellinen ja/tai valtakunnallinen yhteistyö on suositeltavaa. </a:t>
            </a:r>
          </a:p>
          <a:p>
            <a:pPr marL="457200" indent="-457200">
              <a:buNone/>
            </a:pPr>
            <a:endParaRPr lang="fi-FI" dirty="0" smtClean="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3</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980728"/>
            <a:ext cx="6480720" cy="144016"/>
          </a:xfrm>
        </p:spPr>
        <p:txBody>
          <a:bodyPr/>
          <a:lstStyle/>
          <a:p>
            <a:endParaRPr lang="fi-FI" sz="2800" dirty="0"/>
          </a:p>
        </p:txBody>
      </p:sp>
      <p:sp>
        <p:nvSpPr>
          <p:cNvPr id="3" name="Tekstin paikkamerkki 2"/>
          <p:cNvSpPr>
            <a:spLocks noGrp="1"/>
          </p:cNvSpPr>
          <p:nvPr>
            <p:ph type="body" sz="quarter" idx="10"/>
          </p:nvPr>
        </p:nvSpPr>
        <p:spPr>
          <a:xfrm>
            <a:off x="827584" y="1772816"/>
            <a:ext cx="6624736" cy="4248472"/>
          </a:xfrm>
        </p:spPr>
        <p:txBody>
          <a:bodyPr/>
          <a:lstStyle/>
          <a:p>
            <a:pPr marL="457200" indent="-457200">
              <a:buNone/>
            </a:pPr>
            <a:r>
              <a:rPr lang="fi-FI" dirty="0" smtClean="0"/>
              <a:t>      Myönnetyt avustukset ovat käytettävissä enintään myöntämistä seuraavan kalenterivuoden loppuun saakka. </a:t>
            </a:r>
          </a:p>
          <a:p>
            <a:pPr marL="457200" indent="-457200">
              <a:buNone/>
            </a:pPr>
            <a:r>
              <a:rPr lang="fi-FI" dirty="0" smtClean="0"/>
              <a:t>      Hakemuksessa tulee selvästi ilmoittaa, minkä ajan kuluessa haettu avustus aiotaan käyttää. </a:t>
            </a:r>
          </a:p>
          <a:p>
            <a:pPr marL="457200" indent="-457200">
              <a:buNone/>
            </a:pPr>
            <a:r>
              <a:rPr lang="fi-FI" dirty="0" smtClean="0"/>
              <a:t>      Lisäksi ajoituksessa on huomioitava, että avustuspäätökset tehdään opetus- ja kulttuuriministeriössä ja aluehallintovirastoissa viimeistään maaliskuussa 2014.</a:t>
            </a:r>
          </a:p>
          <a:p>
            <a:pPr marL="457200" indent="-457200">
              <a:buNone/>
            </a:pPr>
            <a:endParaRPr lang="fi-FI" dirty="0" smtClean="0"/>
          </a:p>
          <a:p>
            <a:pPr marL="457200" indent="-457200">
              <a:buNone/>
            </a:pPr>
            <a:r>
              <a:rPr lang="fi-FI" dirty="0" smtClean="0"/>
              <a:t>      </a:t>
            </a:r>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4</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smtClean="0"/>
              <a:t>HANKEREKISTERI HYÖTYKÄYTTÖÖN!</a:t>
            </a:r>
            <a:br>
              <a:rPr lang="fi-FI" sz="2400" b="1" dirty="0" smtClean="0"/>
            </a:br>
            <a:r>
              <a:rPr lang="fi-FI" sz="2400" b="1" dirty="0" smtClean="0"/>
              <a:t>664 tapaa kehittää kirjastoa</a:t>
            </a:r>
            <a:br>
              <a:rPr lang="fi-FI" sz="2400" b="1" dirty="0" smtClean="0"/>
            </a:br>
            <a:r>
              <a:rPr lang="fi-FI" sz="2400" b="1" dirty="0" smtClean="0"/>
              <a:t/>
            </a:r>
            <a:br>
              <a:rPr lang="fi-FI" sz="2400" b="1" dirty="0" smtClean="0"/>
            </a:br>
            <a:r>
              <a:rPr lang="fi-FI" sz="2400" b="1" dirty="0" smtClean="0"/>
              <a:t/>
            </a:r>
            <a:br>
              <a:rPr lang="fi-FI" sz="2400" b="1"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dirty="0" smtClean="0"/>
              <a:t/>
            </a:r>
            <a:br>
              <a:rPr lang="fi-FI" dirty="0" smtClean="0"/>
            </a:br>
            <a:endParaRPr lang="fi-FI" dirty="0"/>
          </a:p>
        </p:txBody>
      </p:sp>
      <p:sp>
        <p:nvSpPr>
          <p:cNvPr id="3" name="Tekstin paikkamerkki 2"/>
          <p:cNvSpPr>
            <a:spLocks noGrp="1"/>
          </p:cNvSpPr>
          <p:nvPr>
            <p:ph type="body" sz="quarter" idx="10"/>
          </p:nvPr>
        </p:nvSpPr>
        <p:spPr>
          <a:xfrm>
            <a:off x="755576" y="1556792"/>
            <a:ext cx="6696744" cy="4464496"/>
          </a:xfrm>
        </p:spPr>
        <p:txBody>
          <a:bodyPr/>
          <a:lstStyle/>
          <a:p>
            <a:pPr>
              <a:buNone/>
            </a:pPr>
            <a:r>
              <a:rPr lang="fi-FI" b="1" dirty="0" smtClean="0"/>
              <a:t>    </a:t>
            </a:r>
          </a:p>
          <a:p>
            <a:pPr>
              <a:buNone/>
            </a:pPr>
            <a:r>
              <a:rPr lang="fi-FI" b="1" dirty="0" smtClean="0"/>
              <a:t>    </a:t>
            </a:r>
          </a:p>
          <a:p>
            <a:pPr>
              <a:buNone/>
            </a:pPr>
            <a:r>
              <a:rPr lang="fi-FI" b="1" dirty="0" smtClean="0"/>
              <a:t>    Vaasan kaupunginkirjasto: Snack &amp; </a:t>
            </a:r>
            <a:r>
              <a:rPr lang="fi-FI" b="1" dirty="0" err="1" smtClean="0"/>
              <a:t>pop-up</a:t>
            </a:r>
            <a:r>
              <a:rPr lang="fi-FI" b="1" dirty="0" smtClean="0"/>
              <a:t>! Vinkkivälipaloja ja uutta näkyvyyttä</a:t>
            </a:r>
          </a:p>
          <a:p>
            <a:pPr>
              <a:buNone/>
            </a:pPr>
            <a:endParaRPr lang="fi-FI" b="1" dirty="0" smtClean="0"/>
          </a:p>
          <a:p>
            <a:pPr>
              <a:buNone/>
            </a:pPr>
            <a:r>
              <a:rPr lang="fi-FI" b="1" dirty="0" smtClean="0"/>
              <a:t>     -</a:t>
            </a:r>
            <a:r>
              <a:rPr lang="fi-FI" dirty="0" smtClean="0"/>
              <a:t>ulos kirjastorakennuksesta sinne, missä ihmiset ovat</a:t>
            </a:r>
            <a:r>
              <a:rPr lang="fi-FI" b="1" dirty="0" smtClean="0"/>
              <a:t/>
            </a:r>
            <a:br>
              <a:rPr lang="fi-FI" b="1" dirty="0" smtClean="0"/>
            </a:br>
            <a:r>
              <a:rPr lang="fi-FI" b="1" dirty="0" smtClean="0"/>
              <a:t>-</a:t>
            </a:r>
            <a:r>
              <a:rPr lang="fi-FI" dirty="0" smtClean="0"/>
              <a:t> lyhyitä vinkkivälipala-tilaisuuksia kirjaston ulkopuolella, kirjanäyttelyitä , </a:t>
            </a:r>
            <a:r>
              <a:rPr lang="fi-FI" dirty="0" err="1" smtClean="0"/>
              <a:t>pop-up</a:t>
            </a:r>
            <a:r>
              <a:rPr lang="fi-FI" dirty="0" smtClean="0"/>
              <a:t> -kirjastopisteitä sopivien tapahtumien ja teemojen yhteyteen</a:t>
            </a:r>
          </a:p>
          <a:p>
            <a:pPr>
              <a:buNone/>
            </a:pPr>
            <a:r>
              <a:rPr lang="fi-FI" dirty="0" smtClean="0"/>
              <a:t>     - "vinkkikassit”</a:t>
            </a:r>
          </a:p>
          <a:p>
            <a:pPr>
              <a:buNone/>
            </a:pPr>
            <a:r>
              <a:rPr lang="fi-FI" dirty="0" smtClean="0"/>
              <a:t>      </a:t>
            </a:r>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5</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Tekstin paikkamerkki 2"/>
          <p:cNvSpPr>
            <a:spLocks noGrp="1"/>
          </p:cNvSpPr>
          <p:nvPr>
            <p:ph type="body" sz="quarter" idx="10"/>
          </p:nvPr>
        </p:nvSpPr>
        <p:spPr>
          <a:xfrm>
            <a:off x="683568" y="1340768"/>
            <a:ext cx="6624736" cy="3937050"/>
          </a:xfrm>
        </p:spPr>
        <p:txBody>
          <a:bodyPr/>
          <a:lstStyle/>
          <a:p>
            <a:pPr>
              <a:buNone/>
            </a:pPr>
            <a:r>
              <a:rPr lang="fi-FI" b="1" dirty="0" smtClean="0"/>
              <a:t>Keravan kaupunginkirjasto: Kirjasto iholla</a:t>
            </a:r>
            <a:endParaRPr lang="fi-FI" dirty="0" smtClean="0"/>
          </a:p>
          <a:p>
            <a:pPr>
              <a:buNone/>
            </a:pPr>
            <a:r>
              <a:rPr lang="fi-FI" dirty="0" smtClean="0"/>
              <a:t> </a:t>
            </a:r>
          </a:p>
          <a:p>
            <a:pPr>
              <a:buNone/>
            </a:pPr>
            <a:r>
              <a:rPr lang="fi-FI" dirty="0" smtClean="0"/>
              <a:t>    Jalkautua voi vaikka </a:t>
            </a:r>
            <a:r>
              <a:rPr lang="fi-FI" b="1" i="1" dirty="0" smtClean="0"/>
              <a:t>rautatieasemalle </a:t>
            </a:r>
            <a:r>
              <a:rPr lang="fi-FI" dirty="0" smtClean="0"/>
              <a:t>kirjastopalveluista  tiedottamaan ja matkalukemista  lainaamaan, </a:t>
            </a:r>
            <a:r>
              <a:rPr lang="fi-FI" b="1" i="1" dirty="0" smtClean="0"/>
              <a:t>kauppakeskukseen </a:t>
            </a:r>
            <a:r>
              <a:rPr lang="fi-FI" dirty="0" smtClean="0"/>
              <a:t>taide-esitystä järjestämään tai torille/puistoon kutsumaan asiakkaita lukukeitaalle keskustelemaan tai luentaa kuulemaan.</a:t>
            </a:r>
          </a:p>
          <a:p>
            <a:pPr>
              <a:buNone/>
            </a:pPr>
            <a:r>
              <a:rPr lang="fi-FI" dirty="0" smtClean="0"/>
              <a:t>    </a:t>
            </a:r>
            <a:r>
              <a:rPr lang="fi-FI" b="1" i="1" dirty="0" smtClean="0"/>
              <a:t>Kyläiltoja </a:t>
            </a:r>
            <a:r>
              <a:rPr lang="fi-FI" dirty="0" smtClean="0"/>
              <a:t>järjestetään niin maalla kuin kaupungeissakin. Kirjasto vie iltaan kokoelmatarjontaansa liittyvän taide-esityksen.</a:t>
            </a:r>
          </a:p>
          <a:p>
            <a:pPr>
              <a:buNone/>
            </a:pPr>
            <a:r>
              <a:rPr lang="fi-FI" dirty="0" smtClean="0"/>
              <a:t> </a:t>
            </a:r>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6</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980728"/>
            <a:ext cx="6624736" cy="72008"/>
          </a:xfrm>
        </p:spPr>
        <p:txBody>
          <a:bodyPr/>
          <a:lstStyle/>
          <a:p>
            <a:endParaRPr lang="fi-FI" dirty="0"/>
          </a:p>
        </p:txBody>
      </p:sp>
      <p:sp>
        <p:nvSpPr>
          <p:cNvPr id="3" name="Tekstin paikkamerkki 2"/>
          <p:cNvSpPr>
            <a:spLocks noGrp="1"/>
          </p:cNvSpPr>
          <p:nvPr>
            <p:ph type="body" sz="quarter" idx="10"/>
          </p:nvPr>
        </p:nvSpPr>
        <p:spPr>
          <a:xfrm>
            <a:off x="827584" y="1124744"/>
            <a:ext cx="6624736" cy="4248472"/>
          </a:xfrm>
        </p:spPr>
        <p:txBody>
          <a:bodyPr/>
          <a:lstStyle/>
          <a:p>
            <a:pPr>
              <a:buNone/>
            </a:pPr>
            <a:r>
              <a:rPr lang="fi-FI" b="1" dirty="0" smtClean="0"/>
              <a:t>Se hengittää! Kirjaston </a:t>
            </a:r>
            <a:r>
              <a:rPr lang="fi-FI" b="1" dirty="0" err="1" smtClean="0"/>
              <a:t>runofestari</a:t>
            </a:r>
            <a:r>
              <a:rPr lang="fi-FI" b="1" dirty="0" smtClean="0"/>
              <a:t> vuoden ympäri</a:t>
            </a:r>
          </a:p>
          <a:p>
            <a:pPr>
              <a:buNone/>
            </a:pPr>
            <a:r>
              <a:rPr lang="fi-FI" dirty="0" smtClean="0"/>
              <a:t>    </a:t>
            </a:r>
            <a:r>
              <a:rPr lang="fi-FI" dirty="0" err="1" smtClean="0"/>
              <a:t>Toimintapoja</a:t>
            </a:r>
            <a:r>
              <a:rPr lang="fi-FI" dirty="0" smtClean="0"/>
              <a:t> voivat olla esimerkiksi runopajat, lainaa runoilija -palvelu, eri runoudenlajien esittelyt ja näyttelyt, kirjailijavierailut, lausunta- ja laulelmaillat, kirjoituskilpailut, runojulkaisun tuottaminen ja runouden linkittäminen muihin ilmaisumuotoihin, kuten sarjakuvaan, valokuvaan, videoon ja musiikkiin…. Kesäaikana on mahdollista hyödyntää myös kirjaston lähiympäristöä esimerkiksi runoteltan muodossa.</a:t>
            </a:r>
          </a:p>
          <a:p>
            <a:pPr>
              <a:buNone/>
            </a:pPr>
            <a:endParaRPr lang="fi-FI" dirty="0" smtClean="0"/>
          </a:p>
          <a:p>
            <a:pPr>
              <a:buNone/>
            </a:pPr>
            <a:r>
              <a:rPr lang="fi-FI" b="1" dirty="0" smtClean="0"/>
              <a:t/>
            </a:r>
            <a:br>
              <a:rPr lang="fi-FI" b="1" dirty="0" smtClean="0"/>
            </a:br>
            <a:endParaRPr lang="fi-FI" dirty="0" smtClean="0"/>
          </a:p>
          <a:p>
            <a:pPr>
              <a:buNone/>
            </a:pPr>
            <a:endParaRPr lang="fi-FI" dirty="0" smtClean="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7</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err="1" smtClean="0"/>
              <a:t>Kalajoki-Entresse</a:t>
            </a:r>
            <a:r>
              <a:rPr lang="fi-FI" sz="2400" b="1" dirty="0" smtClean="0"/>
              <a:t> -työkierto</a:t>
            </a:r>
            <a:br>
              <a:rPr lang="fi-FI" sz="2400" b="1" dirty="0" smtClean="0"/>
            </a:br>
            <a:endParaRPr lang="fi-FI" sz="2400" dirty="0"/>
          </a:p>
        </p:txBody>
      </p:sp>
      <p:sp>
        <p:nvSpPr>
          <p:cNvPr id="3" name="Tekstin paikkamerkki 2"/>
          <p:cNvSpPr>
            <a:spLocks noGrp="1"/>
          </p:cNvSpPr>
          <p:nvPr>
            <p:ph type="body" sz="quarter" idx="10"/>
          </p:nvPr>
        </p:nvSpPr>
        <p:spPr/>
        <p:txBody>
          <a:bodyPr/>
          <a:lstStyle/>
          <a:p>
            <a:pPr>
              <a:buNone/>
            </a:pPr>
            <a:r>
              <a:rPr lang="fi-FI" dirty="0" smtClean="0"/>
              <a:t>    Kirjaston työntekijöille haetaan uusia ideoita ja innostusta maahanmuuttajatyöhön, tapahtumatuotantoon, asiakaspalveluun ja uuden tekniikan käyttöönottoon. Kokeilu saattaa avata uusia näkökulmia myös sekä oman työn kehittämiseen että mahdollisiin tuleviin työvaihtoihin oman kaupungin sisällä ja lähikuntien kesken. </a:t>
            </a:r>
          </a:p>
          <a:p>
            <a:pPr>
              <a:buNone/>
            </a:pPr>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8</a:t>
            </a:fld>
            <a:endParaRPr lang="fi-FI" dirty="0"/>
          </a:p>
        </p:txBody>
      </p:sp>
      <p:sp>
        <p:nvSpPr>
          <p:cNvPr id="5" name="Alatunnisteen paikkamerkki 4"/>
          <p:cNvSpPr>
            <a:spLocks noGrp="1"/>
          </p:cNvSpPr>
          <p:nvPr>
            <p:ph type="ftr" sz="quarter" idx="14"/>
          </p:nvPr>
        </p:nvSpPr>
        <p:spPr/>
        <p:txBody>
          <a:bodyPr/>
          <a:lstStyle/>
          <a:p>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608" y="1268760"/>
            <a:ext cx="6408712" cy="72008"/>
          </a:xfrm>
        </p:spPr>
        <p:txBody>
          <a:bodyPr/>
          <a:lstStyle/>
          <a:p>
            <a:endParaRPr lang="fi-FI" dirty="0"/>
          </a:p>
        </p:txBody>
      </p:sp>
      <p:sp>
        <p:nvSpPr>
          <p:cNvPr id="3" name="Tekstin paikkamerkki 2"/>
          <p:cNvSpPr>
            <a:spLocks noGrp="1"/>
          </p:cNvSpPr>
          <p:nvPr>
            <p:ph type="body" sz="quarter" idx="10"/>
          </p:nvPr>
        </p:nvSpPr>
        <p:spPr>
          <a:xfrm>
            <a:off x="827584" y="1412776"/>
            <a:ext cx="6624736" cy="3937050"/>
          </a:xfrm>
        </p:spPr>
        <p:txBody>
          <a:bodyPr/>
          <a:lstStyle/>
          <a:p>
            <a:pPr>
              <a:buNone/>
            </a:pPr>
            <a:r>
              <a:rPr lang="fi-FI" dirty="0" smtClean="0"/>
              <a:t>    </a:t>
            </a:r>
          </a:p>
          <a:p>
            <a:pPr>
              <a:buNone/>
            </a:pPr>
            <a:r>
              <a:rPr lang="fi-FI" dirty="0" smtClean="0"/>
              <a:t>     </a:t>
            </a:r>
            <a:endParaRPr lang="fi-FI" sz="1600" dirty="0" smtClean="0"/>
          </a:p>
          <a:p>
            <a:pPr>
              <a:buNone/>
            </a:pPr>
            <a:endParaRPr lang="fi-FI"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9</a:t>
            </a:fld>
            <a:endParaRPr lang="fi-FI" dirty="0"/>
          </a:p>
        </p:txBody>
      </p:sp>
      <p:sp>
        <p:nvSpPr>
          <p:cNvPr id="5" name="Alatunnisteen paikkamerkki 4"/>
          <p:cNvSpPr>
            <a:spLocks noGrp="1"/>
          </p:cNvSpPr>
          <p:nvPr>
            <p:ph type="ftr" sz="quarter" idx="14"/>
          </p:nvPr>
        </p:nvSpPr>
        <p:spPr/>
        <p:txBody>
          <a:bodyPr/>
          <a:lstStyle/>
          <a:p>
            <a:r>
              <a:rPr lang="fi-FI" dirty="0"/>
              <a:t>Päivi Almgren 14.5.2013</a:t>
            </a:r>
          </a:p>
          <a:p>
            <a:endParaRPr lang="fi-FI" dirty="0"/>
          </a:p>
        </p:txBody>
      </p:sp>
      <p:pic>
        <p:nvPicPr>
          <p:cNvPr id="1026" name="Picture 2" descr="C:\Users\A002690\AppData\Local\Microsoft\Windows\Temporary Internet Files\Content.IE5\GP2LP0E7\MP900448756[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pic>
        <p:nvPicPr>
          <p:cNvPr id="6" name="Picture 3" descr="C:\Users\A002690\AppData\Local\Microsoft\Windows\Temporary Internet Files\Content.IE5\GP2LP0E7\MP900448756[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LY_EA02_PowerP_________RGB">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9BBBB05E346EB49BE5495847806A081" ma:contentTypeVersion="1" ma:contentTypeDescription="Luo uusi asiakirja." ma:contentTypeScope="" ma:versionID="357db163d7109ef8c2e3c37eb042e877">
  <xsd:schema xmlns:xsd="http://www.w3.org/2001/XMLSchema" xmlns:p="http://schemas.microsoft.com/office/2006/metadata/properties" xmlns:ns1="http://schemas.microsoft.com/sharepoint/v3" targetNamespace="http://schemas.microsoft.com/office/2006/metadata/properties" ma:root="true" ma:fieldsID="4340a008e99365d80b71206bae22299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Ajoituksen alkamispäivämäärä" ma:description="" ma:hidden="true" ma:internalName="PublishingStartDate">
      <xsd:simpleType>
        <xsd:restriction base="dms:Unknown"/>
      </xsd:simpleType>
    </xsd:element>
    <xsd:element name="PublishingExpirationDate" ma:index="9" nillable="true" ma:displayName="Ajoituksen päättymispäivämäärä"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898365-A7E7-47B8-AC46-4CF940C4F10A}">
  <ds:schemaRefs>
    <ds:schemaRef ds:uri="http://purl.org/dc/elements/1.1/"/>
    <ds:schemaRef ds:uri="http://schemas.openxmlformats.org/package/2006/metadata/core-propertie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schemas.microsoft.com/sharepoint/v3"/>
  </ds:schemaRefs>
</ds:datastoreItem>
</file>

<file path=customXml/itemProps2.xml><?xml version="1.0" encoding="utf-8"?>
<ds:datastoreItem xmlns:ds="http://schemas.openxmlformats.org/officeDocument/2006/customXml" ds:itemID="{D44C03CF-AF4C-4154-88D8-DBD67600D0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FAAEF99-5498-44A0-93FF-3F8B7C264F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ELY_EA02_PowerP_________RGB</Template>
  <TotalTime>480</TotalTime>
  <Words>237</Words>
  <Application>Microsoft Office PowerPoint</Application>
  <PresentationFormat>Näytössä katseltava diaesitys (4:3)</PresentationFormat>
  <Paragraphs>51</Paragraphs>
  <Slides>9</Slides>
  <Notes>1</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ELY_EA02_PowerP_________RGB</vt:lpstr>
      <vt:lpstr>Hankepäivä 19.9.2013 </vt:lpstr>
      <vt:lpstr>Valtionavustukset yleisten kirjastojen kokeilu- ja kehittämistoimintaan  </vt:lpstr>
      <vt:lpstr>PowerPoint-esitys</vt:lpstr>
      <vt:lpstr>PowerPoint-esitys</vt:lpstr>
      <vt:lpstr>HANKEREKISTERI HYÖTYKÄYTTÖÖN! 664 tapaa kehittää kirjastoa          </vt:lpstr>
      <vt:lpstr>PowerPoint-esitys</vt:lpstr>
      <vt:lpstr>PowerPoint-esitys</vt:lpstr>
      <vt:lpstr>Kalajoki-Entresse -työkierto </vt:lpstr>
      <vt:lpstr>PowerPoint-esitys</vt:lpstr>
    </vt:vector>
  </TitlesOfParts>
  <Company>Aluehallinto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Heidi Ovaska</dc:creator>
  <cp:lastModifiedBy>kirjasto</cp:lastModifiedBy>
  <cp:revision>71</cp:revision>
  <dcterms:created xsi:type="dcterms:W3CDTF">2012-03-12T08:33:07Z</dcterms:created>
  <dcterms:modified xsi:type="dcterms:W3CDTF">2013-09-19T07:03:43Z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0x010100E9BBBB05E346EB49BE5495847806A081</vt:lpwstr>
  </property>
</Properties>
</file>