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2" r:id="rId6"/>
    <p:sldId id="263" r:id="rId7"/>
    <p:sldId id="264" r:id="rId8"/>
    <p:sldId id="266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fi-FI" altLang="ja-JP" smtClean="0"/>
              <a:t>Muokkaa alaotsikon perustyyliä napsautt.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fi-FI" altLang="ja-JP" smtClean="0"/>
              <a:t>Muokkaa perustyyl. napsautt.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fi-FI" altLang="ja-JP" smtClean="0"/>
              <a:t>Muokkaa alaotsikon perustyyliä napsautt.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fi-FI" altLang="ja-JP" smtClean="0"/>
              <a:t>Muokkaa perustyyl. napsautt.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fi-FI" altLang="ja-JP" smtClean="0"/>
              <a:t>Muokkaa perustyyl. napsautt.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fi-FI" altLang="ja-JP" smtClean="0"/>
              <a:t>Lisää kuva napsauttamalla kuvaketta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fi-FI" altLang="ja-JP" smtClean="0"/>
              <a:t>Muokkaa tekstin perustyylejä napsauttamalla</a:t>
            </a:r>
          </a:p>
          <a:p>
            <a:pPr lvl="1"/>
            <a:r>
              <a:rPr kumimoji="1" lang="fi-FI" altLang="ja-JP" smtClean="0"/>
              <a:t>toinen taso</a:t>
            </a:r>
          </a:p>
          <a:p>
            <a:pPr lvl="2"/>
            <a:r>
              <a:rPr kumimoji="1" lang="fi-FI" altLang="ja-JP" smtClean="0"/>
              <a:t>kolmas taso</a:t>
            </a:r>
          </a:p>
          <a:p>
            <a:pPr lvl="3"/>
            <a:r>
              <a:rPr kumimoji="1" lang="fi-FI" altLang="ja-JP" smtClean="0"/>
              <a:t>neljäs taso</a:t>
            </a:r>
          </a:p>
          <a:p>
            <a:pPr lvl="4"/>
            <a:r>
              <a:rPr kumimoji="1" lang="fi-FI" altLang="ja-JP" smtClean="0"/>
              <a:t>viides taso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F429519-892A-41F9-B658-1A82874D4AF2}" type="datetimeFigureOut">
              <a:rPr lang="fi-FI" smtClean="0"/>
              <a:t>14.5.2013</a:t>
            </a:fld>
            <a:endParaRPr lang="fi-FI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E8FD17D-3EFC-4CAD-94B1-2CD0E3EB7E34}" type="slidenum">
              <a:rPr lang="fi-FI" smtClean="0"/>
              <a:t>‹#›</a:t>
            </a:fld>
            <a:endParaRPr lang="fi-FI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veluplus.fi/" TargetMode="External"/><Relationship Id="rId2" Type="http://schemas.openxmlformats.org/officeDocument/2006/relationships/hyperlink" Target="http://www.mysteryshopper.fi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Mystery</a:t>
            </a:r>
            <a:r>
              <a:rPr lang="fi-FI" dirty="0" smtClean="0"/>
              <a:t> </a:t>
            </a:r>
            <a:r>
              <a:rPr lang="fi-FI" dirty="0" err="1" smtClean="0"/>
              <a:t>shopping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fi-FI" dirty="0" smtClean="0"/>
              <a:t>Haamuasiakas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fi-FI" dirty="0" smtClean="0"/>
              <a:t>Testiasiakas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fi-FI" dirty="0"/>
              <a:t>K</a:t>
            </a:r>
            <a:r>
              <a:rPr lang="fi-FI" dirty="0" smtClean="0"/>
              <a:t>oeasiakas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fi-FI" dirty="0" smtClean="0"/>
              <a:t>Mysteeriasiakas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fi-FI" dirty="0"/>
              <a:t>H</a:t>
            </a:r>
            <a:r>
              <a:rPr lang="fi-FI" dirty="0" smtClean="0"/>
              <a:t>avainnoija</a:t>
            </a:r>
          </a:p>
          <a:p>
            <a:pPr marL="457200" indent="-457200">
              <a:buFont typeface="Wingdings" pitchFamily="2" charset="2"/>
              <a:buChar char="q"/>
            </a:pPr>
            <a:endParaRPr lang="fi-FI" dirty="0" smtClean="0"/>
          </a:p>
          <a:p>
            <a:pPr marL="457200" indent="-457200">
              <a:buFont typeface="Wingdings" pitchFamily="2" charset="2"/>
              <a:buChar char="q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7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Arviointia tarvitaan varmistamaan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Asiakaskeskeisyys</a:t>
            </a:r>
          </a:p>
          <a:p>
            <a:r>
              <a:rPr lang="fi-FI" dirty="0" smtClean="0"/>
              <a:t>Tehokkuus</a:t>
            </a:r>
          </a:p>
          <a:p>
            <a:r>
              <a:rPr lang="fi-FI" dirty="0" smtClean="0"/>
              <a:t>Tuloksellisuus</a:t>
            </a:r>
          </a:p>
          <a:p>
            <a:r>
              <a:rPr lang="fi-FI" dirty="0" smtClean="0"/>
              <a:t>Tuottavuus</a:t>
            </a:r>
          </a:p>
          <a:p>
            <a:r>
              <a:rPr lang="fi-FI" dirty="0" smtClean="0"/>
              <a:t>Vaikuttavuus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11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152128"/>
          </a:xfrm>
        </p:spPr>
        <p:txBody>
          <a:bodyPr>
            <a:normAutofit/>
          </a:bodyPr>
          <a:lstStyle/>
          <a:p>
            <a:r>
              <a:rPr lang="fi-FI" dirty="0" smtClean="0"/>
              <a:t>Hyödynnetään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2910" y="2636912"/>
            <a:ext cx="7772400" cy="3672408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fi-FI" u="sng" dirty="0" smtClean="0"/>
              <a:t>Johtaminen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/>
              <a:t>K</a:t>
            </a:r>
            <a:r>
              <a:rPr lang="fi-FI" dirty="0" smtClean="0"/>
              <a:t>oulutus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Uuden palvelukonseptin kehittäminen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Palvelumuotoilu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/>
              <a:t>R</a:t>
            </a:r>
            <a:r>
              <a:rPr lang="fi-FI" dirty="0" smtClean="0"/>
              <a:t>ekrytoinnit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94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Hanke käytännössä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Palautteet huomioidaan havainnoitavissa asioissa</a:t>
            </a:r>
          </a:p>
          <a:p>
            <a:r>
              <a:rPr lang="fi-FI" dirty="0" smtClean="0"/>
              <a:t>Havainnointikohteet  sovitaan kirjastoittain</a:t>
            </a:r>
          </a:p>
          <a:p>
            <a:r>
              <a:rPr lang="fi-FI" dirty="0" smtClean="0"/>
              <a:t>Palvelun taso määritellään etukäteen</a:t>
            </a:r>
          </a:p>
          <a:p>
            <a:r>
              <a:rPr lang="fi-FI" dirty="0" smtClean="0"/>
              <a:t>Maksut vakiokysymys</a:t>
            </a:r>
          </a:p>
          <a:p>
            <a:r>
              <a:rPr lang="fi-FI" dirty="0" smtClean="0"/>
              <a:t>Erilaiset organisaatiot kunnissa</a:t>
            </a:r>
          </a:p>
          <a:p>
            <a:r>
              <a:rPr lang="fi-FI" dirty="0" smtClean="0"/>
              <a:t>Haamuasiakkaina eri ikäisiä ihmisiä</a:t>
            </a:r>
          </a:p>
          <a:p>
            <a:r>
              <a:rPr lang="fi-FI" dirty="0" smtClean="0"/>
              <a:t>15 000 € hankerahaa, 5000 € oma rahoitus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91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Tutkimusmenetelmä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Palkatut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koulutetut</a:t>
            </a:r>
            <a:r>
              <a:rPr lang="en-US" dirty="0" smtClean="0"/>
              <a:t> </a:t>
            </a:r>
            <a:r>
              <a:rPr lang="en-US" dirty="0" err="1" smtClean="0"/>
              <a:t>haamuasiakkaat</a:t>
            </a:r>
            <a:r>
              <a:rPr lang="en-US" dirty="0" smtClean="0"/>
              <a:t> </a:t>
            </a:r>
            <a:r>
              <a:rPr lang="en-US" dirty="0" err="1"/>
              <a:t>esiintyvät</a:t>
            </a:r>
            <a:r>
              <a:rPr lang="en-US" dirty="0"/>
              <a:t> </a:t>
            </a:r>
            <a:r>
              <a:rPr lang="en-US" dirty="0" err="1"/>
              <a:t>tavallisina</a:t>
            </a:r>
            <a:r>
              <a:rPr lang="en-US" dirty="0"/>
              <a:t> </a:t>
            </a:r>
            <a:r>
              <a:rPr lang="en-US" dirty="0" err="1" smtClean="0"/>
              <a:t>asiakkaina</a:t>
            </a:r>
            <a:r>
              <a:rPr lang="en-US" dirty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/>
              <a:t>havainnoivat</a:t>
            </a:r>
            <a:r>
              <a:rPr lang="en-US" dirty="0"/>
              <a:t> </a:t>
            </a:r>
            <a:r>
              <a:rPr lang="en-US" dirty="0" err="1"/>
              <a:t>aitoa</a:t>
            </a:r>
            <a:r>
              <a:rPr lang="en-US" dirty="0"/>
              <a:t> </a:t>
            </a:r>
            <a:r>
              <a:rPr lang="en-US" dirty="0" err="1" smtClean="0"/>
              <a:t>asiakaspalvelutilannetta</a:t>
            </a:r>
            <a:r>
              <a:rPr lang="en-US" dirty="0" smtClean="0"/>
              <a:t>, </a:t>
            </a:r>
            <a:r>
              <a:rPr lang="en-US" dirty="0" err="1" smtClean="0"/>
              <a:t>esillepanoa</a:t>
            </a:r>
            <a:r>
              <a:rPr lang="en-US" dirty="0" smtClean="0"/>
              <a:t>, </a:t>
            </a:r>
            <a:r>
              <a:rPr lang="en-US" dirty="0" err="1" smtClean="0"/>
              <a:t>ympäristöä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err="1"/>
              <a:t>R</a:t>
            </a:r>
            <a:r>
              <a:rPr lang="en-US" dirty="0" err="1" smtClean="0"/>
              <a:t>aportoivat</a:t>
            </a:r>
            <a:r>
              <a:rPr lang="en-US" dirty="0" smtClean="0"/>
              <a:t> </a:t>
            </a:r>
            <a:r>
              <a:rPr lang="en-US" dirty="0" err="1"/>
              <a:t>kirjallisesti</a:t>
            </a:r>
            <a:r>
              <a:rPr lang="en-US" dirty="0"/>
              <a:t> </a:t>
            </a:r>
            <a:r>
              <a:rPr lang="en-US" dirty="0" err="1" smtClean="0"/>
              <a:t>kokemuksistaan</a:t>
            </a:r>
            <a:r>
              <a:rPr lang="en-US" dirty="0" smtClean="0"/>
              <a:t> </a:t>
            </a:r>
            <a:r>
              <a:rPr lang="en-US" dirty="0" err="1" smtClean="0"/>
              <a:t>heti</a:t>
            </a:r>
            <a:r>
              <a:rPr lang="en-US" dirty="0" smtClean="0"/>
              <a:t> </a:t>
            </a:r>
            <a:r>
              <a:rPr lang="en-US" dirty="0" err="1" smtClean="0"/>
              <a:t>käynnin</a:t>
            </a:r>
            <a:r>
              <a:rPr lang="en-US" dirty="0" smtClean="0"/>
              <a:t> </a:t>
            </a:r>
            <a:r>
              <a:rPr lang="en-US" dirty="0" err="1" smtClean="0"/>
              <a:t>jälkeen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Ensimmäiset</a:t>
            </a:r>
            <a:r>
              <a:rPr lang="en-US" dirty="0" smtClean="0"/>
              <a:t>  </a:t>
            </a:r>
            <a:r>
              <a:rPr lang="en-US" dirty="0" err="1" smtClean="0"/>
              <a:t>tutkimukset</a:t>
            </a:r>
            <a:r>
              <a:rPr lang="en-US" dirty="0" smtClean="0"/>
              <a:t> 1950-luvulla </a:t>
            </a:r>
            <a:r>
              <a:rPr lang="en-US" dirty="0" err="1" smtClean="0"/>
              <a:t>kohdistuivat</a:t>
            </a:r>
            <a:r>
              <a:rPr lang="en-US" dirty="0" smtClean="0"/>
              <a:t> </a:t>
            </a:r>
            <a:r>
              <a:rPr lang="en-US" dirty="0" err="1" smtClean="0"/>
              <a:t>pankkien</a:t>
            </a:r>
            <a:r>
              <a:rPr lang="en-US" dirty="0" smtClean="0"/>
              <a:t> </a:t>
            </a:r>
            <a:r>
              <a:rPr lang="en-US" dirty="0" err="1" smtClean="0"/>
              <a:t>palveluun</a:t>
            </a:r>
            <a:r>
              <a:rPr lang="en-US" dirty="0" smtClean="0"/>
              <a:t>. </a:t>
            </a:r>
          </a:p>
          <a:p>
            <a:r>
              <a:rPr lang="en-US" dirty="0" err="1"/>
              <a:t>Vanha</a:t>
            </a:r>
            <a:r>
              <a:rPr lang="en-US" dirty="0"/>
              <a:t> </a:t>
            </a:r>
            <a:r>
              <a:rPr lang="en-US" dirty="0" err="1"/>
              <a:t>menetelmä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yleistyi</a:t>
            </a:r>
            <a:r>
              <a:rPr lang="en-US" dirty="0"/>
              <a:t> 1970-luvulla </a:t>
            </a:r>
            <a:r>
              <a:rPr lang="en-US" dirty="0" err="1"/>
              <a:t>Yhdysvalloissa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Euroopassa</a:t>
            </a:r>
            <a:r>
              <a:rPr lang="en-US" dirty="0" smtClean="0"/>
              <a:t> </a:t>
            </a:r>
            <a:r>
              <a:rPr lang="en-US" dirty="0"/>
              <a:t>mystery </a:t>
            </a:r>
            <a:r>
              <a:rPr lang="en-US" dirty="0" err="1"/>
              <a:t>shoppingia</a:t>
            </a:r>
            <a:r>
              <a:rPr lang="en-US" dirty="0"/>
              <a:t> on </a:t>
            </a:r>
            <a:r>
              <a:rPr lang="en-US" dirty="0" err="1"/>
              <a:t>hyödennetty</a:t>
            </a:r>
            <a:r>
              <a:rPr lang="en-US" dirty="0"/>
              <a:t> </a:t>
            </a:r>
            <a:r>
              <a:rPr lang="en-US" dirty="0" err="1"/>
              <a:t>pisimpään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laajimmin</a:t>
            </a:r>
            <a:r>
              <a:rPr lang="en-US" dirty="0"/>
              <a:t> </a:t>
            </a:r>
            <a:r>
              <a:rPr lang="en-US" dirty="0" err="1"/>
              <a:t>Englannissa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on </a:t>
            </a:r>
            <a:r>
              <a:rPr lang="en-US" dirty="0" err="1"/>
              <a:t>käytetty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julkisen</a:t>
            </a:r>
            <a:r>
              <a:rPr lang="en-US" dirty="0"/>
              <a:t>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arvioimiseen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Suomessa</a:t>
            </a:r>
            <a:r>
              <a:rPr lang="en-US" dirty="0" smtClean="0"/>
              <a:t> </a:t>
            </a:r>
            <a:r>
              <a:rPr lang="en-US" dirty="0" err="1"/>
              <a:t>tutkimusmenetelmä</a:t>
            </a:r>
            <a:r>
              <a:rPr lang="en-US" dirty="0"/>
              <a:t> </a:t>
            </a:r>
            <a:r>
              <a:rPr lang="en-US" dirty="0" err="1"/>
              <a:t>vakiintui</a:t>
            </a:r>
            <a:r>
              <a:rPr lang="en-US" dirty="0"/>
              <a:t> </a:t>
            </a:r>
            <a:r>
              <a:rPr lang="en-US" dirty="0" err="1" smtClean="0"/>
              <a:t>liike-elämän</a:t>
            </a:r>
            <a:r>
              <a:rPr lang="en-US" dirty="0" smtClean="0"/>
              <a:t> </a:t>
            </a:r>
            <a:r>
              <a:rPr lang="en-US" dirty="0" err="1" smtClean="0"/>
              <a:t>käyttöön</a:t>
            </a:r>
            <a:r>
              <a:rPr lang="en-US" dirty="0" smtClean="0"/>
              <a:t> </a:t>
            </a:r>
            <a:r>
              <a:rPr lang="en-US" dirty="0"/>
              <a:t>1990-luvun </a:t>
            </a:r>
            <a:r>
              <a:rPr lang="en-US" dirty="0" err="1" smtClean="0"/>
              <a:t>alussa</a:t>
            </a:r>
            <a:r>
              <a:rPr lang="en-US" dirty="0" smtClean="0"/>
              <a:t> (</a:t>
            </a:r>
            <a:r>
              <a:rPr lang="en-US" dirty="0" err="1" smtClean="0"/>
              <a:t>Alko</a:t>
            </a:r>
            <a:r>
              <a:rPr lang="en-US" dirty="0" smtClean="0"/>
              <a:t>, </a:t>
            </a:r>
            <a:r>
              <a:rPr lang="en-US" dirty="0" err="1" smtClean="0"/>
              <a:t>apteekit</a:t>
            </a:r>
            <a:r>
              <a:rPr lang="en-US" dirty="0" smtClean="0"/>
              <a:t>, </a:t>
            </a:r>
            <a:r>
              <a:rPr lang="en-US" dirty="0" err="1" smtClean="0"/>
              <a:t>kauppaketjut</a:t>
            </a:r>
            <a:r>
              <a:rPr lang="en-US" dirty="0" smtClean="0"/>
              <a:t>).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irjastoissa</a:t>
            </a:r>
            <a:r>
              <a:rPr lang="en-US" dirty="0" smtClean="0"/>
              <a:t> </a:t>
            </a:r>
            <a:r>
              <a:rPr lang="en-US" dirty="0" err="1" smtClean="0"/>
              <a:t>pilotti</a:t>
            </a:r>
            <a:r>
              <a:rPr lang="en-US" dirty="0" smtClean="0"/>
              <a:t> </a:t>
            </a:r>
            <a:r>
              <a:rPr lang="en-US" dirty="0" err="1" smtClean="0"/>
              <a:t>Kirjastoseuralle</a:t>
            </a:r>
            <a:r>
              <a:rPr lang="en-US" dirty="0" smtClean="0"/>
              <a:t> </a:t>
            </a:r>
            <a:r>
              <a:rPr lang="en-US" dirty="0" err="1" smtClean="0"/>
              <a:t>tekemäni</a:t>
            </a:r>
            <a:r>
              <a:rPr lang="en-US" dirty="0" smtClean="0"/>
              <a:t> </a:t>
            </a:r>
            <a:r>
              <a:rPr lang="en-US" dirty="0" err="1" smtClean="0"/>
              <a:t>opinnäytetyö</a:t>
            </a:r>
            <a:r>
              <a:rPr lang="en-US" dirty="0" smtClean="0"/>
              <a:t> </a:t>
            </a:r>
            <a:r>
              <a:rPr lang="en-US" dirty="0" err="1" smtClean="0"/>
              <a:t>Haamuasiakkaana</a:t>
            </a:r>
            <a:r>
              <a:rPr lang="en-US" dirty="0" smtClean="0"/>
              <a:t> </a:t>
            </a:r>
            <a:r>
              <a:rPr lang="en-US" dirty="0" err="1" smtClean="0"/>
              <a:t>kirjastossa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Helsinki 2009, </a:t>
            </a:r>
            <a:r>
              <a:rPr lang="en-US" dirty="0" err="1" smtClean="0"/>
              <a:t>jatko</a:t>
            </a:r>
            <a:r>
              <a:rPr lang="en-US" dirty="0" smtClean="0"/>
              <a:t> Helmet 2012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2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/>
          <a:lstStyle/>
          <a:p>
            <a:r>
              <a:rPr lang="fi-FI" dirty="0" smtClean="0"/>
              <a:t>Mitataan asiakaspalvelun laatua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dirty="0" err="1" smtClean="0"/>
              <a:t>Tutkimuksesta</a:t>
            </a:r>
            <a:r>
              <a:rPr lang="en-US" dirty="0" smtClean="0"/>
              <a:t> </a:t>
            </a:r>
            <a:r>
              <a:rPr lang="en-US" dirty="0" err="1" smtClean="0"/>
              <a:t>tiedotetaan</a:t>
            </a:r>
            <a:r>
              <a:rPr lang="en-US" dirty="0" smtClean="0"/>
              <a:t> </a:t>
            </a:r>
            <a:r>
              <a:rPr lang="en-US" dirty="0" err="1" smtClean="0"/>
              <a:t>etukäteen</a:t>
            </a:r>
            <a:r>
              <a:rPr lang="en-US" dirty="0" smtClean="0"/>
              <a:t> </a:t>
            </a:r>
            <a:r>
              <a:rPr lang="en-US" dirty="0" err="1" smtClean="0"/>
              <a:t>henkilöstölle</a:t>
            </a:r>
            <a:endParaRPr lang="en-US" dirty="0" smtClean="0"/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Haamuasiakas käyttäytyy tavallisen asiakkaan tapaan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Ei saa paljastaa olevansa haamuasiakas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Kyettävä erittelemään palvelutilanne objektiivisesti </a:t>
            </a:r>
            <a:r>
              <a:rPr lang="fi-FI" smtClean="0"/>
              <a:t>(rooli)</a:t>
            </a:r>
            <a:endParaRPr lang="fi-FI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70642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910" y="548681"/>
            <a:ext cx="7772400" cy="1800200"/>
          </a:xfrm>
        </p:spPr>
        <p:txBody>
          <a:bodyPr/>
          <a:lstStyle/>
          <a:p>
            <a:r>
              <a:rPr lang="fi-FI" dirty="0" smtClean="0"/>
              <a:t>Menetelmästä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2910" y="1988840"/>
            <a:ext cx="7772400" cy="486916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fi-FI" dirty="0" err="1" smtClean="0"/>
              <a:t>Mystery</a:t>
            </a:r>
            <a:r>
              <a:rPr lang="fi-FI" dirty="0" smtClean="0"/>
              <a:t> </a:t>
            </a:r>
            <a:r>
              <a:rPr lang="fi-FI" dirty="0" err="1" smtClean="0"/>
              <a:t>shopping</a:t>
            </a:r>
            <a:r>
              <a:rPr lang="fi-FI" dirty="0" smtClean="0"/>
              <a:t> mahdollistaa </a:t>
            </a:r>
            <a:r>
              <a:rPr lang="fi-FI" dirty="0"/>
              <a:t>asiantuntevan laaduntarkastuksen huomaamattomasti</a:t>
            </a:r>
            <a:r>
              <a:rPr lang="fi-FI" dirty="0" smtClean="0"/>
              <a:t>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Anonyymi </a:t>
            </a:r>
            <a:r>
              <a:rPr lang="fi-FI" dirty="0"/>
              <a:t>"HAAMUASIAKAS" käyttää toimipaikan palveluja, esim. soittaa kysyäkseen lisätietoja tuotteista ja palveluista (puhelintutkimus), vierailee toimipaikassa asiakkaana</a:t>
            </a:r>
            <a:r>
              <a:rPr lang="fi-FI" dirty="0" smtClean="0"/>
              <a:t>, </a:t>
            </a:r>
            <a:r>
              <a:rPr lang="fi-FI" dirty="0"/>
              <a:t>tekee kenties suullisen valituksen (käyttäytymistutkimus</a:t>
            </a:r>
            <a:r>
              <a:rPr lang="fi-FI" dirty="0" smtClean="0"/>
              <a:t>) yms..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Miten </a:t>
            </a:r>
            <a:r>
              <a:rPr lang="fi-FI" dirty="0"/>
              <a:t>moni asiakaspalvelija tekee automaattisesti </a:t>
            </a:r>
            <a:r>
              <a:rPr lang="fi-FI" dirty="0" smtClean="0"/>
              <a:t>”lisämyyntiä” esim. automaattien käyttö?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Voidaan myös </a:t>
            </a:r>
            <a:r>
              <a:rPr lang="fi-FI" dirty="0"/>
              <a:t>tarkkailla toimipaikan julkisivua, sisustusta ja siisteyttä (toimipaikkatutkimus</a:t>
            </a:r>
            <a:r>
              <a:rPr lang="fi-FI" dirty="0" smtClean="0"/>
              <a:t>).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Joskus </a:t>
            </a:r>
            <a:r>
              <a:rPr lang="fi-FI" dirty="0"/>
              <a:t>on myös hyvä tarkkailla mitä kilpailija tekee</a:t>
            </a:r>
            <a:r>
              <a:rPr lang="fi-FI" dirty="0" smtClean="0"/>
              <a:t>!</a:t>
            </a:r>
          </a:p>
          <a:p>
            <a:pPr algn="l"/>
            <a:r>
              <a:rPr lang="fi-FI" dirty="0" smtClean="0"/>
              <a:t>      (tapahtumatuotanto)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1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/>
          <a:lstStyle/>
          <a:p>
            <a:r>
              <a:rPr lang="fi-FI" dirty="0" smtClean="0"/>
              <a:t>Vaikutukset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Ensisijaisesti johdon tulee muuttua ja tehdä parannuksia tulosten perusteella.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Ideaalitilanteessa johto ja henkilöstö yhdessä miettivät ennen tutkimusta millaista palvelun laadun tulee olla.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Varsinainen palvelutapahtuma on paras markkinointikeino.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/>
              <a:t>Säännöllisin väliajoin tehdyt tutkimukset</a:t>
            </a:r>
            <a:br>
              <a:rPr lang="fi-FI" dirty="0"/>
            </a:br>
            <a:r>
              <a:rPr lang="fi-FI" dirty="0"/>
              <a:t>näyttävät kehityksen </a:t>
            </a:r>
            <a:r>
              <a:rPr lang="fi-FI" dirty="0" smtClean="0"/>
              <a:t>kulun</a:t>
            </a:r>
            <a:r>
              <a:rPr lang="fi-FI" dirty="0"/>
              <a:t>.</a:t>
            </a:r>
            <a:endParaRPr lang="fi-FI" dirty="0" smtClean="0"/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Resurssit </a:t>
            </a:r>
            <a:r>
              <a:rPr lang="fi-FI" dirty="0"/>
              <a:t>voidaan kohdistaa</a:t>
            </a:r>
            <a:br>
              <a:rPr lang="fi-FI" dirty="0"/>
            </a:br>
            <a:r>
              <a:rPr lang="fi-FI" dirty="0"/>
              <a:t>tarvitseville </a:t>
            </a:r>
            <a:r>
              <a:rPr lang="fi-FI" dirty="0" smtClean="0"/>
              <a:t>osa-alueille</a:t>
            </a:r>
            <a:r>
              <a:rPr lang="fi-FI" b="1" dirty="0"/>
              <a:t>.</a:t>
            </a:r>
            <a:endParaRPr lang="fi-FI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75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910" y="1196753"/>
            <a:ext cx="7772400" cy="1368151"/>
          </a:xfrm>
        </p:spPr>
        <p:txBody>
          <a:bodyPr/>
          <a:lstStyle/>
          <a:p>
            <a:r>
              <a:rPr lang="fi-FI" dirty="0" smtClean="0"/>
              <a:t>Tulos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7772400" cy="309634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fi-FI" dirty="0"/>
              <a:t>Vahvuudet selvitetään ja niitä </a:t>
            </a:r>
            <a:r>
              <a:rPr lang="fi-FI" dirty="0" smtClean="0"/>
              <a:t>tuetaan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Heikkoudet nostetaan esille ja kerrotaan kuinka niitä lähdetään kehittämään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Toisto </a:t>
            </a:r>
            <a:r>
              <a:rPr lang="fi-FI" smtClean="0"/>
              <a:t>mittaa onnistumista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61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steeriasiakka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/>
          </a:bodyPr>
          <a:lstStyle/>
          <a:p>
            <a:r>
              <a:rPr lang="fi-FI" sz="2400" dirty="0" smtClean="0"/>
              <a:t>Lähteet</a:t>
            </a: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772400" cy="2826026"/>
          </a:xfrm>
        </p:spPr>
        <p:txBody>
          <a:bodyPr>
            <a:normAutofit/>
          </a:bodyPr>
          <a:lstStyle/>
          <a:p>
            <a:pPr algn="l"/>
            <a:r>
              <a:rPr lang="fi-FI" sz="1200" dirty="0" smtClean="0"/>
              <a:t>Likitalo, H. &amp; </a:t>
            </a:r>
            <a:r>
              <a:rPr lang="fi-FI" sz="1200" dirty="0" err="1" smtClean="0"/>
              <a:t>Rissannen</a:t>
            </a:r>
            <a:r>
              <a:rPr lang="fi-FI" sz="1200" dirty="0" smtClean="0"/>
              <a:t>, R. 1998. </a:t>
            </a:r>
            <a:r>
              <a:rPr lang="fi-FI" sz="1200" smtClean="0"/>
              <a:t>Tutkimusmenetelmät. </a:t>
            </a:r>
          </a:p>
          <a:p>
            <a:pPr algn="l"/>
            <a:r>
              <a:rPr lang="fi-FI" sz="1200" smtClean="0"/>
              <a:t>Piilola</a:t>
            </a:r>
            <a:r>
              <a:rPr lang="fi-FI" sz="1200" dirty="0" smtClean="0"/>
              <a:t>, R.  2008. Haamuasiakkaana kirjastossa. </a:t>
            </a:r>
            <a:r>
              <a:rPr lang="fi-FI" sz="1200" dirty="0" err="1" smtClean="0"/>
              <a:t>Tuamk</a:t>
            </a:r>
            <a:endParaRPr lang="fi-FI" sz="1200" dirty="0" smtClean="0"/>
          </a:p>
          <a:p>
            <a:pPr algn="l"/>
            <a:r>
              <a:rPr lang="fi-FI" sz="1200" dirty="0" err="1" smtClean="0">
                <a:hlinkClick r:id="rId2"/>
              </a:rPr>
              <a:t>www.mysteryshopper.fi</a:t>
            </a:r>
            <a:r>
              <a:rPr lang="fi-FI" sz="1200" dirty="0" smtClean="0"/>
              <a:t> (Katsottu 17.2.2013)</a:t>
            </a:r>
          </a:p>
          <a:p>
            <a:pPr algn="l"/>
            <a:r>
              <a:rPr lang="fi-FI" sz="1200" dirty="0" err="1" smtClean="0">
                <a:hlinkClick r:id="rId3"/>
              </a:rPr>
              <a:t>www.palveluplus.fi</a:t>
            </a:r>
            <a:r>
              <a:rPr lang="fi-FI" sz="1200" dirty="0" smtClean="0"/>
              <a:t> </a:t>
            </a:r>
            <a:r>
              <a:rPr lang="fi-FI" sz="1200" dirty="0"/>
              <a:t>(Katsottu 17.2.2013)</a:t>
            </a:r>
          </a:p>
          <a:p>
            <a:pPr algn="l"/>
            <a:endParaRPr lang="fi-FI" sz="12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53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910" y="836713"/>
            <a:ext cx="7772400" cy="2304256"/>
          </a:xfrm>
        </p:spPr>
        <p:txBody>
          <a:bodyPr/>
          <a:lstStyle/>
          <a:p>
            <a:r>
              <a:rPr lang="fi-FI" dirty="0" err="1" smtClean="0"/>
              <a:t>Parastettua</a:t>
            </a:r>
            <a:r>
              <a:rPr lang="fi-FI" dirty="0" smtClean="0"/>
              <a:t> palvelua muuttuvissa organisaatioissa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2910" y="3068960"/>
            <a:ext cx="7772400" cy="32403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Haamuasiakastutkimuksen avulla kartoitetaan ja kehitetään Kyyti-kirjastojen asiakaspalvelun laatua, teknistä osaamista, tuotetietoutta ja imagoa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fi-FI" dirty="0" smtClean="0"/>
              <a:t>Mukana Kouvola (1*+10+</a:t>
            </a:r>
            <a:r>
              <a:rPr lang="fi-FI" dirty="0" smtClean="0">
                <a:solidFill>
                  <a:srgbClr val="FF0000"/>
                </a:solidFill>
              </a:rPr>
              <a:t>2</a:t>
            </a:r>
            <a:r>
              <a:rPr lang="fi-FI" dirty="0" smtClean="0"/>
              <a:t>), Kotka (1*+3+</a:t>
            </a:r>
            <a:r>
              <a:rPr lang="fi-FI" dirty="0" smtClean="0">
                <a:solidFill>
                  <a:srgbClr val="FF0000"/>
                </a:solidFill>
              </a:rPr>
              <a:t>1</a:t>
            </a:r>
            <a:r>
              <a:rPr lang="fi-FI" dirty="0" smtClean="0"/>
              <a:t>), Hamina (1+1+</a:t>
            </a:r>
            <a:r>
              <a:rPr lang="fi-FI" dirty="0" smtClean="0">
                <a:solidFill>
                  <a:srgbClr val="FF0000"/>
                </a:solidFill>
              </a:rPr>
              <a:t>1</a:t>
            </a:r>
            <a:r>
              <a:rPr lang="fi-FI" dirty="0" smtClean="0"/>
              <a:t>), Iitti 1+</a:t>
            </a:r>
            <a:r>
              <a:rPr lang="fi-FI" dirty="0" smtClean="0">
                <a:solidFill>
                  <a:srgbClr val="FF0000"/>
                </a:solidFill>
              </a:rPr>
              <a:t>1</a:t>
            </a:r>
            <a:r>
              <a:rPr lang="fi-FI" dirty="0" smtClean="0"/>
              <a:t>, Pyhtää 1, Virolahti 1 ja Miehikkälä 1 </a:t>
            </a:r>
            <a:r>
              <a:rPr lang="fi-FI" sz="2200" dirty="0" smtClean="0">
                <a:solidFill>
                  <a:srgbClr val="FF0000"/>
                </a:solidFill>
              </a:rPr>
              <a:t>(kirjastoautot) = </a:t>
            </a:r>
            <a:r>
              <a:rPr lang="fi-FI" sz="2200" dirty="0" smtClean="0">
                <a:solidFill>
                  <a:schemeClr val="tx1"/>
                </a:solidFill>
              </a:rPr>
              <a:t>30</a:t>
            </a:r>
            <a:endParaRPr lang="fi-FI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Puro-teema</Template>
  <TotalTime>291</TotalTime>
  <Words>380</Words>
  <Application>Microsoft Office PowerPoint</Application>
  <PresentationFormat>Näytössä katseltava diaesitys (4:3)</PresentationFormat>
  <Paragraphs>65</Paragraphs>
  <Slides>12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Brooklet</vt:lpstr>
      <vt:lpstr> Mystery shopping</vt:lpstr>
      <vt:lpstr>Tutkimusmenetelmä</vt:lpstr>
      <vt:lpstr>Mitataan asiakaspalvelun laatua</vt:lpstr>
      <vt:lpstr>Menetelmästä</vt:lpstr>
      <vt:lpstr>Vaikutukset</vt:lpstr>
      <vt:lpstr>Tulos</vt:lpstr>
      <vt:lpstr>PowerPoint-esitys</vt:lpstr>
      <vt:lpstr>Lähteet</vt:lpstr>
      <vt:lpstr>Parastettua palvelua muuttuvissa organisaatioissa</vt:lpstr>
      <vt:lpstr>Arviointia tarvitaan varmistamaan</vt:lpstr>
      <vt:lpstr>Hyödynnetään</vt:lpstr>
      <vt:lpstr>Hanke käytännössä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shopping</dc:title>
  <dc:creator>Reija</dc:creator>
  <cp:lastModifiedBy>kirjasto</cp:lastModifiedBy>
  <cp:revision>20</cp:revision>
  <dcterms:created xsi:type="dcterms:W3CDTF">2013-02-09T14:12:43Z</dcterms:created>
  <dcterms:modified xsi:type="dcterms:W3CDTF">2013-05-14T06:41:04Z</dcterms:modified>
</cp:coreProperties>
</file>