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6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C1C"/>
    <a:srgbClr val="FF6500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4660"/>
  </p:normalViewPr>
  <p:slideViewPr>
    <p:cSldViewPr>
      <p:cViewPr varScale="1">
        <p:scale>
          <a:sx n="70" d="100"/>
          <a:sy n="70" d="100"/>
        </p:scale>
        <p:origin x="130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C9411-C2C3-CF47-9081-DFD63F559FB0}" type="datetimeFigureOut">
              <a:rPr lang="fi-FI" smtClean="0"/>
              <a:pPr/>
              <a:t>4.9.2017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13206-AFAE-4D47-8802-F314C9F2DDB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3994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8C695-E963-476D-85BB-3BFE418A68F4}" type="datetimeFigureOut">
              <a:rPr lang="fi-FI" smtClean="0"/>
              <a:pPr/>
              <a:t>4.9.2017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116B1-9996-42F8-8EEF-99CA2976CBE7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965919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8600"/>
            <a:ext cx="7560840" cy="406449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560840" cy="129614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  <a:p>
            <a:r>
              <a:rPr lang="fi-FI" dirty="0" smtClean="0"/>
              <a:t>OHJE: UUSI DIA- VALIKOSTA LÖYTYY USEITA ERILAISIA POHJIA ERI KÄYTTÖTARKOITUKSIA VARTEN, ESIM. TÄSTÄ KANSIDIASTA LÖYTYY ORANSSI JA VALKOINEN VERSIO.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a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4834880" cy="4307944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5436096" y="1772816"/>
            <a:ext cx="3240360" cy="39604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02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2pPr marL="56007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573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114550" indent="-285750"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- vaale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28600"/>
            <a:ext cx="7560840" cy="4064496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accent6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7560840" cy="129614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  <a:p>
            <a:r>
              <a:rPr lang="fi-FI" dirty="0" smtClean="0"/>
              <a:t>OHJE: UUSI DIA- VALIKOSTA LÖYTYY USEITA ERILAISIA POHJIA ERI KÄYTTÖTARKOITUKSIA VARTEN, ESIM. TÄSTÄ KANSIDIASTA LÖYTYY ORANSSI JA VALKOINEN VERSIO.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7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="0"/>
            </a:lvl1pPr>
            <a:lvl2pPr marL="457200" indent="-182880">
              <a:buClr>
                <a:srgbClr val="FF6500"/>
              </a:buClr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rgbClr val="FF6500"/>
              </a:buClr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rgbClr val="FF6500"/>
              </a:buClr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FF6500"/>
              </a:buClr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3960440" cy="4327947"/>
          </a:xfrm>
        </p:spPr>
        <p:txBody>
          <a:bodyPr/>
          <a:lstStyle>
            <a:lvl1pPr>
              <a:defRPr sz="20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3939912" cy="4327947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3960440" cy="360040"/>
          </a:xfrm>
          <a:solidFill>
            <a:srgbClr val="1C1C1C"/>
          </a:solidFill>
        </p:spPr>
        <p:txBody>
          <a:bodyPr anchor="b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276872"/>
            <a:ext cx="3960440" cy="3312368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772816"/>
            <a:ext cx="3939912" cy="360040"/>
          </a:xfrm>
          <a:solidFill>
            <a:srgbClr val="1C1C1C"/>
          </a:solidFill>
        </p:spPr>
        <p:txBody>
          <a:bodyPr anchor="b">
            <a:noAutofit/>
          </a:bodyPr>
          <a:lstStyle>
            <a:lvl1pPr marL="0" indent="0">
              <a:buNone/>
              <a:defRPr lang="en-US" sz="1600" b="0" kern="1200" cap="all" spc="1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2276872"/>
            <a:ext cx="3939912" cy="3312368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tauluk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08912" cy="3816424"/>
          </a:xfrm>
        </p:spPr>
        <p:txBody>
          <a:bodyPr>
            <a:normAutofit/>
          </a:bodyPr>
          <a:lstStyle>
            <a:lvl1pPr>
              <a:defRPr sz="20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86996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2000"/>
            </a:lvl1pPr>
            <a:lvl2pPr marL="457200" indent="-18288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2pPr>
            <a:lvl3pPr marL="11430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3pPr>
            <a:lvl4pPr marL="16002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cap="none" baseline="0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19256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4" r:id="rId2"/>
    <p:sldLayoutId id="2147483914" r:id="rId3"/>
    <p:sldLayoutId id="2147483916" r:id="rId4"/>
    <p:sldLayoutId id="2147483917" r:id="rId5"/>
    <p:sldLayoutId id="2147483927" r:id="rId6"/>
    <p:sldLayoutId id="2147483918" r:id="rId7"/>
    <p:sldLayoutId id="2147483919" r:id="rId8"/>
    <p:sldLayoutId id="2147483920" r:id="rId9"/>
    <p:sldLayoutId id="2147483926" r:id="rId10"/>
    <p:sldLayoutId id="2147483921" r:id="rId11"/>
    <p:sldLayoutId id="2147483922" r:id="rId12"/>
    <p:sldLayoutId id="214748392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FF65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65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6500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6500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ja.laine@turku.fi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gi.kirjastot.fi/collections/show/182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digi.kirjastot.fi/collections/show/7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hyperlink" Target="http://digi.kirjastot.fi/collections/show/88" TargetMode="External"/><Relationship Id="rId4" Type="http://schemas.openxmlformats.org/officeDocument/2006/relationships/hyperlink" Target="http://digi.kirjastot.fi/collections/show/5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kirjastot.fi/sites/default/files/content/Digitointiselvitys300915.pd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digi.kirjastot.fi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aija.laine@turku.fi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Yleisten kirjastojen digitointitoiminta ja Digi</a:t>
            </a:r>
            <a:br>
              <a:rPr lang="fi-FI" dirty="0"/>
            </a:br>
            <a:r>
              <a:rPr lang="fi-FI" dirty="0" smtClean="0"/>
              <a:t>-palvelu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Aija </a:t>
            </a:r>
            <a:r>
              <a:rPr lang="fi-FI" dirty="0"/>
              <a:t>Laine</a:t>
            </a:r>
          </a:p>
          <a:p>
            <a:r>
              <a:rPr lang="fi-FI" dirty="0" smtClean="0"/>
              <a:t>Turun </a:t>
            </a:r>
            <a:r>
              <a:rPr lang="fi-FI" dirty="0"/>
              <a:t>kaupunginkirjasto</a:t>
            </a:r>
          </a:p>
          <a:p>
            <a:r>
              <a:rPr lang="fi-FI" dirty="0" err="1">
                <a:hlinkClick r:id="rId2"/>
              </a:rPr>
              <a:t>aija.laine@turku.fi</a:t>
            </a:r>
            <a:endParaRPr lang="fi-FI" dirty="0"/>
          </a:p>
          <a:p>
            <a:r>
              <a:rPr lang="fi-FI" dirty="0"/>
              <a:t>040 168 2636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4728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Yleisten kirjastojen digitoima aineisto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i-FI" dirty="0" smtClean="0"/>
          </a:p>
          <a:p>
            <a:r>
              <a:rPr lang="fi-FI" dirty="0" smtClean="0"/>
              <a:t>Aineistoa kirjastojen kotiseutukokoelmista:</a:t>
            </a:r>
            <a:endParaRPr lang="fi-FI" dirty="0"/>
          </a:p>
          <a:p>
            <a:pPr lvl="1"/>
            <a:r>
              <a:rPr lang="fi-FI" dirty="0"/>
              <a:t>Käsikirjoituksia</a:t>
            </a:r>
          </a:p>
          <a:p>
            <a:pPr lvl="1"/>
            <a:r>
              <a:rPr lang="fi-FI" dirty="0"/>
              <a:t>Murrepakinoita</a:t>
            </a:r>
          </a:p>
          <a:p>
            <a:pPr lvl="1"/>
            <a:r>
              <a:rPr lang="fi-FI" dirty="0"/>
              <a:t>Kirjeitä</a:t>
            </a:r>
          </a:p>
          <a:p>
            <a:pPr lvl="1"/>
            <a:r>
              <a:rPr lang="fi-FI" dirty="0"/>
              <a:t>Arkkiveisuja</a:t>
            </a:r>
          </a:p>
          <a:p>
            <a:pPr lvl="1"/>
            <a:r>
              <a:rPr lang="fi-FI" dirty="0"/>
              <a:t>Matkakertomuksia</a:t>
            </a:r>
          </a:p>
          <a:p>
            <a:pPr lvl="1"/>
            <a:r>
              <a:rPr lang="fi-FI" dirty="0"/>
              <a:t>Osoitekalentereita</a:t>
            </a:r>
          </a:p>
          <a:p>
            <a:pPr lvl="1"/>
            <a:r>
              <a:rPr lang="fi-FI" dirty="0"/>
              <a:t>Kirjastoluetteloita</a:t>
            </a:r>
          </a:p>
          <a:p>
            <a:pPr lvl="1"/>
            <a:r>
              <a:rPr lang="fi-FI" dirty="0"/>
              <a:t>Puhelinluetteloita</a:t>
            </a:r>
          </a:p>
          <a:p>
            <a:pPr lvl="1"/>
            <a:r>
              <a:rPr lang="fi-FI" dirty="0"/>
              <a:t>Karttoja</a:t>
            </a:r>
          </a:p>
          <a:p>
            <a:pPr lvl="1"/>
            <a:r>
              <a:rPr lang="fi-FI" dirty="0"/>
              <a:t>Valokuvia</a:t>
            </a:r>
          </a:p>
          <a:p>
            <a:pPr lvl="1"/>
            <a:r>
              <a:rPr lang="fi-FI" dirty="0"/>
              <a:t>Rakennuspiirustuksia</a:t>
            </a:r>
          </a:p>
          <a:p>
            <a:pPr lvl="1"/>
            <a:r>
              <a:rPr lang="fi-FI" dirty="0" smtClean="0"/>
              <a:t>Nuotteja</a:t>
            </a:r>
          </a:p>
          <a:p>
            <a:pPr lvl="1"/>
            <a:r>
              <a:rPr lang="fi-FI" dirty="0" smtClean="0"/>
              <a:t>Haastatteluja</a:t>
            </a:r>
          </a:p>
          <a:p>
            <a:pPr lvl="1"/>
            <a:r>
              <a:rPr lang="fi-FI" dirty="0" smtClean="0"/>
              <a:t>Muistelmia</a:t>
            </a:r>
          </a:p>
          <a:p>
            <a:pPr marL="274320" lvl="1" indent="0">
              <a:buNone/>
            </a:pPr>
            <a:endParaRPr lang="fi-FI" dirty="0" smtClean="0"/>
          </a:p>
          <a:p>
            <a:pPr lvl="1"/>
            <a:endParaRPr lang="fi-FI" dirty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2" name="Suorakulmio 1"/>
          <p:cNvSpPr/>
          <p:nvPr/>
        </p:nvSpPr>
        <p:spPr>
          <a:xfrm>
            <a:off x="259453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58" y="3492417"/>
            <a:ext cx="1905000" cy="19050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860" y="4395467"/>
            <a:ext cx="1905000" cy="19050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74" y="2566371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Kirjastojen digitoimaa aineistoa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Aineistoa Pukkilan historiasta</a:t>
            </a:r>
            <a:endParaRPr lang="fi-FI" dirty="0" smtClean="0"/>
          </a:p>
          <a:p>
            <a:r>
              <a:rPr lang="fi-FI" dirty="0" smtClean="0">
                <a:hlinkClick r:id="rId3"/>
              </a:rPr>
              <a:t>Iisalmen kaupunginkirjaston valokuvakokoelma</a:t>
            </a:r>
            <a:endParaRPr lang="fi-FI" dirty="0" smtClean="0"/>
          </a:p>
          <a:p>
            <a:r>
              <a:rPr lang="fi-FI" dirty="0" smtClean="0">
                <a:hlinkClick r:id="rId4"/>
              </a:rPr>
              <a:t>Kotiseutuaineistoa Mäntsälästä</a:t>
            </a:r>
            <a:endParaRPr lang="fi-FI" dirty="0" smtClean="0"/>
          </a:p>
          <a:p>
            <a:r>
              <a:rPr lang="fi-FI" dirty="0" smtClean="0">
                <a:hlinkClick r:id="rId5"/>
              </a:rPr>
              <a:t>Tarinoiden Inari</a:t>
            </a:r>
            <a:endParaRPr lang="fi-FI" dirty="0"/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3717032"/>
            <a:ext cx="1905000" cy="1905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1920" y="463741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Yleisten kirjastojen digitointitoiminta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Yleisellä kirjastolla ei ole säilytysvelvollisuutta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Digitointi täydentää </a:t>
            </a:r>
            <a:r>
              <a:rPr lang="fi-FI" dirty="0"/>
              <a:t>kansallista </a:t>
            </a:r>
            <a:r>
              <a:rPr lang="fi-FI" dirty="0" smtClean="0"/>
              <a:t>kulttuuriperintöä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Avaa kirjastojen kotiseutukokoelmia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Kiinnostus omaan asuinympäristöön ja sen historiaan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Aineiston </a:t>
            </a:r>
            <a:r>
              <a:rPr lang="fi-FI" dirty="0"/>
              <a:t>käyttö oman kotiseudun ulkopuolella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Aineiston säilyminen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1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Digitointiselvitys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>
                <a:hlinkClick r:id="rId2"/>
              </a:rPr>
              <a:t>Digitointiselvitys yleisille kirjastoille</a:t>
            </a:r>
            <a:endParaRPr lang="fi-FI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OKM – hanke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Tietämys eri sektoreiden digitointitoiminnasta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Ohjeistusta digitointiprosessiin ja aineiston kuvailuun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smtClean="0"/>
              <a:t>Yhteiset toimintatavat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393938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hlinkClick r:id="rId2"/>
              </a:rPr>
              <a:t>Digi.kirjastot.fi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 smtClean="0"/>
              <a:t>Lähtökohtana koota aineisto </a:t>
            </a:r>
            <a:r>
              <a:rPr lang="fi-FI" smtClean="0"/>
              <a:t>yhteen palveluun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 smtClean="0"/>
              <a:t>Digitaalisten </a:t>
            </a:r>
            <a:r>
              <a:rPr lang="fi-FI" dirty="0"/>
              <a:t>aineistojen tallennus – ja julkaisualusta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 smtClean="0"/>
              <a:t>Voidaan </a:t>
            </a:r>
            <a:r>
              <a:rPr lang="fi-FI" dirty="0"/>
              <a:t>tallentaa eri aineistotyyppejä</a:t>
            </a:r>
          </a:p>
          <a:p>
            <a:pPr lvl="1"/>
            <a:r>
              <a:rPr lang="fi-FI" dirty="0"/>
              <a:t>Tekstiä</a:t>
            </a:r>
          </a:p>
          <a:p>
            <a:pPr lvl="1"/>
            <a:r>
              <a:rPr lang="fi-FI" dirty="0"/>
              <a:t>Valokuvia</a:t>
            </a:r>
          </a:p>
          <a:p>
            <a:pPr lvl="1"/>
            <a:r>
              <a:rPr lang="fi-FI" dirty="0"/>
              <a:t>Musiikkia</a:t>
            </a:r>
          </a:p>
          <a:p>
            <a:pPr lvl="1"/>
            <a:r>
              <a:rPr lang="fi-FI" dirty="0"/>
              <a:t>Liikkuvaa kuvaa ym.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Rajapinta </a:t>
            </a:r>
            <a:r>
              <a:rPr lang="fi-FI" dirty="0" err="1"/>
              <a:t>Finn</a:t>
            </a:r>
            <a:r>
              <a:rPr lang="fi-FI" u="sng" dirty="0" err="1"/>
              <a:t>aan</a:t>
            </a:r>
            <a:r>
              <a:rPr lang="fi-FI" u="sng" dirty="0"/>
              <a:t> </a:t>
            </a:r>
            <a:endParaRPr lang="fi-FI" u="sng" dirty="0" smtClean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dirty="0"/>
              <a:t>Metatiedon formaattina </a:t>
            </a:r>
            <a:r>
              <a:rPr lang="fi-FI" dirty="0" smtClean="0"/>
              <a:t>DC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 dirty="0"/>
              <a:t>Y</a:t>
            </a:r>
            <a:r>
              <a:rPr lang="fi-FI" dirty="0" smtClean="0"/>
              <a:t>ksilöidyt </a:t>
            </a:r>
            <a:r>
              <a:rPr lang="fi-FI" dirty="0"/>
              <a:t>tunnisteet pysyväisluonteisiin aineistoihin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i-FI" u="sng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61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Tekniset tiedot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i-FI" dirty="0"/>
              <a:t>Ohjelmistona </a:t>
            </a:r>
            <a:r>
              <a:rPr lang="fi-FI" dirty="0" err="1"/>
              <a:t>Omeka</a:t>
            </a:r>
            <a:endParaRPr lang="fi-FI" dirty="0"/>
          </a:p>
          <a:p>
            <a:pPr lvl="1"/>
            <a:r>
              <a:rPr lang="fi-FI" dirty="0"/>
              <a:t>Avoin lähdekoodi</a:t>
            </a:r>
          </a:p>
          <a:p>
            <a:pPr lvl="1"/>
            <a:r>
              <a:rPr lang="fi-FI" dirty="0"/>
              <a:t>Muokattavissa ja kehitettävissä</a:t>
            </a:r>
          </a:p>
          <a:p>
            <a:pPr lvl="1"/>
            <a:r>
              <a:rPr lang="fi-FI" dirty="0"/>
              <a:t>Metatietoformaattina DC – tallennusalusta </a:t>
            </a:r>
            <a:r>
              <a:rPr lang="fi-FI" dirty="0" smtClean="0"/>
              <a:t>muokattavissa</a:t>
            </a:r>
          </a:p>
          <a:p>
            <a:pPr lvl="1"/>
            <a:r>
              <a:rPr lang="fi-FI" dirty="0" smtClean="0"/>
              <a:t>Ylläpito </a:t>
            </a:r>
            <a:r>
              <a:rPr lang="fi-FI" dirty="0"/>
              <a:t>Kirjastot.fi</a:t>
            </a:r>
          </a:p>
          <a:p>
            <a:pPr lvl="1"/>
            <a:r>
              <a:rPr lang="fi-FI" dirty="0"/>
              <a:t>Käyttöönotto ja neuvonta </a:t>
            </a:r>
            <a:r>
              <a:rPr lang="fi-FI" dirty="0" smtClean="0"/>
              <a:t>Kirjastot.fi</a:t>
            </a:r>
          </a:p>
          <a:p>
            <a:pPr lvl="1"/>
            <a:r>
              <a:rPr lang="fi-FI" dirty="0" smtClean="0"/>
              <a:t>Yleisten kirjastojen käytettävissä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7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endParaRPr lang="fi-FI" dirty="0" smtClean="0"/>
          </a:p>
          <a:p>
            <a:pPr algn="ctr"/>
            <a:r>
              <a:rPr lang="fi-FI" sz="1400" dirty="0" smtClean="0"/>
              <a:t>Aija </a:t>
            </a:r>
            <a:r>
              <a:rPr lang="fi-FI" sz="1400" dirty="0"/>
              <a:t>Laine</a:t>
            </a:r>
          </a:p>
          <a:p>
            <a:pPr algn="ctr"/>
            <a:r>
              <a:rPr lang="fi-FI" sz="1400" dirty="0" err="1">
                <a:hlinkClick r:id="rId2"/>
              </a:rPr>
              <a:t>aija.laine@turku.fi</a:t>
            </a:r>
            <a:endParaRPr lang="fi-FI" sz="1400" dirty="0"/>
          </a:p>
          <a:p>
            <a:pPr algn="ctr"/>
            <a:r>
              <a:rPr lang="fi-FI" sz="1400" dirty="0"/>
              <a:t>040-168 </a:t>
            </a:r>
            <a:r>
              <a:rPr lang="fi-FI" sz="1400" dirty="0" smtClean="0"/>
              <a:t>2636</a:t>
            </a:r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Käyttäjätunnukset ja kyselyt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67" y="3681028"/>
            <a:ext cx="1905000" cy="1905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927" y="3316579"/>
            <a:ext cx="3449960" cy="227266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719" y="3297635"/>
            <a:ext cx="2193032" cy="21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irjasto_malli_work02">
  <a:themeElements>
    <a:clrScheme name="Kirjastot.fi">
      <a:dk1>
        <a:srgbClr val="1E1E1E"/>
      </a:dk1>
      <a:lt1>
        <a:srgbClr val="FFFFFF"/>
      </a:lt1>
      <a:dk2>
        <a:srgbClr val="1E1E1E"/>
      </a:dk2>
      <a:lt2>
        <a:srgbClr val="FFFFFF"/>
      </a:lt2>
      <a:accent1>
        <a:srgbClr val="B1C100"/>
      </a:accent1>
      <a:accent2>
        <a:srgbClr val="FF6500"/>
      </a:accent2>
      <a:accent3>
        <a:srgbClr val="B1C100"/>
      </a:accent3>
      <a:accent4>
        <a:srgbClr val="8E8E8E"/>
      </a:accent4>
      <a:accent5>
        <a:srgbClr val="0084B4"/>
      </a:accent5>
      <a:accent6>
        <a:srgbClr val="FF6500"/>
      </a:accent6>
      <a:hlink>
        <a:srgbClr val="FF6500"/>
      </a:hlink>
      <a:folHlink>
        <a:srgbClr val="FF6500"/>
      </a:folHlink>
    </a:clrScheme>
    <a:fontScheme name="Olennaine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lenna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884</TotalTime>
  <Words>158</Words>
  <Application>Microsoft Office PowerPoint</Application>
  <PresentationFormat>Näytössä katseltava diaesitys (4:3)</PresentationFormat>
  <Paragraphs>66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Wingdings</vt:lpstr>
      <vt:lpstr>ekirjasto_malli_work02</vt:lpstr>
      <vt:lpstr>Yleisten kirjastojen digitointitoiminta ja Digi -palvelu </vt:lpstr>
      <vt:lpstr>Yleisten kirjastojen digitoima aineisto</vt:lpstr>
      <vt:lpstr>Kirjastojen digitoimaa aineistoa</vt:lpstr>
      <vt:lpstr>Yleisten kirjastojen digitointitoiminta</vt:lpstr>
      <vt:lpstr>Digitointiselvitys</vt:lpstr>
      <vt:lpstr>Digi.kirjastot.fi</vt:lpstr>
      <vt:lpstr>Tekniset tiedot</vt:lpstr>
      <vt:lpstr>Käyttäjätunnukset ja kyselyt</vt:lpstr>
    </vt:vector>
  </TitlesOfParts>
  <Company>helsingin kaupunginkirjasto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</dc:creator>
  <cp:lastModifiedBy>Laine Aija</cp:lastModifiedBy>
  <cp:revision>89</cp:revision>
  <dcterms:created xsi:type="dcterms:W3CDTF">2014-11-03T08:16:05Z</dcterms:created>
  <dcterms:modified xsi:type="dcterms:W3CDTF">2017-09-04T11:59:18Z</dcterms:modified>
</cp:coreProperties>
</file>