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70" r:id="rId2"/>
    <p:sldId id="264" r:id="rId3"/>
    <p:sldId id="265" r:id="rId4"/>
    <p:sldId id="266" r:id="rId5"/>
    <p:sldId id="267" r:id="rId6"/>
    <p:sldId id="268" r:id="rId7"/>
    <p:sldId id="282" r:id="rId8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55B"/>
    <a:srgbClr val="DAE0DB"/>
    <a:srgbClr val="79915D"/>
    <a:srgbClr val="6F8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76" d="100"/>
          <a:sy n="76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323B3-32AB-41FA-B8F1-50BD711BAAA3}" type="datetimeFigureOut">
              <a:rPr lang="fi-FI" smtClean="0"/>
              <a:t>23.9.2013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Kirjastosta juuret elämään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02EB0-1085-476D-A1E5-A7D6A1856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62365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6B1D-2E71-467B-B851-294BF2F6D5EC}" type="datetimeFigureOut">
              <a:rPr lang="fi-FI" smtClean="0"/>
              <a:t>23.9.2013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Kirjastosta juuret elämään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3EE69-394C-4B0E-9B3E-968BD6952B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977706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49C073-445C-431E-A796-E1A990E393AE}" type="datetime1">
              <a:rPr lang="fi-FI" smtClean="0"/>
              <a:pPr/>
              <a:t>23.9.2013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>
              <a:solidFill>
                <a:srgbClr val="DDDDDD">
                  <a:tint val="20000"/>
                </a:srgbClr>
              </a:solidFill>
            </a:endParaRPr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425BCA-B2D9-45EB-B4C9-E2AFC34160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62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54CB1-EA1E-4CE1-8F99-662426D44BD5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212E6-FDF1-49DA-B77A-CA057781B89D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7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34B76-A1C1-4962-ADC8-1F19CA7BC329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45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4D0B8-D285-4BAC-AF7E-4BE791C2CF11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1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2D982-635C-4A59-AE9B-11B458A028DA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647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00B30-5CC5-4229-8EEB-5CEFAE496CD6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F3D8-1069-4D6C-8A33-757C1E3C8368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655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3A8D3-D02F-4DDB-BA79-5ED09FF776A6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807AF5-35E2-4431-B5B2-3BE1803B4D3F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8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E9A3F4-1A78-4FDE-AF11-7C5D634414EF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2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5855B"/>
            </a:gs>
            <a:gs pos="50000">
              <a:schemeClr val="accent1">
                <a:tint val="44500"/>
                <a:satMod val="160000"/>
              </a:schemeClr>
            </a:gs>
            <a:gs pos="52000">
              <a:schemeClr val="accent1">
                <a:tint val="23500"/>
                <a:satMod val="160000"/>
                <a:lumMod val="77000"/>
                <a:lumOff val="23000"/>
                <a:alpha val="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4912C9-0B04-45CB-9654-D9ED6BF665CB}" type="datetime1">
              <a:rPr lang="fi-FI" smtClean="0">
                <a:solidFill>
                  <a:prstClr val="black"/>
                </a:solidFill>
              </a:rPr>
              <a:pPr/>
              <a:t>23.9.2013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425BCA-B2D9-45EB-B4C9-E2AFC34160D7}" type="slidenum">
              <a:rPr lang="fi-FI" smtClean="0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5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KIRJASTOSTA JUURET ELÄMÄÄN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800" dirty="0" smtClean="0"/>
              <a:t>Irmeli Malka-Kannisto</a:t>
            </a:r>
            <a:br>
              <a:rPr lang="fi-FI" sz="2800" dirty="0" smtClean="0"/>
            </a:br>
            <a:r>
              <a:rPr lang="fi-FI" sz="2800" dirty="0" smtClean="0"/>
              <a:t>Turun kaupunginkirjasto</a:t>
            </a:r>
            <a:endParaRPr lang="fi-FI" dirty="0"/>
          </a:p>
        </p:txBody>
      </p:sp>
      <p:pic>
        <p:nvPicPr>
          <p:cNvPr id="4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4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395536" y="1484784"/>
            <a:ext cx="650210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i-FI" dirty="0"/>
              <a:t>KOHDERYHMÄT:	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fi-FI" dirty="0"/>
              <a:t>vankilat (Käyrä, </a:t>
            </a:r>
            <a:r>
              <a:rPr lang="fi-FI" dirty="0" smtClean="0"/>
              <a:t>Huittinen)</a:t>
            </a:r>
            <a:endParaRPr lang="fi-FI" dirty="0"/>
          </a:p>
          <a:p>
            <a:pPr lvl="2">
              <a:defRPr/>
            </a:pPr>
            <a:r>
              <a:rPr lang="fi-FI" dirty="0"/>
              <a:t>  </a:t>
            </a:r>
            <a:r>
              <a:rPr lang="fi-FI" dirty="0" smtClean="0"/>
              <a:t>  kohderyhmänä vapautumassa </a:t>
            </a:r>
            <a:r>
              <a:rPr lang="fi-FI" dirty="0"/>
              <a:t>olevat vangit </a:t>
            </a:r>
            <a:endParaRPr lang="fi-FI" dirty="0" smtClean="0"/>
          </a:p>
          <a:p>
            <a:pPr lvl="2">
              <a:defRPr/>
            </a:pPr>
            <a:endParaRPr lang="fi-FI" dirty="0"/>
          </a:p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fi-FI" dirty="0"/>
              <a:t>e</a:t>
            </a:r>
            <a:r>
              <a:rPr lang="fi-FI" dirty="0" smtClean="0"/>
              <a:t>hdonalaisuudessa olevat vangit</a:t>
            </a:r>
            <a:endParaRPr lang="fi-FI" dirty="0"/>
          </a:p>
          <a:p>
            <a:pPr lvl="2">
              <a:defRPr/>
            </a:pPr>
            <a:endParaRPr lang="fi-FI" dirty="0"/>
          </a:p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fi-FI" dirty="0"/>
              <a:t>perhekeskukset, </a:t>
            </a:r>
            <a:r>
              <a:rPr lang="fi-FI" dirty="0" smtClean="0"/>
              <a:t>pienryhmäkodit</a:t>
            </a:r>
            <a:endParaRPr lang="fi-FI" dirty="0"/>
          </a:p>
          <a:p>
            <a:pPr lvl="2">
              <a:defRPr/>
            </a:pPr>
            <a:r>
              <a:rPr lang="fi-FI" dirty="0"/>
              <a:t>    kohderyhmänä yläasteikäiset nuoret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03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827584" y="548680"/>
            <a:ext cx="791595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 smtClean="0"/>
          </a:p>
          <a:p>
            <a:r>
              <a:rPr lang="fi-FI" dirty="0" smtClean="0"/>
              <a:t>YHTEISTYÖKUMPPANIT</a:t>
            </a:r>
            <a:endParaRPr lang="fi-FI" dirty="0"/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Satakunnan maakuntakirjasto ja maakuntakirjastoalue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Varsinais-Suomen maakuntakirjastoalue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Satakunnan vankila/Huittisten ja Köyliön osastot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Käyrän </a:t>
            </a:r>
            <a:r>
              <a:rPr lang="fi-FI" dirty="0" smtClean="0"/>
              <a:t>vankila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 smtClean="0"/>
              <a:t>Turun Yhdyskuntaseuraamustoimisto</a:t>
            </a: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 smtClean="0"/>
              <a:t>Perhekuntoutuskeskus, pienryhmäkoti</a:t>
            </a: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kirjailijat, muusikot, muut kulttuuritoimen laitokset (mm. teatteri)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54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827584" y="692696"/>
            <a:ext cx="72763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TAVOITTEET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tuoda kohderyhmälle uudenlaista sisältöä elämään kirjasto- </a:t>
            </a:r>
          </a:p>
          <a:p>
            <a:r>
              <a:rPr lang="fi-FI" dirty="0"/>
              <a:t>    ja kulttuuripalveluiden avulla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kannustaa lukemaan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kehittää lukutaitoa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ohjata oman luovuuden kanavoimiseen ja toteuttamiseen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rohkaista  tunteiden ilmaisuun sanojen ja musiikin kautta</a:t>
            </a:r>
          </a:p>
          <a:p>
            <a:pPr marL="285750" indent="-285750">
              <a:buFont typeface="Wingdings" pitchFamily="2" charset="2"/>
              <a:buChar char="Ø"/>
            </a:pPr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opettaa käyttämään kirjaston tarjoamia palveluita myös</a:t>
            </a:r>
          </a:p>
          <a:p>
            <a:r>
              <a:rPr lang="fi-FI" dirty="0"/>
              <a:t>    itsenäisesti sekä hyödyntämään niitä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04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-9710" y="908720"/>
            <a:ext cx="9180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itchFamily="2" charset="2"/>
              <a:buChar char="Ø"/>
            </a:pPr>
            <a:r>
              <a:rPr lang="fi-FI" dirty="0"/>
              <a:t>maakunnallinen yhteistyö (kahden maakuntakirjaston välillä)</a:t>
            </a:r>
          </a:p>
          <a:p>
            <a:pPr lvl="2"/>
            <a:endParaRPr lang="fi-FI" dirty="0"/>
          </a:p>
          <a:p>
            <a:pPr marL="1200150" lvl="2" indent="-285750">
              <a:buFont typeface="Wingdings" pitchFamily="2" charset="2"/>
              <a:buChar char="Ø"/>
            </a:pPr>
            <a:r>
              <a:rPr lang="fi-FI" dirty="0"/>
              <a:t>luoda ja kehittää  kirjaston ja vankilan/vankilakirjaston </a:t>
            </a:r>
            <a:r>
              <a:rPr lang="fi-FI" dirty="0" smtClean="0"/>
              <a:t>yhteistyötä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fi-FI" dirty="0"/>
          </a:p>
          <a:p>
            <a:pPr marL="1200150" lvl="2" indent="-285750">
              <a:buFont typeface="Wingdings" pitchFamily="2" charset="2"/>
              <a:buChar char="Ø"/>
            </a:pPr>
            <a:endParaRPr lang="fi-FI" dirty="0"/>
          </a:p>
          <a:p>
            <a:pPr lvl="2"/>
            <a:endParaRPr lang="fi-FI" dirty="0"/>
          </a:p>
          <a:p>
            <a:pPr marL="1200150" lvl="2" indent="-285750">
              <a:buFont typeface="Wingdings" pitchFamily="2" charset="2"/>
              <a:buChar char="Ø"/>
            </a:pPr>
            <a:r>
              <a:rPr lang="fi-FI" dirty="0"/>
              <a:t>kehittää yhteistyötä  kirjaston ja pienryhmäkotien/perhekeskuksien kanssa</a:t>
            </a:r>
          </a:p>
          <a:p>
            <a:pPr lvl="2"/>
            <a:endParaRPr lang="fi-FI" dirty="0"/>
          </a:p>
          <a:p>
            <a:pPr marL="1200150" lvl="2" indent="-285750">
              <a:buFont typeface="Wingdings" pitchFamily="2" charset="2"/>
              <a:buChar char="Ø"/>
            </a:pPr>
            <a:r>
              <a:rPr lang="fi-FI" dirty="0"/>
              <a:t>luoda pohjaa valtakunnalliselle yhteistyölle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5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83568" y="620688"/>
            <a:ext cx="693491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TOIMINTA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tutustutaan perinteisiin kirjastopalveluihin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järjestetään </a:t>
            </a:r>
            <a:r>
              <a:rPr lang="fi-FI"/>
              <a:t>osallistuvaa </a:t>
            </a:r>
            <a:r>
              <a:rPr lang="fi-FI" smtClean="0"/>
              <a:t>tiedonhaun opetusta</a:t>
            </a:r>
            <a:endParaRPr lang="fi-FI" dirty="0"/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esitellään kirjaston eri toimintoja 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opetetaan hakemaan itsenäisesti aineistoa hyllystä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organisoidaan erilaisia työpajoja </a:t>
            </a:r>
          </a:p>
          <a:p>
            <a:endParaRPr lang="fi-FI" dirty="0"/>
          </a:p>
          <a:p>
            <a:pPr marL="285750" indent="-285750">
              <a:buFont typeface="Wingdings" pitchFamily="2" charset="2"/>
              <a:buChar char="Ø"/>
            </a:pPr>
            <a:r>
              <a:rPr lang="fi-FI" dirty="0"/>
              <a:t>esitellään e- kirjoja, älytoimintoja ym. verkkotyökaluja ja </a:t>
            </a:r>
          </a:p>
          <a:p>
            <a:r>
              <a:rPr lang="fi-FI" dirty="0"/>
              <a:t>    opastetaan niiden käyttöä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4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adturku.fi\jaot\koti01\imalkaka\Omat tiedostot\tkumaakun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438275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-36512" y="6468021"/>
            <a:ext cx="2114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prstClr val="black"/>
                </a:solidFill>
              </a:rPr>
              <a:t>I</a:t>
            </a:r>
            <a:r>
              <a:rPr lang="fi-FI" sz="1100" dirty="0" smtClean="0">
                <a:solidFill>
                  <a:prstClr val="black"/>
                </a:solidFill>
              </a:rPr>
              <a:t>rmeli Malka-Kannisto</a:t>
            </a:r>
          </a:p>
          <a:p>
            <a:r>
              <a:rPr lang="fi-FI" sz="1100" dirty="0" smtClean="0">
                <a:solidFill>
                  <a:prstClr val="black"/>
                </a:solidFill>
              </a:rPr>
              <a:t>Kirjastosta juuret elämään</a:t>
            </a: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11560" y="620688"/>
            <a:ext cx="814998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r>
              <a:rPr lang="fi-FI" dirty="0">
                <a:solidFill>
                  <a:prstClr val="black"/>
                </a:solidFill>
              </a:rPr>
              <a:t>kirjailijoiden, muusikoiden  ja näyttelijöiden kanssa yhteistyössä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    järjestetään erilaisiin teemoihin liittyviä kulttuuritapahtumia</a:t>
            </a:r>
          </a:p>
          <a:p>
            <a:pPr lvl="1"/>
            <a:endParaRPr lang="fi-FI" dirty="0">
              <a:solidFill>
                <a:prstClr val="black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fi-FI" dirty="0">
                <a:solidFill>
                  <a:prstClr val="black"/>
                </a:solidFill>
              </a:rPr>
              <a:t>Turun kaupunginkirjaston musiikkiosaston demoteekkiin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     voidaan tuoda kuunneltavaksi itse toteutettua  musiikkia ym.</a:t>
            </a:r>
          </a:p>
          <a:p>
            <a:endParaRPr lang="fi-FI" dirty="0">
              <a:solidFill>
                <a:prstClr val="black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fi-FI" dirty="0">
                <a:solidFill>
                  <a:prstClr val="black"/>
                </a:solidFill>
              </a:rPr>
              <a:t>kehitetään vankilakirjastoja  henkilökunnan kanssa</a:t>
            </a:r>
          </a:p>
          <a:p>
            <a:pPr lvl="1"/>
            <a:endParaRPr lang="fi-FI" dirty="0">
              <a:solidFill>
                <a:prstClr val="black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fi-FI" dirty="0">
                <a:solidFill>
                  <a:prstClr val="black"/>
                </a:solidFill>
              </a:rPr>
              <a:t>annetaan kirjavinkkejä kohderyhmien mukaisesti</a:t>
            </a:r>
          </a:p>
          <a:p>
            <a:pPr lvl="1"/>
            <a:endParaRPr lang="fi-FI" b="1" dirty="0" smtClean="0">
              <a:solidFill>
                <a:prstClr val="black"/>
              </a:solidFill>
            </a:endParaRPr>
          </a:p>
          <a:p>
            <a:pPr lvl="1"/>
            <a:endParaRPr lang="fi-FI" b="1" dirty="0">
              <a:solidFill>
                <a:prstClr val="black"/>
              </a:solidFill>
            </a:endParaRPr>
          </a:p>
          <a:p>
            <a:pPr lvl="1"/>
            <a:endParaRPr lang="fi-FI" b="1" dirty="0">
              <a:solidFill>
                <a:prstClr val="black"/>
              </a:solidFill>
            </a:endParaRPr>
          </a:p>
          <a:p>
            <a:endParaRPr lang="fi-FI" dirty="0">
              <a:solidFill>
                <a:prstClr val="black"/>
              </a:solidFill>
            </a:endParaRPr>
          </a:p>
          <a:p>
            <a:r>
              <a:rPr lang="fi-FI" dirty="0">
                <a:solidFill>
                  <a:prstClr val="black"/>
                </a:solidFill>
              </a:rPr>
              <a:t>Hankkeen kesto 1.8.2012 – 31.1.2014</a:t>
            </a:r>
          </a:p>
          <a:p>
            <a:endParaRPr lang="fi-FI" dirty="0">
              <a:solidFill>
                <a:prstClr val="black"/>
              </a:solidFill>
            </a:endParaRPr>
          </a:p>
          <a:p>
            <a:r>
              <a:rPr lang="fi-FI" dirty="0">
                <a:solidFill>
                  <a:prstClr val="black"/>
                </a:solidFill>
              </a:rPr>
              <a:t>Rahoitus: Varsinais-Suomen ELY- keskus ja Turun kaupunginkirjasto</a:t>
            </a:r>
          </a:p>
          <a:p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la">
  <a:themeElements>
    <a:clrScheme name="Harmaasäv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2086</TotalTime>
  <Words>206</Words>
  <Application>Microsoft Office PowerPoint</Application>
  <PresentationFormat>Näytössä katseltava diaesitys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1_Aula</vt:lpstr>
      <vt:lpstr>       KIRJASTOSTA JUURET ELÄMÄÄN   Irmeli Malka-Kannisto Turun kaupunginkirjasto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KIRJASTOSTA JUURET ELÄMÄÄN</dc:title>
  <dc:creator>Malka-Kannisto Irmeli</dc:creator>
  <cp:lastModifiedBy>Sandell Susanna</cp:lastModifiedBy>
  <cp:revision>136</cp:revision>
  <cp:lastPrinted>2013-09-10T07:45:38Z</cp:lastPrinted>
  <dcterms:created xsi:type="dcterms:W3CDTF">2012-09-06T08:37:48Z</dcterms:created>
  <dcterms:modified xsi:type="dcterms:W3CDTF">2013-09-23T07:52:32Z</dcterms:modified>
</cp:coreProperties>
</file>