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5" r:id="rId4"/>
    <p:sldId id="266" r:id="rId5"/>
    <p:sldId id="260" r:id="rId6"/>
    <p:sldId id="275" r:id="rId7"/>
    <p:sldId id="276" r:id="rId8"/>
    <p:sldId id="257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0F8A2-4AEB-4554-A428-EBD22FF1350E}" type="datetimeFigureOut">
              <a:rPr lang="fi-FI" smtClean="0"/>
              <a:t>24.5.2012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6D3EF-8D7D-4EE1-893D-6C7E5A2CB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96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Diasarja henkilökunnalle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6D3EF-8D7D-4EE1-893D-6C7E5A2CB20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92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Diasarja henkilökunnalle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6D3EF-8D7D-4EE1-893D-6C7E5A2CB20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92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6D3EF-8D7D-4EE1-893D-6C7E5A2CB204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46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6D3EF-8D7D-4EE1-893D-6C7E5A2CB20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46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5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24.5.2012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96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84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1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40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24.5.2012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45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15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24.5.2012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80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24.5.2012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0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24.5.2012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8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24.5.2012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8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41D-02E6-40F4-BB2C-2F8B3E9A99B3}" type="datetimeFigureOut">
              <a:rPr lang="fi-FI" smtClean="0"/>
              <a:t>24.5.2012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21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7041D-02E6-40F4-BB2C-2F8B3E9A99B3}" type="datetimeFigureOut">
              <a:rPr lang="fi-FI" smtClean="0"/>
              <a:t>24.5.2012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FC36E-1F84-4450-A2CD-AB36410DF8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695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kirjastot.fi/File/2ea77bfe-d34f-4c51-96cf-0761a1c81869/vaskikdkloppuraportti.pdf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vaskikirjastot.fi/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176177" y="4811286"/>
            <a:ext cx="806823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i-FI" sz="2800" dirty="0" smtClean="0"/>
              <a:t>24.5.2012</a:t>
            </a:r>
            <a:br>
              <a:rPr lang="fi-FI" sz="2800" dirty="0" smtClean="0"/>
            </a:br>
            <a:r>
              <a:rPr lang="fi-FI" sz="2000" dirty="0" smtClean="0"/>
              <a:t>Turku</a:t>
            </a:r>
            <a:br>
              <a:rPr lang="fi-FI" sz="2000" dirty="0" smtClean="0"/>
            </a:br>
            <a:r>
              <a:rPr lang="fi-FI" sz="2000" dirty="0" smtClean="0"/>
              <a:t>Ulla-Maija Maunu</a:t>
            </a:r>
            <a:br>
              <a:rPr lang="fi-FI" sz="2000" dirty="0" smtClean="0"/>
            </a:br>
            <a:r>
              <a:rPr lang="fi-FI" sz="4000" dirty="0" smtClean="0">
                <a:latin typeface="+mj-lt"/>
              </a:rPr>
              <a:t>Vaskin uusi järjestelmä</a:t>
            </a:r>
            <a:endParaRPr lang="fi-FI" sz="4000" dirty="0" smtClean="0"/>
          </a:p>
        </p:txBody>
      </p:sp>
    </p:spTree>
    <p:extLst>
      <p:ext uri="{BB962C8B-B14F-4D97-AF65-F5344CB8AC3E}">
        <p14:creationId xmlns:p14="http://schemas.microsoft.com/office/powerpoint/2010/main" val="19458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1797">
            <a:off x="3942560" y="3303634"/>
            <a:ext cx="1458591" cy="478484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47" y="0"/>
            <a:ext cx="2744456" cy="68580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67544" y="795961"/>
            <a:ext cx="54726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latin typeface="+mj-lt"/>
              </a:rPr>
              <a:t> </a:t>
            </a:r>
            <a:r>
              <a:rPr lang="fi-FI" sz="2800" b="1" dirty="0" smtClean="0">
                <a:latin typeface="+mj-lt"/>
              </a:rPr>
              <a:t>Uuteen järjestelmään – laajempaan Vaskiin</a:t>
            </a:r>
            <a:br>
              <a:rPr lang="fi-FI" sz="2800" b="1" dirty="0" smtClean="0">
                <a:latin typeface="+mj-lt"/>
              </a:rPr>
            </a:br>
            <a:endParaRPr lang="fi-FI" sz="2800" b="1" dirty="0" smtClean="0">
              <a:latin typeface="+mj-lt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fi-FI" dirty="0" smtClean="0"/>
              <a:t>2010 tehtiin päätös kirjastojärjestelmän</a:t>
            </a:r>
            <a:br>
              <a:rPr lang="fi-FI" dirty="0" smtClean="0"/>
            </a:br>
            <a:r>
              <a:rPr lang="fi-FI" dirty="0" smtClean="0"/>
              <a:t>uudistamisesta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fi-FI" dirty="0" smtClean="0"/>
              <a:t>Kirjastojärjestelmä hankittiin </a:t>
            </a:r>
            <a:r>
              <a:rPr lang="fi-FI" dirty="0" err="1" smtClean="0"/>
              <a:t>päivityk-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senä</a:t>
            </a:r>
            <a:r>
              <a:rPr lang="fi-FI" dirty="0" smtClean="0"/>
              <a:t>, mutta tarjouspyyntö tehtiin huolellisesti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fi-FI" dirty="0" smtClean="0"/>
              <a:t>Asiakasliittymäksi päätettiin hankkia</a:t>
            </a:r>
            <a:br>
              <a:rPr lang="fi-FI" dirty="0" smtClean="0"/>
            </a:br>
            <a:r>
              <a:rPr lang="fi-FI" dirty="0" err="1" smtClean="0"/>
              <a:t>KDK-asiakasliittymä</a:t>
            </a:r>
            <a:endParaRPr lang="fi-FI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fi-FI" dirty="0" smtClean="0"/>
              <a:t>Ensimmäisen aallon pilottina aloitettiin 2010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fi-FI" dirty="0" smtClean="0"/>
              <a:t>Turku </a:t>
            </a:r>
            <a:r>
              <a:rPr lang="fi-FI" dirty="0" err="1" smtClean="0"/>
              <a:t>piloitoi</a:t>
            </a:r>
            <a:r>
              <a:rPr lang="fi-FI" dirty="0" smtClean="0"/>
              <a:t> </a:t>
            </a:r>
            <a:r>
              <a:rPr lang="fi-FI" dirty="0" err="1" smtClean="0"/>
              <a:t>Axiell-kirjastoja</a:t>
            </a:r>
            <a:r>
              <a:rPr lang="fi-FI" dirty="0" smtClean="0"/>
              <a:t> ja </a:t>
            </a:r>
            <a:r>
              <a:rPr lang="fi-FI" dirty="0" err="1" smtClean="0"/>
              <a:t>PallasPro-järjes-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telmää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fi-FI" dirty="0" smtClean="0"/>
              <a:t>Toisena yleisten kirjastojen pilottina Helsinki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fi-FI" dirty="0" smtClean="0"/>
              <a:t>Käyttöönoton ajankohdaksi suunniteltiin toukokuuta 2011</a:t>
            </a:r>
            <a:endParaRPr lang="fi-FI" dirty="0"/>
          </a:p>
          <a:p>
            <a:pPr marL="457200" indent="-457200">
              <a:buFont typeface="Arial" pitchFamily="34" charset="0"/>
              <a:buChar char="•"/>
            </a:pPr>
            <a:endParaRPr lang="fi-FI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255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1797">
            <a:off x="3942560" y="3303635"/>
            <a:ext cx="1458591" cy="478484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3200" cy="68580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467544" y="1268760"/>
            <a:ext cx="5689956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>
                <a:latin typeface="+mj-lt"/>
              </a:rPr>
              <a:t>KDK-asiakasliittymä</a:t>
            </a:r>
            <a:r>
              <a:rPr lang="fi-FI" sz="2800" dirty="0" smtClean="0">
                <a:latin typeface="+mj-lt"/>
              </a:rPr>
              <a:t> ja Vaski</a:t>
            </a:r>
          </a:p>
          <a:p>
            <a:endParaRPr lang="fi-FI" dirty="0"/>
          </a:p>
          <a:p>
            <a:endParaRPr lang="fi-FI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Käyttöönotto ei onnistunut suunnitellussa</a:t>
            </a:r>
            <a:br>
              <a:rPr lang="fi-FI" sz="2000" dirty="0" smtClean="0"/>
            </a:br>
            <a:r>
              <a:rPr lang="fi-FI" sz="2000" dirty="0" smtClean="0"/>
              <a:t>aikataulussa, koska järjestelmä ei vastannut</a:t>
            </a:r>
            <a:br>
              <a:rPr lang="fi-FI" sz="2000" dirty="0" smtClean="0"/>
            </a:br>
            <a:r>
              <a:rPr lang="fi-FI" sz="2000" dirty="0" smtClean="0"/>
              <a:t>tarpeita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Myöskään rajapinnat </a:t>
            </a:r>
            <a:r>
              <a:rPr lang="fi-FI" sz="2000" dirty="0" err="1" smtClean="0"/>
              <a:t>PallasProhon</a:t>
            </a:r>
            <a:r>
              <a:rPr lang="fi-FI" sz="2000" dirty="0" smtClean="0"/>
              <a:t> eivät  olleet</a:t>
            </a:r>
            <a:br>
              <a:rPr lang="fi-FI" sz="2000" dirty="0" smtClean="0"/>
            </a:br>
            <a:r>
              <a:rPr lang="fi-FI" sz="2000" dirty="0" smtClean="0"/>
              <a:t>kunnossa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Käyttöönottoa siirrettiin joulukuun alkuun 2011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Päätös </a:t>
            </a:r>
            <a:r>
              <a:rPr lang="fi-FI" sz="2000" dirty="0" err="1" smtClean="0"/>
              <a:t>pilotoinnista</a:t>
            </a:r>
            <a:r>
              <a:rPr lang="fi-FI" sz="2000" dirty="0" smtClean="0"/>
              <a:t> Auroraa vasten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Julkaisualustan rakentaminen </a:t>
            </a:r>
            <a:r>
              <a:rPr lang="fi-FI" sz="2000" dirty="0" err="1" smtClean="0"/>
              <a:t>Drupalilla</a:t>
            </a:r>
            <a:r>
              <a:rPr lang="fi-FI" sz="2000" dirty="0" smtClean="0"/>
              <a:t> alkoi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Käyttöönottoa siirrettiin  2012 kevääseen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Marraskuussa 2011 päätettiin luopua  </a:t>
            </a:r>
            <a:r>
              <a:rPr lang="fi-FI" sz="2000" dirty="0" err="1" smtClean="0"/>
              <a:t>Primo-pilo-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err="1" smtClean="0"/>
              <a:t>toinnista</a:t>
            </a:r>
            <a:endParaRPr lang="fi-FI" sz="2000" dirty="0" smtClean="0"/>
          </a:p>
          <a:p>
            <a:endParaRPr lang="fi-FI" sz="2000" dirty="0" smtClean="0"/>
          </a:p>
        </p:txBody>
      </p:sp>
    </p:spTree>
    <p:extLst>
      <p:ext uri="{BB962C8B-B14F-4D97-AF65-F5344CB8AC3E}">
        <p14:creationId xmlns:p14="http://schemas.microsoft.com/office/powerpoint/2010/main" val="180114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1797">
            <a:off x="3942560" y="3303635"/>
            <a:ext cx="1458591" cy="478484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60" y="2083"/>
            <a:ext cx="2742139" cy="68580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35496" y="1168925"/>
            <a:ext cx="648748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>
                <a:latin typeface="+mj-lt"/>
              </a:rPr>
              <a:t>KDK-asiakasliittymästä</a:t>
            </a:r>
            <a:r>
              <a:rPr lang="fi-FI" sz="2800" dirty="0" smtClean="0">
                <a:latin typeface="+mj-lt"/>
              </a:rPr>
              <a:t>  </a:t>
            </a:r>
            <a:r>
              <a:rPr lang="fi-FI" sz="2800" dirty="0" err="1" smtClean="0">
                <a:latin typeface="+mj-lt"/>
              </a:rPr>
              <a:t>Axiell</a:t>
            </a:r>
            <a:r>
              <a:rPr lang="fi-FI" sz="2800" dirty="0" smtClean="0">
                <a:latin typeface="+mj-lt"/>
              </a:rPr>
              <a:t> Vaski </a:t>
            </a:r>
            <a:r>
              <a:rPr lang="fi-FI" sz="2800" dirty="0" err="1" smtClean="0">
                <a:latin typeface="+mj-lt"/>
              </a:rPr>
              <a:t>OPACiin</a:t>
            </a:r>
            <a:endParaRPr lang="fi-FI" sz="2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Alkuvuodesta 2012 myös </a:t>
            </a:r>
            <a:r>
              <a:rPr lang="fi-FI" sz="2000" dirty="0" err="1" smtClean="0"/>
              <a:t>KDK-hanke</a:t>
            </a:r>
            <a:r>
              <a:rPr lang="fi-FI" sz="2000" dirty="0" smtClean="0"/>
              <a:t> luopui </a:t>
            </a:r>
            <a:r>
              <a:rPr lang="fi-FI" sz="2000" dirty="0" err="1" smtClean="0"/>
              <a:t>Primosta</a:t>
            </a:r>
            <a:endParaRPr lang="fi-FI" sz="2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 smtClean="0"/>
              <a:t>Vaski oli aikataulullisista syistä tehnyt jo </a:t>
            </a:r>
            <a:r>
              <a:rPr lang="fi-FI" sz="2000" dirty="0" err="1" smtClean="0"/>
              <a:t>jatkopäätök-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sen toisella tavalla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 smtClean="0"/>
              <a:t>Vaskin </a:t>
            </a:r>
            <a:r>
              <a:rPr lang="fi-FI" sz="2000" dirty="0" err="1" smtClean="0"/>
              <a:t>KDK-asiakasliittymäpilotoinnin</a:t>
            </a:r>
            <a:r>
              <a:rPr lang="fi-FI" sz="2000" dirty="0" smtClean="0"/>
              <a:t>   loppuraportti:</a:t>
            </a:r>
            <a:br>
              <a:rPr lang="fi-FI" sz="2000" dirty="0" smtClean="0"/>
            </a:br>
            <a:r>
              <a:rPr lang="fi-FI" sz="1200" u="sng" dirty="0">
                <a:hlinkClick r:id="rId5"/>
              </a:rPr>
              <a:t>http://</a:t>
            </a:r>
            <a:r>
              <a:rPr lang="fi-FI" sz="1200" u="sng" dirty="0" smtClean="0">
                <a:hlinkClick r:id="rId5"/>
              </a:rPr>
              <a:t>www.kirjastot.fi/File/2ea77bfe-d34f-4c51-96cf-0761a1c81869/vaskikdkloppuraportti.pdf</a:t>
            </a:r>
            <a:endParaRPr lang="fi-FI" sz="12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 err="1" smtClean="0"/>
              <a:t>Axiell</a:t>
            </a:r>
            <a:r>
              <a:rPr lang="fi-FI" sz="2000" dirty="0" smtClean="0"/>
              <a:t> Vaski OPAC = </a:t>
            </a:r>
            <a:r>
              <a:rPr lang="fi-FI" sz="2000" dirty="0" err="1" smtClean="0"/>
              <a:t>Arena</a:t>
            </a:r>
            <a:r>
              <a:rPr lang="fi-FI" sz="2000" dirty="0" smtClean="0"/>
              <a:t> ilman lisenssiä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 smtClean="0"/>
              <a:t>Sopimus väliaikainen, vuoden 2013 loppuun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 err="1" smtClean="0"/>
              <a:t>KDK-asiakasliittymä</a:t>
            </a:r>
            <a:r>
              <a:rPr lang="fi-FI" sz="2000" dirty="0" smtClean="0"/>
              <a:t> edelleen tavoitteemme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 smtClean="0"/>
              <a:t>1½ vuoden aikana päätös: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i-FI" sz="2000" dirty="0" smtClean="0"/>
              <a:t>Kilpailutus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i-FI" sz="2000" dirty="0" err="1" smtClean="0"/>
              <a:t>KDK-asiakasliittymä</a:t>
            </a:r>
            <a:r>
              <a:rPr lang="fi-FI" sz="2000" dirty="0" smtClean="0"/>
              <a:t> (</a:t>
            </a:r>
            <a:r>
              <a:rPr lang="fi-FI" sz="2000" dirty="0" err="1" smtClean="0"/>
              <a:t>Vufind</a:t>
            </a:r>
            <a:r>
              <a:rPr lang="fi-FI" sz="20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5849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1797">
            <a:off x="3942561" y="3303635"/>
            <a:ext cx="1458591" cy="478484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69" y="0"/>
            <a:ext cx="2741131" cy="685800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755576" y="790786"/>
            <a:ext cx="5184576" cy="591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latin typeface="+mj-lt"/>
              </a:rPr>
              <a:t>Aurora 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 smtClean="0"/>
              <a:t>Tarjouspyyntö loppuvuodesta 2010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 smtClean="0"/>
              <a:t>Hyväksytty tarjous keväällä 2011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 smtClean="0"/>
              <a:t>Olemassa olevat sovellukset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 smtClean="0"/>
              <a:t>Paljon haasteita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i-FI" sz="2000" dirty="0" smtClean="0"/>
              <a:t>Marc-konversio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i-FI" sz="2000" dirty="0" smtClean="0"/>
              <a:t>Vaskin laajeneminen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Sovellukset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i-FI" sz="2000" dirty="0" err="1" smtClean="0"/>
              <a:t>Rfid</a:t>
            </a:r>
            <a:r>
              <a:rPr lang="fi-FI" sz="2000" dirty="0" smtClean="0"/>
              <a:t> (5 toimijaa)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i-FI" sz="2000" dirty="0" err="1" smtClean="0"/>
              <a:t>Ebooking</a:t>
            </a:r>
            <a:endParaRPr lang="fi-FI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fi-FI" sz="2000" dirty="0" smtClean="0"/>
              <a:t>Tekstiviestipalvelun tarjoaja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i-FI" sz="2000" dirty="0" smtClean="0"/>
              <a:t>Perintä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i-FI" sz="2000" dirty="0" err="1" smtClean="0"/>
              <a:t>Sparknet</a:t>
            </a:r>
            <a:endParaRPr lang="fi-FI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fi-FI" sz="2000" dirty="0" smtClean="0"/>
              <a:t>Autoja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i-FI" sz="2000" dirty="0" smtClean="0"/>
              <a:t>Koulukirjastoja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i-FI" sz="2000" dirty="0" smtClean="0"/>
              <a:t>Kulttuurikortti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4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1797">
            <a:off x="3942560" y="3303635"/>
            <a:ext cx="1458591" cy="478484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15" y="0"/>
            <a:ext cx="2743200" cy="68580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79511" y="1005896"/>
            <a:ext cx="6353662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latin typeface="+mj-lt"/>
              </a:rPr>
              <a:t>Laajentunut Vaski</a:t>
            </a:r>
          </a:p>
          <a:p>
            <a:endParaRPr lang="fi-FI" dirty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b="1" dirty="0" smtClean="0"/>
              <a:t>Auroran käyttöönotto 2.5. 2011 </a:t>
            </a:r>
            <a:r>
              <a:rPr lang="fi-FI" sz="2000" dirty="0" smtClean="0"/>
              <a:t>sujui rauhallisesti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i-FI" sz="2000" dirty="0" smtClean="0"/>
              <a:t>Järjestelmän kohtuullisessa kunnossa, uudessa </a:t>
            </a:r>
            <a:br>
              <a:rPr lang="fi-FI" sz="2000" dirty="0" smtClean="0"/>
            </a:br>
            <a:r>
              <a:rPr lang="fi-FI" sz="2000" dirty="0" smtClean="0"/>
              <a:t>järjestelmässä aina kehitettävää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Pääkäyttäjiä 13, tehokas yhteisöllinen tuki ja </a:t>
            </a:r>
            <a:br>
              <a:rPr lang="fi-FI" sz="2000" dirty="0" smtClean="0"/>
            </a:br>
            <a:r>
              <a:rPr lang="fi-FI" sz="2000" dirty="0" smtClean="0"/>
              <a:t>yhteistyöverkosto</a:t>
            </a:r>
            <a:br>
              <a:rPr lang="fi-FI" sz="2000" dirty="0" smtClean="0"/>
            </a:br>
            <a:endParaRPr lang="fi-FI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b="1" dirty="0" smtClean="0"/>
              <a:t>Verkkokirjaston käyttöönotto 4.5.2011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osoitteessa:</a:t>
            </a:r>
            <a:br>
              <a:rPr lang="fi-FI" sz="2000" dirty="0" smtClean="0"/>
            </a:br>
            <a:r>
              <a:rPr lang="fi-FI" sz="2000" dirty="0" smtClean="0">
                <a:hlinkClick r:id="rId6"/>
              </a:rPr>
              <a:t>https://www.vaskikirjastot.fi</a:t>
            </a:r>
            <a:endParaRPr lang="fi-FI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Verkkokirjastoa rakennetaan edelleen, perustoiminnot</a:t>
            </a:r>
            <a:br>
              <a:rPr lang="fi-FI" sz="2000" dirty="0" smtClean="0"/>
            </a:br>
            <a:r>
              <a:rPr lang="fi-FI" sz="2000" dirty="0" smtClean="0"/>
              <a:t>kunnossa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11.6.2012 ohjausryhmä päättää hyväksynnästä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Palautteita tullut yhteensä  n. 360 (23.5.2012 mennessä)</a:t>
            </a:r>
          </a:p>
          <a:p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endParaRPr lang="fi-FI" sz="2000" dirty="0"/>
          </a:p>
          <a:p>
            <a:r>
              <a:rPr lang="fi-FI" sz="20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396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47" y="0"/>
            <a:ext cx="2744456" cy="68580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67544" y="782818"/>
            <a:ext cx="54726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latin typeface="+mj-lt"/>
              </a:rPr>
              <a:t> </a:t>
            </a:r>
            <a:r>
              <a:rPr lang="fi-FI" sz="2800" b="1" dirty="0" smtClean="0">
                <a:latin typeface="+mj-lt"/>
              </a:rPr>
              <a:t>Vaski-kuljetukset</a:t>
            </a:r>
            <a:br>
              <a:rPr lang="fi-FI" sz="2800" b="1" dirty="0" smtClean="0">
                <a:latin typeface="+mj-lt"/>
              </a:rPr>
            </a:br>
            <a:endParaRPr lang="fi-FI" sz="2800" b="1" dirty="0" smtClean="0">
              <a:latin typeface="+mj-lt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fi-FI" dirty="0" smtClean="0"/>
              <a:t>Kuljetusten kilpailutus kevään 2012 aikana, valituksi tuli Lähetti-ykkönen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fi-FI" dirty="0" smtClean="0"/>
              <a:t>Kuljetusten määrä ajalla 2.5.-23.5.2012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fi-FI" dirty="0" smtClean="0"/>
          </a:p>
          <a:p>
            <a:pPr marL="457200" indent="-457200">
              <a:buFont typeface="Arial" pitchFamily="34" charset="0"/>
              <a:buChar char="•"/>
            </a:pPr>
            <a:endParaRPr lang="fi-FI" sz="2000" dirty="0">
              <a:latin typeface="+mj-lt"/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55208"/>
              </p:ext>
            </p:extLst>
          </p:nvPr>
        </p:nvGraphicFramePr>
        <p:xfrm>
          <a:off x="179513" y="2708920"/>
          <a:ext cx="5904655" cy="2910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8028"/>
                <a:gridCol w="1968028"/>
                <a:gridCol w="1968599"/>
              </a:tblGrid>
              <a:tr h="1469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Kirjasto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Saanut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Antanut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Kaarina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333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481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Kustavi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5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20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Laitila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75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169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Lieto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900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1327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Masku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284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726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Mynämäki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296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408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Naantali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740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863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Nousiainen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178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375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Paimio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70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169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Pyhäranta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0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6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Raisio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1723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1596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Rusko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249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169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Sauvo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10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27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Taivassalo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19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13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Turku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5266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3280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Uusikaupunki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192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211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Vehmaa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17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20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Yhteensä</a:t>
                      </a:r>
                      <a:endParaRPr lang="fi-FI" sz="110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10357</a:t>
                      </a:r>
                      <a:endParaRPr lang="fi-FI" sz="1100" dirty="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9840</a:t>
                      </a:r>
                      <a:endParaRPr lang="fi-FI" sz="1100" dirty="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8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1797">
            <a:off x="3942560" y="3303635"/>
            <a:ext cx="1458591" cy="478484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15" y="0"/>
            <a:ext cx="2743200" cy="68580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91782" y="692696"/>
            <a:ext cx="5024132" cy="670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600" dirty="0" smtClean="0">
                <a:solidFill>
                  <a:srgbClr val="FFC000"/>
                </a:solidFill>
                <a:latin typeface="Brush Script Std" pitchFamily="66" charset="0"/>
              </a:rPr>
              <a:t>Yhdessä</a:t>
            </a:r>
            <a:br>
              <a:rPr lang="fi-FI" sz="9600" dirty="0" smtClean="0">
                <a:solidFill>
                  <a:srgbClr val="FFC000"/>
                </a:solidFill>
                <a:latin typeface="Brush Script Std" pitchFamily="66" charset="0"/>
              </a:rPr>
            </a:br>
            <a:r>
              <a:rPr lang="fi-FI" sz="9600" dirty="0" smtClean="0">
                <a:solidFill>
                  <a:srgbClr val="FFC000"/>
                </a:solidFill>
                <a:latin typeface="Brush Script Std" pitchFamily="66" charset="0"/>
              </a:rPr>
              <a:t>olemme </a:t>
            </a:r>
            <a:br>
              <a:rPr lang="fi-FI" sz="9600" dirty="0" smtClean="0">
                <a:solidFill>
                  <a:srgbClr val="FFC000"/>
                </a:solidFill>
                <a:latin typeface="Brush Script Std" pitchFamily="66" charset="0"/>
              </a:rPr>
            </a:br>
            <a:r>
              <a:rPr lang="fi-FI" sz="9600" dirty="0" smtClean="0">
                <a:solidFill>
                  <a:srgbClr val="FFC000"/>
                </a:solidFill>
                <a:latin typeface="Brush Script Std" pitchFamily="66" charset="0"/>
              </a:rPr>
              <a:t>enemmän!</a:t>
            </a:r>
          </a:p>
          <a:p>
            <a:r>
              <a:rPr lang="fi-FI" sz="4400" dirty="0" smtClean="0">
                <a:solidFill>
                  <a:srgbClr val="FFC000"/>
                </a:solidFill>
                <a:latin typeface="Brush Script Std" pitchFamily="66" charset="0"/>
              </a:rPr>
              <a:t>Kiitos!</a:t>
            </a:r>
          </a:p>
          <a:p>
            <a:endParaRPr lang="fi-FI" sz="2000" dirty="0" smtClean="0"/>
          </a:p>
          <a:p>
            <a:endParaRPr lang="fi-FI" sz="2000" dirty="0"/>
          </a:p>
          <a:p>
            <a:r>
              <a:rPr lang="fi-FI" sz="20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049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251520" y="1124742"/>
            <a:ext cx="373769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latin typeface="+mj-lt"/>
              </a:rPr>
              <a:t>Vaski - Tästä lähdettiin</a:t>
            </a:r>
          </a:p>
          <a:p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sz="2000" dirty="0" smtClean="0"/>
              <a:t>9 kuntaa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2000" dirty="0" smtClean="0"/>
              <a:t>N. 55 %  maakunnan asukkaista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7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7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07504" y="4064005"/>
            <a:ext cx="339304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latin typeface="+mj-lt"/>
              </a:rPr>
              <a:t>Vaski 2.5.2012-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2000" dirty="0" smtClean="0"/>
              <a:t>17 kuntaa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2000" dirty="0" smtClean="0"/>
              <a:t>44 kirjastoa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2000" dirty="0" smtClean="0"/>
              <a:t>N. 90 toimipaikkaa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2000" dirty="0" smtClean="0"/>
              <a:t>N. 2 milj. nidettä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2000" dirty="0" smtClean="0"/>
              <a:t>73 % maakunnan asukkaista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9288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1797">
            <a:off x="3942560" y="3303635"/>
            <a:ext cx="1458591" cy="478484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3200" cy="68580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1115616" y="1268760"/>
            <a:ext cx="298222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latin typeface="+mj-lt"/>
              </a:rPr>
              <a:t>Vaskin organisaatio</a:t>
            </a:r>
          </a:p>
          <a:p>
            <a:endParaRPr lang="fi-FI" dirty="0"/>
          </a:p>
          <a:p>
            <a:endParaRPr lang="fi-FI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Vaski-johtoryhmä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Työvaliokunta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Työryhmät ja projektit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1133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1797">
            <a:off x="3942560" y="3303635"/>
            <a:ext cx="1458591" cy="478484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60" y="2083"/>
            <a:ext cx="2742139" cy="68580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251520" y="1124744"/>
            <a:ext cx="558492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latin typeface="+mj-lt"/>
              </a:rPr>
              <a:t>Vaski-johtoryhmä</a:t>
            </a:r>
          </a:p>
          <a:p>
            <a:endParaRPr lang="fi-FI" sz="2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/>
              <a:t>päättää yhteistyön periaatteista sekä yhteisistä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kehittämislinjoista </a:t>
            </a:r>
            <a:r>
              <a:rPr lang="fi-FI" sz="2000" dirty="0"/>
              <a:t>ja tavoitteista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/>
              <a:t>päättää yhteisjärjestelmän kehittämisestä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resurssien </a:t>
            </a:r>
            <a:r>
              <a:rPr lang="fi-FI" sz="2000" dirty="0"/>
              <a:t>sallimissa rajoissa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/>
              <a:t>asettaa Vaskin yhteiset työryhmät ja projektit,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määrää </a:t>
            </a:r>
            <a:r>
              <a:rPr lang="fi-FI" sz="2000" dirty="0"/>
              <a:t>niille tavoitteet ja määräajat sekä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hyväksyy </a:t>
            </a:r>
            <a:r>
              <a:rPr lang="fi-FI" sz="2000" dirty="0"/>
              <a:t>loppuraportit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/>
              <a:t>päättää muistakin kirjastotoimenjohtajien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päätösvallassa </a:t>
            </a:r>
            <a:r>
              <a:rPr lang="fi-FI" sz="2000" dirty="0"/>
              <a:t>olevista yhteisistä asioista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/>
              <a:t>kukin johtoryhmän jäsen tekee oman kuntansa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päättäjille </a:t>
            </a:r>
            <a:r>
              <a:rPr lang="fi-FI" sz="2000" dirty="0"/>
              <a:t>esitykset asioista,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joihin </a:t>
            </a:r>
            <a:r>
              <a:rPr lang="fi-FI" sz="2000" dirty="0"/>
              <a:t>kirjastotoimenjohtajilla ei ole päätösvaltaa</a:t>
            </a:r>
          </a:p>
          <a:p>
            <a:pPr marL="342900" indent="-342900">
              <a:buFont typeface="Arial" pitchFamily="34" charset="0"/>
              <a:buChar char="•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94157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1797">
            <a:off x="3942561" y="3303635"/>
            <a:ext cx="1458591" cy="478484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69" y="0"/>
            <a:ext cx="2741131" cy="685800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42054" y="1268760"/>
            <a:ext cx="647382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latin typeface="+mj-lt"/>
              </a:rPr>
              <a:t>Työvaliokunta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/>
              <a:t>valmistelee asiat johtoryhmälle ja panee päätöksiä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täytäntöön</a:t>
            </a:r>
            <a:endParaRPr lang="fi-FI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/>
              <a:t>toimii työryhmien ja projektien </a:t>
            </a:r>
            <a:r>
              <a:rPr lang="fi-FI" sz="2000" dirty="0" smtClean="0"/>
              <a:t>ohjausryhmänä</a:t>
            </a:r>
            <a:br>
              <a:rPr lang="fi-FI" sz="2000" dirty="0" smtClean="0"/>
            </a:br>
            <a:r>
              <a:rPr lang="fi-FI" sz="2000" dirty="0" smtClean="0"/>
              <a:t> </a:t>
            </a:r>
            <a:r>
              <a:rPr lang="fi-FI" sz="2000" dirty="0"/>
              <a:t>ellei ohjausryhmää ole erikseen nimetty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/>
              <a:t>valmistelee johtoryhmän päätettäväksi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Vaski-kirjastojen </a:t>
            </a:r>
            <a:r>
              <a:rPr lang="fi-FI" sz="2000" dirty="0"/>
              <a:t>yhteistä strategiaa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/>
              <a:t>päättää yhteisten ulkopuolisella rahoituksella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toteutettujen </a:t>
            </a:r>
            <a:r>
              <a:rPr lang="fi-FI" sz="2000" dirty="0"/>
              <a:t>projektien määrärahojen kohdentamisesta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ja </a:t>
            </a:r>
            <a:r>
              <a:rPr lang="fi-FI" sz="2000" dirty="0"/>
              <a:t>seuraa budjetin toteutumista suhteessa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projektin </a:t>
            </a:r>
            <a:r>
              <a:rPr lang="fi-FI" sz="2000" dirty="0"/>
              <a:t>tavoitteisiin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i-FI" sz="2000" dirty="0"/>
              <a:t>päättää niistä yhteisistä asioista,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jotka </a:t>
            </a:r>
            <a:r>
              <a:rPr lang="fi-FI" sz="2000" dirty="0"/>
              <a:t>johtoryhmä on delegoinut työvaliokunnan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ratkaistaviksi</a:t>
            </a:r>
            <a:r>
              <a:rPr lang="fi-FI" sz="2000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14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1797">
            <a:off x="3942560" y="3303634"/>
            <a:ext cx="1458591" cy="478484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3168352" cy="674154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47" y="0"/>
            <a:ext cx="2744456" cy="68580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0456" y="790786"/>
            <a:ext cx="655397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latin typeface="+mj-lt"/>
              </a:rPr>
              <a:t> Vaski-yhteistyön tavoitteet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i-FI" b="1" dirty="0"/>
              <a:t>A</a:t>
            </a:r>
            <a:r>
              <a:rPr lang="fi-FI" dirty="0"/>
              <a:t>sukkailla on käytettävissään </a:t>
            </a:r>
            <a:r>
              <a:rPr lang="fi-FI" dirty="0" smtClean="0"/>
              <a:t>laadukkaat</a:t>
            </a:r>
            <a:r>
              <a:rPr lang="fi-FI" dirty="0"/>
              <a:t>,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jatkuvasti uudistuvat  </a:t>
            </a:r>
            <a:r>
              <a:rPr lang="fi-FI" dirty="0"/>
              <a:t>ja kustannustehokkaat </a:t>
            </a:r>
            <a:r>
              <a:rPr lang="fi-FI" dirty="0" smtClean="0"/>
              <a:t>kirjastopalvelut</a:t>
            </a:r>
            <a:r>
              <a:rPr lang="fi-FI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i-FI" b="1" dirty="0"/>
              <a:t>K</a:t>
            </a:r>
            <a:r>
              <a:rPr lang="fi-FI" dirty="0"/>
              <a:t>irjaston käyttäjät ovat </a:t>
            </a:r>
            <a:r>
              <a:rPr lang="fi-FI" dirty="0" smtClean="0"/>
              <a:t>mukana  </a:t>
            </a:r>
            <a:r>
              <a:rPr lang="fi-FI" dirty="0"/>
              <a:t>palveluiden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kehittämisessä  </a:t>
            </a:r>
            <a:r>
              <a:rPr lang="fi-FI" dirty="0"/>
              <a:t>ja </a:t>
            </a:r>
            <a:r>
              <a:rPr lang="fi-FI" dirty="0" smtClean="0"/>
              <a:t>rikastuttavat </a:t>
            </a:r>
            <a:r>
              <a:rPr lang="fi-FI" dirty="0"/>
              <a:t>toimintaa </a:t>
            </a:r>
            <a:r>
              <a:rPr lang="fi-FI" dirty="0" smtClean="0"/>
              <a:t>omalla </a:t>
            </a:r>
            <a:br>
              <a:rPr lang="fi-FI" dirty="0" smtClean="0"/>
            </a:br>
            <a:r>
              <a:rPr lang="fi-FI" dirty="0" smtClean="0"/>
              <a:t>asiantuntemuksellaan</a:t>
            </a:r>
            <a:r>
              <a:rPr lang="fi-FI" dirty="0"/>
              <a:t>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i-FI" b="1" dirty="0"/>
              <a:t>K</a:t>
            </a:r>
            <a:r>
              <a:rPr lang="fi-FI" dirty="0"/>
              <a:t>irjastohenkilökunnalle Vaski on </a:t>
            </a:r>
            <a:r>
              <a:rPr lang="fi-FI" dirty="0" smtClean="0"/>
              <a:t>ammatillinen </a:t>
            </a:r>
            <a:r>
              <a:rPr lang="fi-FI" dirty="0"/>
              <a:t>yhteisö,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joka kannustaa uudistumiseen (työryhmät, kaikki mukana, </a:t>
            </a:r>
            <a:r>
              <a:rPr lang="fi-FI" dirty="0" err="1" smtClean="0"/>
              <a:t>kaikki-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alla tapahtuu)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b="1" dirty="0" smtClean="0"/>
              <a:t>K</a:t>
            </a:r>
            <a:r>
              <a:rPr lang="fi-FI" dirty="0" smtClean="0"/>
              <a:t>irjastoilla </a:t>
            </a:r>
            <a:r>
              <a:rPr lang="fi-FI" dirty="0"/>
              <a:t>on yhteinen tietojärjestelmä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sekä </a:t>
            </a:r>
            <a:r>
              <a:rPr lang="fi-FI" dirty="0"/>
              <a:t>yhteiset toimintasäännöt ja maksukäytännöt. </a:t>
            </a:r>
            <a:endParaRPr lang="fi-FI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 </a:t>
            </a:r>
            <a:r>
              <a:rPr lang="fi-FI" b="1" dirty="0" smtClean="0"/>
              <a:t>S</a:t>
            </a:r>
            <a:r>
              <a:rPr lang="fi-FI" dirty="0" smtClean="0"/>
              <a:t>amalla </a:t>
            </a:r>
            <a:r>
              <a:rPr lang="fi-FI" dirty="0"/>
              <a:t>kortilla voi asioida alueen kaikissa kirjastoissa</a:t>
            </a:r>
            <a:r>
              <a:rPr lang="fi-FI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 </a:t>
            </a:r>
            <a:r>
              <a:rPr lang="fi-FI" b="1" dirty="0"/>
              <a:t>K</a:t>
            </a:r>
            <a:r>
              <a:rPr lang="fi-FI" dirty="0"/>
              <a:t>okoelmat ovat </a:t>
            </a:r>
            <a:r>
              <a:rPr lang="fi-FI" dirty="0" smtClean="0"/>
              <a:t>yhteiskäytössä</a:t>
            </a:r>
            <a:br>
              <a:rPr lang="fi-FI" dirty="0" smtClean="0"/>
            </a:br>
            <a:r>
              <a:rPr lang="fi-FI" dirty="0" smtClean="0"/>
              <a:t> </a:t>
            </a:r>
            <a:r>
              <a:rPr lang="fi-FI" dirty="0"/>
              <a:t>ja minkä tahansa Vaski-kirjaston aineistoa voi tilata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lainattavaksi </a:t>
            </a:r>
            <a:r>
              <a:rPr lang="fi-FI" dirty="0"/>
              <a:t>omasta lähikirjastostaan. </a:t>
            </a:r>
            <a:endParaRPr lang="fi-FI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i-FI" b="1" dirty="0" smtClean="0"/>
              <a:t> K</a:t>
            </a:r>
            <a:r>
              <a:rPr lang="fi-FI" dirty="0" smtClean="0"/>
              <a:t>aikkien </a:t>
            </a:r>
            <a:r>
              <a:rPr lang="fi-FI" dirty="0"/>
              <a:t>Vaski-kirjastojen yhteinen tietojärjestelmä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otetaan </a:t>
            </a:r>
            <a:r>
              <a:rPr lang="fi-FI" dirty="0"/>
              <a:t>käyttöön vuonna 2012.</a:t>
            </a:r>
          </a:p>
          <a:p>
            <a:pPr marL="457200" indent="-457200">
              <a:buFont typeface="Arial" pitchFamily="34" charset="0"/>
              <a:buChar char="•"/>
            </a:pPr>
            <a:endParaRPr lang="fi-FI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6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176177" y="4811286"/>
            <a:ext cx="8068231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i-FI" sz="2800" dirty="0" smtClean="0"/>
              <a:t>24.5.2012</a:t>
            </a:r>
            <a:br>
              <a:rPr lang="fi-FI" sz="2800" dirty="0" smtClean="0"/>
            </a:br>
            <a:r>
              <a:rPr lang="fi-FI" sz="2000" dirty="0" smtClean="0"/>
              <a:t>Turku</a:t>
            </a:r>
            <a:br>
              <a:rPr lang="fi-FI" sz="2000" dirty="0" smtClean="0"/>
            </a:br>
            <a:r>
              <a:rPr lang="fi-FI" sz="2000" dirty="0" smtClean="0"/>
              <a:t>Ulla-Maija Maunu</a:t>
            </a:r>
            <a:br>
              <a:rPr lang="fi-FI" sz="2000" dirty="0" smtClean="0"/>
            </a:br>
            <a:r>
              <a:rPr lang="fi-FI" sz="6600" dirty="0" smtClean="0">
                <a:latin typeface="+mj-lt"/>
              </a:rPr>
              <a:t>VASKI </a:t>
            </a:r>
            <a:r>
              <a:rPr lang="fi-FI" sz="4000" dirty="0" smtClean="0">
                <a:latin typeface="+mj-lt"/>
              </a:rPr>
              <a:t> </a:t>
            </a:r>
            <a:r>
              <a:rPr lang="fi-FI" sz="4000" dirty="0" smtClean="0"/>
              <a:t>ja järjestelmäuudistus</a:t>
            </a:r>
          </a:p>
        </p:txBody>
      </p:sp>
    </p:spTree>
    <p:extLst>
      <p:ext uri="{BB962C8B-B14F-4D97-AF65-F5344CB8AC3E}">
        <p14:creationId xmlns:p14="http://schemas.microsoft.com/office/powerpoint/2010/main" val="37022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206 Vaski diaesitys kevät 2012 malli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20120206 Vaski diaesitys kevät 2012 mallipohja</Template>
  <TotalTime>392</TotalTime>
  <Words>193</Words>
  <Application>Microsoft Office PowerPoint</Application>
  <PresentationFormat>Näytössä katseltava diaesitys (4:3)</PresentationFormat>
  <Paragraphs>169</Paragraphs>
  <Slides>16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20120206 Vaski diaesitys kevät 2012 mallipohja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Turun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Koskinen Kaarina</dc:creator>
  <cp:lastModifiedBy>Maunu Ulla-Maija</cp:lastModifiedBy>
  <cp:revision>26</cp:revision>
  <dcterms:created xsi:type="dcterms:W3CDTF">2012-02-16T11:52:45Z</dcterms:created>
  <dcterms:modified xsi:type="dcterms:W3CDTF">2012-05-24T08:11:11Z</dcterms:modified>
</cp:coreProperties>
</file>