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6" r:id="rId5"/>
    <p:sldId id="311" r:id="rId6"/>
    <p:sldId id="282" r:id="rId7"/>
    <p:sldId id="283" r:id="rId8"/>
    <p:sldId id="304" r:id="rId9"/>
    <p:sldId id="299" r:id="rId10"/>
    <p:sldId id="296" r:id="rId11"/>
    <p:sldId id="297" r:id="rId12"/>
    <p:sldId id="306" r:id="rId13"/>
    <p:sldId id="293" r:id="rId14"/>
    <p:sldId id="284" r:id="rId15"/>
    <p:sldId id="298" r:id="rId16"/>
    <p:sldId id="307" r:id="rId17"/>
    <p:sldId id="308" r:id="rId18"/>
    <p:sldId id="309" r:id="rId19"/>
    <p:sldId id="310" r:id="rId20"/>
    <p:sldId id="286" r:id="rId21"/>
    <p:sldId id="279" r:id="rId22"/>
    <p:sldId id="300" r:id="rId23"/>
    <p:sldId id="301" r:id="rId24"/>
    <p:sldId id="287" r:id="rId25"/>
    <p:sldId id="280" r:id="rId26"/>
    <p:sldId id="302" r:id="rId27"/>
    <p:sldId id="291" r:id="rId28"/>
    <p:sldId id="290" r:id="rId29"/>
  </p:sldIdLst>
  <p:sldSz cx="9144000" cy="5715000" type="screen16x10"/>
  <p:notesSz cx="6724650" cy="97742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4" d="100"/>
          <a:sy n="84" d="100"/>
        </p:scale>
        <p:origin x="354" y="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7820D-1600-4C87-8E16-5465A6115C70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733425"/>
            <a:ext cx="58642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DBED2-885E-417D-AD17-017B9E86BA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27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Tuotanto\Celia\Celian visuaalinen ilme\Pattern\celia-taustakuvio-hiili-smaragdi50p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2" t="42543" r="28168" b="26207"/>
          <a:stretch/>
        </p:blipFill>
        <p:spPr bwMode="auto">
          <a:xfrm>
            <a:off x="0" y="-1"/>
            <a:ext cx="9144000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488810" y="2234614"/>
            <a:ext cx="7772400" cy="1562199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88810" y="4036340"/>
            <a:ext cx="7776864" cy="1200133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Alaotsikko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588224" y="337220"/>
            <a:ext cx="2133600" cy="304271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D9450BAA-C9DD-4AEE-B893-7A007E82D42D}" type="datetime1">
              <a:rPr lang="fi-FI" smtClean="0"/>
              <a:pPr/>
              <a:t>19.4.2017</a:t>
            </a:fld>
            <a:endParaRPr lang="fi-FI" dirty="0"/>
          </a:p>
        </p:txBody>
      </p:sp>
      <p:sp>
        <p:nvSpPr>
          <p:cNvPr id="24" name="Dian numeron paikkamerkki 23"/>
          <p:cNvSpPr>
            <a:spLocks noGrp="1"/>
          </p:cNvSpPr>
          <p:nvPr>
            <p:ph type="sldNum" sz="quarter" idx="12"/>
          </p:nvPr>
        </p:nvSpPr>
        <p:spPr>
          <a:xfrm>
            <a:off x="6696000" y="5256000"/>
            <a:ext cx="2133600" cy="304271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7BBD890-9714-47BC-B6FE-73CFFC699143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27" name="Picture 3" descr="Celian logo, jossa vihreällä taustalla on valkoinen iso C-kirjain ja sen alla teksti Celia." title="Celian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-3204"/>
            <a:ext cx="1080120" cy="152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96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360000"/>
            <a:ext cx="7128792" cy="1260482"/>
          </a:xfrm>
        </p:spPr>
        <p:txBody>
          <a:bodyPr anchor="t">
            <a:noAutofit/>
          </a:bodyPr>
          <a:lstStyle>
            <a:lvl1pPr algn="l">
              <a:defRPr sz="4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21396"/>
            <a:ext cx="8208912" cy="3384376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ian numeron paikkamerkki 23"/>
          <p:cNvSpPr>
            <a:spLocks noGrp="1"/>
          </p:cNvSpPr>
          <p:nvPr>
            <p:ph type="sldNum" sz="quarter" idx="12"/>
          </p:nvPr>
        </p:nvSpPr>
        <p:spPr>
          <a:xfrm>
            <a:off x="6696000" y="5256000"/>
            <a:ext cx="2133600" cy="304271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87BBD890-9714-47BC-B6FE-73CFFC699143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3" descr="Celian logo, jossa vihreällä taustalla on valkoinen iso C-kirjain ja sen alla teksti Celia." title="Celian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-3203"/>
            <a:ext cx="750837" cy="106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56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768000" y="1489348"/>
            <a:ext cx="2376000" cy="378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2" name="Dian numeron paikkamerkki 23"/>
          <p:cNvSpPr>
            <a:spLocks noGrp="1"/>
          </p:cNvSpPr>
          <p:nvPr>
            <p:ph type="sldNum" sz="quarter" idx="12"/>
          </p:nvPr>
        </p:nvSpPr>
        <p:spPr>
          <a:xfrm>
            <a:off x="6696000" y="5256000"/>
            <a:ext cx="2133600" cy="304271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87BBD890-9714-47BC-B6FE-73CFFC699143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6" name="Otsikko 1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1260482"/>
          </a:xfrm>
        </p:spPr>
        <p:txBody>
          <a:bodyPr anchor="t">
            <a:noAutofit/>
          </a:bodyPr>
          <a:lstStyle>
            <a:lvl1pPr algn="l">
              <a:defRPr sz="4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Sisällön paikkamerkki 2"/>
          <p:cNvSpPr>
            <a:spLocks noGrp="1"/>
          </p:cNvSpPr>
          <p:nvPr>
            <p:ph idx="13"/>
          </p:nvPr>
        </p:nvSpPr>
        <p:spPr>
          <a:xfrm>
            <a:off x="467544" y="1921396"/>
            <a:ext cx="5976664" cy="3312368"/>
          </a:xfrm>
        </p:spPr>
        <p:txBody>
          <a:bodyPr anchor="t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pic>
        <p:nvPicPr>
          <p:cNvPr id="18" name="Picture 3" descr="Celian logo, jossa vihreällä taustalla on valkoinen iso C-kirjain ja sen alla teksti Celia." title="Celian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-3203"/>
            <a:ext cx="750837" cy="106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36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Tuotanto\Celia\Celian visuaalinen ilme\Pattern\celia-taustakuvio-hiili-smaragdi50p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7" t="35313" r="34583" b="33438"/>
          <a:stretch/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tsikko 1"/>
          <p:cNvSpPr>
            <a:spLocks noGrp="1"/>
          </p:cNvSpPr>
          <p:nvPr>
            <p:ph type="ctrTitle" hasCustomPrompt="1"/>
          </p:nvPr>
        </p:nvSpPr>
        <p:spPr>
          <a:xfrm>
            <a:off x="467544" y="481236"/>
            <a:ext cx="7772400" cy="1562199"/>
          </a:xfrm>
        </p:spPr>
        <p:txBody>
          <a:bodyPr anchor="t">
            <a:noAutofit/>
          </a:bodyPr>
          <a:lstStyle>
            <a:lvl1pPr algn="l">
              <a:defRPr sz="4400" b="1" baseline="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Väliotsikkodia</a:t>
            </a:r>
            <a:endParaRPr lang="fi-FI" dirty="0"/>
          </a:p>
        </p:txBody>
      </p:sp>
      <p:sp>
        <p:nvSpPr>
          <p:cNvPr id="10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67544" y="1263191"/>
            <a:ext cx="7776864" cy="1200133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alaotsikko</a:t>
            </a:r>
            <a:endParaRPr lang="fi-FI" dirty="0"/>
          </a:p>
        </p:txBody>
      </p:sp>
      <p:sp>
        <p:nvSpPr>
          <p:cNvPr id="14" name="Dian numeron paikkamerkki 23"/>
          <p:cNvSpPr>
            <a:spLocks noGrp="1"/>
          </p:cNvSpPr>
          <p:nvPr>
            <p:ph type="sldNum" sz="quarter" idx="12"/>
          </p:nvPr>
        </p:nvSpPr>
        <p:spPr>
          <a:xfrm>
            <a:off x="6696000" y="525600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r"/>
            <a:fld id="{87BBD890-9714-47BC-B6FE-73CFFC699143}" type="slidenum">
              <a:rPr lang="fi-FI" smtClean="0"/>
              <a:pPr algn="r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87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Tuotanto\Celia\Celian visuaalinen ilme\Pattern\celia-taustakuvio-hiili-smaragdi50p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" t="23606" r="45437" b="45144"/>
          <a:stretch/>
        </p:blipFill>
        <p:spPr bwMode="auto">
          <a:xfrm>
            <a:off x="0" y="-1"/>
            <a:ext cx="9144000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alkoinen C-kirjain, joka on osa Celian logoa" title="Celian logo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6" t="18602" r="19431" b="37969"/>
          <a:stretch/>
        </p:blipFill>
        <p:spPr bwMode="auto">
          <a:xfrm>
            <a:off x="4234559" y="4585692"/>
            <a:ext cx="674881" cy="69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00304" y="4072956"/>
            <a:ext cx="3577540" cy="1200133"/>
          </a:xfrm>
        </p:spPr>
        <p:txBody>
          <a:bodyPr anchor="b">
            <a:normAutofit/>
          </a:bodyPr>
          <a:lstStyle>
            <a:lvl1pPr marL="0" indent="0" algn="l">
              <a:buNone/>
              <a:defRPr sz="11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Yhteystiedot (nimi lihavoituna)</a:t>
            </a:r>
          </a:p>
        </p:txBody>
      </p:sp>
    </p:spTree>
    <p:extLst>
      <p:ext uri="{BB962C8B-B14F-4D97-AF65-F5344CB8AC3E}">
        <p14:creationId xmlns:p14="http://schemas.microsoft.com/office/powerpoint/2010/main" val="224116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199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8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celia.fi/palvelut/palvelut-kirjastoille/seminaarit-ja-tapahtumat/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palvelut@celia.fi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Uusi </a:t>
            </a:r>
            <a:r>
              <a:rPr lang="fi-FI" dirty="0" err="1" smtClean="0"/>
              <a:t>Celianet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base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0BAA-C9DD-4AEE-B893-7A007E82D42D}" type="datetime1">
              <a:rPr lang="fi-FI" smtClean="0"/>
              <a:pPr/>
              <a:t>19.4.2017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037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99592" y="1633364"/>
            <a:ext cx="7704856" cy="2065452"/>
          </a:xfrm>
        </p:spPr>
        <p:txBody>
          <a:bodyPr/>
          <a:lstStyle/>
          <a:p>
            <a:pPr marL="457200" indent="-457200"/>
            <a:r>
              <a:rPr lang="fi-FI" dirty="0" smtClean="0"/>
              <a:t>2. Rekisteröijien </a:t>
            </a:r>
            <a:br>
              <a:rPr lang="fi-FI" dirty="0" smtClean="0"/>
            </a:br>
            <a:r>
              <a:rPr lang="fi-FI" dirty="0" smtClean="0"/>
              <a:t>tunnukset ja salasanat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921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Rekisteröijien tunnukset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345332"/>
            <a:ext cx="4752528" cy="3888432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Pääkäyttäjä antaa kirjastonsa muille rekisteröijille käyttäjätunnukset. </a:t>
            </a:r>
          </a:p>
          <a:p>
            <a:endParaRPr lang="fi-FI" sz="900" dirty="0" smtClean="0"/>
          </a:p>
          <a:p>
            <a:endParaRPr lang="fi-FI" sz="900" dirty="0" smtClean="0"/>
          </a:p>
          <a:p>
            <a:r>
              <a:rPr lang="fi-FI" dirty="0" smtClean="0"/>
              <a:t>Pääkäyttäjä ja muut rekisteröijät kirjautuvat aina omilla tunnuksillaan, eivät kirjaston </a:t>
            </a:r>
            <a:r>
              <a:rPr lang="fi-FI" dirty="0" err="1" smtClean="0"/>
              <a:t>cela-tunnuksella</a:t>
            </a:r>
            <a:r>
              <a:rPr lang="fi-FI" dirty="0" smtClean="0"/>
              <a:t>.</a:t>
            </a:r>
          </a:p>
          <a:p>
            <a:endParaRPr lang="fi-FI" sz="900" dirty="0"/>
          </a:p>
          <a:p>
            <a:r>
              <a:rPr lang="fi-FI" dirty="0" smtClean="0"/>
              <a:t>Liikkumisesta sivuilla keräytyy lokitiedot.</a:t>
            </a:r>
          </a:p>
          <a:p>
            <a:endParaRPr lang="fi-FI" sz="900" dirty="0" smtClean="0"/>
          </a:p>
          <a:p>
            <a:r>
              <a:rPr lang="fi-FI" dirty="0" smtClean="0"/>
              <a:t>Ruotsinkielisen näkymän saa, kun jo ennen kirjautumista valitsee kieleksi ruotsin.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1026" name="Picture 2" descr="C:\Users\elinak\Desktop\reksiteröijä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29308"/>
            <a:ext cx="2781300" cy="40100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31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769308"/>
          </a:xfrm>
        </p:spPr>
        <p:txBody>
          <a:bodyPr/>
          <a:lstStyle/>
          <a:p>
            <a:r>
              <a:rPr lang="fi-FI" dirty="0" smtClean="0"/>
              <a:t>Kirjaston </a:t>
            </a:r>
            <a:r>
              <a:rPr lang="fi-FI" dirty="0" err="1" smtClean="0"/>
              <a:t>Celianet-tili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273324"/>
            <a:ext cx="4752528" cy="3960440"/>
          </a:xfrm>
        </p:spPr>
        <p:txBody>
          <a:bodyPr>
            <a:normAutofit/>
          </a:bodyPr>
          <a:lstStyle/>
          <a:p>
            <a:r>
              <a:rPr lang="fi-FI" dirty="0" smtClean="0"/>
              <a:t>Kirjaston </a:t>
            </a:r>
            <a:r>
              <a:rPr lang="fi-FI" dirty="0" err="1" smtClean="0"/>
              <a:t>Celianet</a:t>
            </a:r>
            <a:r>
              <a:rPr lang="fi-FI" dirty="0" smtClean="0"/>
              <a:t>-tili jää taustalle yhdistämään saman kirjaston rekisteröijät, asiakaslistan, kirjalainat ja sovellustunnuksen. </a:t>
            </a:r>
          </a:p>
          <a:p>
            <a:endParaRPr lang="fi-FI" dirty="0" smtClean="0"/>
          </a:p>
          <a:p>
            <a:r>
              <a:rPr lang="fi-FI" dirty="0" smtClean="0"/>
              <a:t>Kirjaston </a:t>
            </a:r>
            <a:r>
              <a:rPr lang="fi-FI" dirty="0" err="1" smtClean="0"/>
              <a:t>Celianet</a:t>
            </a:r>
            <a:r>
              <a:rPr lang="fi-FI" dirty="0" smtClean="0"/>
              <a:t>-tunnuksilla ei enää voi rekisteröidä</a:t>
            </a:r>
          </a:p>
          <a:p>
            <a:endParaRPr lang="fi-FI" dirty="0"/>
          </a:p>
          <a:p>
            <a:r>
              <a:rPr lang="fi-FI" dirty="0" smtClean="0"/>
              <a:t>Turussa cela127870 tiliin on liitetty </a:t>
            </a:r>
            <a:r>
              <a:rPr lang="fi-FI" dirty="0" err="1" smtClean="0"/>
              <a:t>Pratsam</a:t>
            </a:r>
            <a:r>
              <a:rPr lang="fi-FI" dirty="0" smtClean="0"/>
              <a:t> Reader-tunnukset 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2050" name="Picture 2" descr="C:\Users\elinak\Desktop\r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9308"/>
            <a:ext cx="2039276" cy="39629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83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187624" y="2281436"/>
            <a:ext cx="5472608" cy="1260482"/>
          </a:xfrm>
        </p:spPr>
        <p:txBody>
          <a:bodyPr/>
          <a:lstStyle/>
          <a:p>
            <a:pPr algn="ctr"/>
            <a:r>
              <a:rPr lang="fi-FI" dirty="0"/>
              <a:t>3</a:t>
            </a:r>
            <a:r>
              <a:rPr lang="fi-FI" dirty="0" smtClean="0"/>
              <a:t>. Kirjan haku ja lainaus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29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841316"/>
          </a:xfrm>
        </p:spPr>
        <p:txBody>
          <a:bodyPr/>
          <a:lstStyle/>
          <a:p>
            <a:r>
              <a:rPr lang="fi-FI" dirty="0" smtClean="0"/>
              <a:t>Etusivun näkymä</a:t>
            </a:r>
            <a:endParaRPr lang="fi-FI" dirty="0"/>
          </a:p>
        </p:txBody>
      </p:sp>
      <p:sp>
        <p:nvSpPr>
          <p:cNvPr id="7" name="Sisällön paikkamerkki 4"/>
          <p:cNvSpPr txBox="1">
            <a:spLocks/>
          </p:cNvSpPr>
          <p:nvPr/>
        </p:nvSpPr>
        <p:spPr>
          <a:xfrm>
            <a:off x="467544" y="1417340"/>
            <a:ext cx="7776864" cy="25202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Etusivulta voi hakea kirjojen tietoja kirjautumatta.</a:t>
            </a:r>
          </a:p>
          <a:p>
            <a:endParaRPr lang="fi-FI" dirty="0" smtClean="0"/>
          </a:p>
          <a:p>
            <a:r>
              <a:rPr lang="fi-FI" dirty="0" smtClean="0"/>
              <a:t>Asiakkaiden </a:t>
            </a:r>
            <a:r>
              <a:rPr lang="fi-FI" i="1" dirty="0" smtClean="0"/>
              <a:t>Ohjeet</a:t>
            </a:r>
            <a:r>
              <a:rPr lang="fi-FI" dirty="0" smtClean="0"/>
              <a:t> ja </a:t>
            </a:r>
            <a:r>
              <a:rPr lang="fi-FI" i="1" dirty="0" smtClean="0"/>
              <a:t>Kirjavinkit</a:t>
            </a:r>
            <a:r>
              <a:rPr lang="fi-FI" dirty="0" smtClean="0"/>
              <a:t> näkyvät kirjautumatta.</a:t>
            </a:r>
          </a:p>
          <a:p>
            <a:endParaRPr lang="fi-FI" dirty="0"/>
          </a:p>
          <a:p>
            <a:r>
              <a:rPr lang="fi-FI" dirty="0" smtClean="0"/>
              <a:t>Kirjastonäkymän (</a:t>
            </a:r>
            <a:r>
              <a:rPr lang="fi-FI" i="1" dirty="0" smtClean="0"/>
              <a:t>Kirjaston ohjeet </a:t>
            </a:r>
            <a:r>
              <a:rPr lang="fi-FI" dirty="0" smtClean="0"/>
              <a:t>ja </a:t>
            </a:r>
            <a:r>
              <a:rPr lang="fi-FI" i="1" dirty="0" smtClean="0"/>
              <a:t>Hae asiakasta</a:t>
            </a:r>
            <a:r>
              <a:rPr lang="fi-FI" dirty="0" smtClean="0"/>
              <a:t>) saa vasta, kun kirjautuu.</a:t>
            </a:r>
          </a:p>
          <a:p>
            <a:endParaRPr lang="fi-FI" dirty="0"/>
          </a:p>
          <a:p>
            <a:r>
              <a:rPr lang="fi-FI" dirty="0" smtClean="0"/>
              <a:t>Etusivulla näkyvät myös </a:t>
            </a:r>
            <a:r>
              <a:rPr lang="fi-FI" dirty="0" err="1" smtClean="0"/>
              <a:t>Celian</a:t>
            </a:r>
            <a:r>
              <a:rPr lang="fi-FI" dirty="0" smtClean="0"/>
              <a:t> uutiset, joita ei näy enää </a:t>
            </a:r>
            <a:r>
              <a:rPr lang="fi-FI" i="1" dirty="0" smtClean="0"/>
              <a:t>Hae kirjaa</a:t>
            </a:r>
            <a:r>
              <a:rPr lang="fi-FI" dirty="0" smtClean="0"/>
              <a:t> –sivulla.</a:t>
            </a:r>
          </a:p>
          <a:p>
            <a:endParaRPr lang="fi-FI" dirty="0"/>
          </a:p>
          <a:p>
            <a:r>
              <a:rPr lang="fi-FI" dirty="0" smtClean="0"/>
              <a:t>Alareunassa on näkyvät yläreunan otsikoiden alaotsikot.</a:t>
            </a:r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7170" name="Picture 2" descr="C:\Users\elinak\Desktop\alk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93604"/>
            <a:ext cx="4543425" cy="1714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0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841316"/>
          </a:xfrm>
        </p:spPr>
        <p:txBody>
          <a:bodyPr/>
          <a:lstStyle/>
          <a:p>
            <a:r>
              <a:rPr lang="fi-FI" dirty="0" smtClean="0"/>
              <a:t>Kirjan lainaus</a:t>
            </a:r>
            <a:endParaRPr lang="fi-FI" dirty="0"/>
          </a:p>
        </p:txBody>
      </p:sp>
      <p:sp>
        <p:nvSpPr>
          <p:cNvPr id="7" name="Sisällön paikkamerkki 4"/>
          <p:cNvSpPr txBox="1">
            <a:spLocks/>
          </p:cNvSpPr>
          <p:nvPr/>
        </p:nvSpPr>
        <p:spPr>
          <a:xfrm>
            <a:off x="467544" y="1417340"/>
            <a:ext cx="3971313" cy="41044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Viimeistään silloin pitää kirjautua, kun haluaa lainata kirjan.</a:t>
            </a:r>
          </a:p>
          <a:p>
            <a:endParaRPr lang="fi-FI" dirty="0" smtClean="0"/>
          </a:p>
          <a:p>
            <a:r>
              <a:rPr lang="fi-FI" dirty="0" smtClean="0"/>
              <a:t>Lainauksessa valitaan se muoto, miten kirjan haluaa kuunnella (sovellus, </a:t>
            </a:r>
            <a:r>
              <a:rPr lang="fi-FI" dirty="0" err="1" smtClean="0"/>
              <a:t>Celianet-kuuntelu</a:t>
            </a:r>
            <a:r>
              <a:rPr lang="fi-FI" dirty="0" smtClean="0"/>
              <a:t> vai lataus tiedostona).</a:t>
            </a:r>
          </a:p>
          <a:p>
            <a:endParaRPr lang="fi-FI" dirty="0"/>
          </a:p>
          <a:p>
            <a:r>
              <a:rPr lang="fi-FI" dirty="0" smtClean="0"/>
              <a:t>Omat lainat –sivulla on Muuta laina-aikaa.</a:t>
            </a:r>
          </a:p>
          <a:p>
            <a:endParaRPr lang="fi-FI" dirty="0"/>
          </a:p>
          <a:p>
            <a:r>
              <a:rPr lang="fi-FI" dirty="0" smtClean="0"/>
              <a:t>Oikean yläreunan asetuksista saa eräpäivämuistutukset päälle jne.</a:t>
            </a:r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8195" name="Picture 3" descr="C:\Users\elinak\Desktop\posi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857" y="1921396"/>
            <a:ext cx="45624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25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 Turussa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881708" y="1129308"/>
            <a:ext cx="6228456" cy="4032448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Asiakaspalvelutiimeissä on nimettyjä vastuuhenkilöitä, joilla on rekisteröintitunnukset</a:t>
            </a:r>
          </a:p>
          <a:p>
            <a:r>
              <a:rPr lang="fi-FI" dirty="0" smtClean="0"/>
              <a:t>Jos rekisteröijää ei ole paikalla, tiskissä on lomake, joka täytetään ja tiedot syötetään myöhemmin </a:t>
            </a:r>
          </a:p>
          <a:p>
            <a:r>
              <a:rPr lang="fi-FI" dirty="0" smtClean="0"/>
              <a:t>Tarja ja Katarina tukevat tiimejä, mutta ensin kysytään oman tiimin vastuuhenkilöltä </a:t>
            </a:r>
          </a:p>
          <a:p>
            <a:r>
              <a:rPr lang="fi-FI" dirty="0" err="1" smtClean="0"/>
              <a:t>Celian</a:t>
            </a:r>
            <a:r>
              <a:rPr lang="fi-FI" dirty="0" smtClean="0"/>
              <a:t> </a:t>
            </a:r>
            <a:r>
              <a:rPr lang="fi-FI" dirty="0" err="1" smtClean="0"/>
              <a:t>chat</a:t>
            </a:r>
            <a:r>
              <a:rPr lang="fi-FI" dirty="0" smtClean="0"/>
              <a:t> on edelleen käytössä </a:t>
            </a:r>
          </a:p>
          <a:p>
            <a:r>
              <a:rPr lang="fi-FI" dirty="0" smtClean="0"/>
              <a:t>Ohjeita talletetaan </a:t>
            </a:r>
            <a:r>
              <a:rPr lang="fi-FI" dirty="0" err="1" smtClean="0"/>
              <a:t>DotKuun</a:t>
            </a:r>
            <a:r>
              <a:rPr lang="fi-FI" dirty="0"/>
              <a:t> </a:t>
            </a:r>
            <a:r>
              <a:rPr lang="fi-FI" dirty="0" smtClean="0"/>
              <a:t>ja niitä on myös </a:t>
            </a:r>
            <a:r>
              <a:rPr lang="fi-FI" dirty="0" err="1" smtClean="0"/>
              <a:t>Celianetissä</a:t>
            </a:r>
            <a:r>
              <a:rPr lang="fi-FI" dirty="0" smtClean="0"/>
              <a:t> </a:t>
            </a:r>
          </a:p>
          <a:p>
            <a:r>
              <a:rPr lang="fi-FI" dirty="0" smtClean="0"/>
              <a:t>Facebook</a:t>
            </a:r>
            <a:r>
              <a:rPr lang="fi-FI" dirty="0" smtClean="0"/>
              <a:t>: Celia-ryhmä kirjastoille on hyvä tietolähde </a:t>
            </a:r>
            <a:r>
              <a:rPr lang="fi-FI" dirty="0" smtClean="0"/>
              <a:t>kirjastojen ja tiimien </a:t>
            </a:r>
            <a:r>
              <a:rPr lang="fi-FI" dirty="0" smtClean="0"/>
              <a:t>vastuuhenkilöille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2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99592" y="2209428"/>
            <a:ext cx="7056784" cy="1260482"/>
          </a:xfrm>
        </p:spPr>
        <p:txBody>
          <a:bodyPr/>
          <a:lstStyle/>
          <a:p>
            <a:r>
              <a:rPr lang="fi-FI" dirty="0" smtClean="0"/>
              <a:t>4. Uuden asiakkaan </a:t>
            </a:r>
            <a:r>
              <a:rPr lang="fi-FI" dirty="0"/>
              <a:t>rekisteröinti</a:t>
            </a:r>
          </a:p>
        </p:txBody>
      </p:sp>
    </p:spTree>
    <p:extLst>
      <p:ext uri="{BB962C8B-B14F-4D97-AF65-F5344CB8AC3E}">
        <p14:creationId xmlns:p14="http://schemas.microsoft.com/office/powerpoint/2010/main" val="42969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25292"/>
          </a:xfrm>
        </p:spPr>
        <p:txBody>
          <a:bodyPr/>
          <a:lstStyle/>
          <a:p>
            <a:r>
              <a:rPr lang="fi-FI" sz="3200" dirty="0" smtClean="0"/>
              <a:t>Muutokset </a:t>
            </a:r>
            <a:r>
              <a:rPr lang="fi-FI" sz="3200" dirty="0" err="1" smtClean="0"/>
              <a:t>Celian</a:t>
            </a:r>
            <a:r>
              <a:rPr lang="fi-FI" sz="3200" dirty="0" smtClean="0"/>
              <a:t> palveluissa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985292"/>
            <a:ext cx="4752528" cy="4464496"/>
          </a:xfrm>
        </p:spPr>
        <p:txBody>
          <a:bodyPr>
            <a:normAutofit/>
          </a:bodyPr>
          <a:lstStyle/>
          <a:p>
            <a:r>
              <a:rPr lang="fi-FI" dirty="0" smtClean="0"/>
              <a:t>Uusi palvelumuoto: cd-kerhot (</a:t>
            </a:r>
            <a:r>
              <a:rPr lang="fi-FI" dirty="0" err="1" smtClean="0"/>
              <a:t>max</a:t>
            </a:r>
            <a:r>
              <a:rPr lang="fi-FI" dirty="0" smtClean="0"/>
              <a:t> 5 kerhoa, joista jokaisesta 1 kirja/kk).</a:t>
            </a:r>
          </a:p>
          <a:p>
            <a:endParaRPr lang="fi-FI" dirty="0" smtClean="0"/>
          </a:p>
          <a:p>
            <a:r>
              <a:rPr lang="fi-FI" dirty="0" smtClean="0"/>
              <a:t>Kirjasto voi rekisteröidä asiakkaan joko </a:t>
            </a:r>
            <a:r>
              <a:rPr lang="fi-FI" dirty="0" err="1" smtClean="0"/>
              <a:t>Celian</a:t>
            </a:r>
            <a:r>
              <a:rPr lang="fi-FI" dirty="0" smtClean="0"/>
              <a:t> äänikirjapalveluun tai cd-kerhopalveluun.</a:t>
            </a:r>
          </a:p>
          <a:p>
            <a:endParaRPr lang="fi-FI" dirty="0" smtClean="0"/>
          </a:p>
          <a:p>
            <a:r>
              <a:rPr lang="fi-FI" dirty="0" smtClean="0"/>
              <a:t>Valinta tehdään rekisteröintiä aloitettaessa. </a:t>
            </a:r>
          </a:p>
          <a:p>
            <a:endParaRPr lang="fi-FI" dirty="0" smtClean="0"/>
          </a:p>
          <a:p>
            <a:r>
              <a:rPr lang="fi-FI" dirty="0" smtClean="0"/>
              <a:t>Cd-kerhon asiakkaalla ei tarvitse olla sähköpostia eikä hän saa </a:t>
            </a:r>
            <a:r>
              <a:rPr lang="fi-FI" dirty="0" err="1" smtClean="0"/>
              <a:t>Celianet-tunnuksia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3074" name="Picture 2" descr="C:\Users\elinak\Desktop\cd vai verk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81150"/>
            <a:ext cx="2219325" cy="25527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5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25292"/>
          </a:xfrm>
        </p:spPr>
        <p:txBody>
          <a:bodyPr/>
          <a:lstStyle/>
          <a:p>
            <a:r>
              <a:rPr lang="fi-FI" sz="3200" dirty="0" smtClean="0"/>
              <a:t>Rekisteröintilomake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985292"/>
            <a:ext cx="4752528" cy="4680520"/>
          </a:xfrm>
        </p:spPr>
        <p:txBody>
          <a:bodyPr>
            <a:normAutofit fontScale="85000" lnSpcReduction="10000"/>
          </a:bodyPr>
          <a:lstStyle/>
          <a:p>
            <a:r>
              <a:rPr lang="fi-FI" i="1" dirty="0" smtClean="0"/>
              <a:t>Hae asiakasta </a:t>
            </a:r>
            <a:r>
              <a:rPr lang="fi-FI" dirty="0" smtClean="0"/>
              <a:t>–sivulla on hakulaatikko, johon voi syöttää </a:t>
            </a:r>
            <a:r>
              <a:rPr lang="fi-FI" dirty="0" err="1" smtClean="0"/>
              <a:t>hetun</a:t>
            </a:r>
            <a:r>
              <a:rPr lang="fi-FI" dirty="0" smtClean="0"/>
              <a:t>, jatkossa myös </a:t>
            </a:r>
            <a:r>
              <a:rPr lang="fi-FI" dirty="0" err="1" smtClean="0"/>
              <a:t>Cela-tunnuksen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Jos asiakasta ei rekisteristä löydy, lisää uusi asiakas.</a:t>
            </a:r>
          </a:p>
          <a:p>
            <a:endParaRPr lang="fi-FI" dirty="0" smtClean="0"/>
          </a:p>
          <a:p>
            <a:r>
              <a:rPr lang="fi-FI" dirty="0" smtClean="0"/>
              <a:t>Täytä lomakkeesta ainakin pakolliset kohdat ja paina Lähetä.</a:t>
            </a:r>
          </a:p>
          <a:p>
            <a:endParaRPr lang="fi-FI" dirty="0" smtClean="0"/>
          </a:p>
          <a:p>
            <a:r>
              <a:rPr lang="fi-FI" dirty="0" smtClean="0"/>
              <a:t>Entiseen tapaan äänikirjapalvelun asiakas saa turvapostina sekä </a:t>
            </a:r>
            <a:r>
              <a:rPr lang="fi-FI" dirty="0" err="1" smtClean="0"/>
              <a:t>Celianet-</a:t>
            </a:r>
            <a:r>
              <a:rPr lang="fi-FI" dirty="0" smtClean="0"/>
              <a:t> että </a:t>
            </a:r>
            <a:r>
              <a:rPr lang="fi-FI" dirty="0" err="1" smtClean="0"/>
              <a:t>Pratsam</a:t>
            </a:r>
            <a:r>
              <a:rPr lang="fi-FI" dirty="0" smtClean="0"/>
              <a:t> Reader –tunnukset.</a:t>
            </a:r>
          </a:p>
          <a:p>
            <a:endParaRPr lang="fi-FI" dirty="0" smtClean="0"/>
          </a:p>
          <a:p>
            <a:r>
              <a:rPr lang="fi-FI" dirty="0" smtClean="0"/>
              <a:t>Cd-kerhon asiakas ei saa </a:t>
            </a:r>
            <a:r>
              <a:rPr lang="fi-FI" dirty="0" err="1" smtClean="0"/>
              <a:t>Celianet-tunnuksia</a:t>
            </a:r>
            <a:r>
              <a:rPr lang="fi-FI" dirty="0" smtClean="0"/>
              <a:t>, vaikka hänellä olisi sähköpostiosoite.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4098" name="Picture 2" descr="C:\Users\elinak\Desktop\lom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3959"/>
            <a:ext cx="23622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68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on Celia?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17340"/>
            <a:ext cx="8208912" cy="3888432"/>
          </a:xfrm>
        </p:spPr>
        <p:txBody>
          <a:bodyPr>
            <a:normAutofit/>
          </a:bodyPr>
          <a:lstStyle/>
          <a:p>
            <a:r>
              <a:rPr lang="fi-FI" dirty="0" smtClean="0"/>
              <a:t>Valtion erikoiskirjasto</a:t>
            </a:r>
          </a:p>
          <a:p>
            <a:r>
              <a:rPr lang="fi-FI" dirty="0" smtClean="0"/>
              <a:t>Tuottaa aineistoja lukemisesteisille asiakkaille lain perusteella</a:t>
            </a:r>
          </a:p>
          <a:p>
            <a:r>
              <a:rPr lang="fi-FI" dirty="0" smtClean="0"/>
              <a:t>Kirjastosta asiakas saa käyttöönsä </a:t>
            </a:r>
            <a:r>
              <a:rPr lang="fi-FI" dirty="0" err="1" smtClean="0"/>
              <a:t>Celian</a:t>
            </a:r>
            <a:r>
              <a:rPr lang="fi-FI" dirty="0" smtClean="0"/>
              <a:t> äänikirjat joko verkossa tai </a:t>
            </a:r>
            <a:r>
              <a:rPr lang="fi-FI" dirty="0" err="1" smtClean="0"/>
              <a:t>CD-levyinä</a:t>
            </a:r>
            <a:endParaRPr lang="fi-FI" dirty="0" smtClean="0"/>
          </a:p>
          <a:p>
            <a:r>
              <a:rPr lang="fi-FI" dirty="0" smtClean="0"/>
              <a:t>Celia tarjoaa suoraan asiakkaille myös pistekirjoja ja koskettelukirjoja</a:t>
            </a:r>
          </a:p>
          <a:p>
            <a:r>
              <a:rPr lang="fi-FI" dirty="0" err="1" smtClean="0"/>
              <a:t>Celian</a:t>
            </a:r>
            <a:r>
              <a:rPr lang="fi-FI" dirty="0" smtClean="0"/>
              <a:t> asiakkaaksi pääsee vain, jos on jokin lukemisen este: vaikeus, haitta tai vamma </a:t>
            </a:r>
          </a:p>
          <a:p>
            <a:r>
              <a:rPr lang="fi-FI" dirty="0" smtClean="0"/>
              <a:t>Asiakas ei tarvitse todistusta liittyessään kirjastossa </a:t>
            </a:r>
            <a:r>
              <a:rPr lang="fi-FI" dirty="0" err="1" smtClean="0"/>
              <a:t>Celian</a:t>
            </a:r>
            <a:r>
              <a:rPr lang="fi-FI" dirty="0" smtClean="0"/>
              <a:t> asiakkaaksi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407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25292"/>
          </a:xfrm>
        </p:spPr>
        <p:txBody>
          <a:bodyPr/>
          <a:lstStyle/>
          <a:p>
            <a:r>
              <a:rPr lang="fi-FI" sz="3200" dirty="0" smtClean="0"/>
              <a:t>Tallennuksen jälkeen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985292"/>
            <a:ext cx="4752528" cy="4464496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Kun lomake on lähetetty, saat näytölle tekstin Tallennus onnistui.</a:t>
            </a:r>
          </a:p>
          <a:p>
            <a:endParaRPr lang="fi-FI" dirty="0" smtClean="0"/>
          </a:p>
          <a:p>
            <a:r>
              <a:rPr lang="fi-FI" dirty="0" smtClean="0"/>
              <a:t>Löydät tallentamasi asiakkaan tiedot joko Asiakaslistalta tai hakemalla </a:t>
            </a:r>
            <a:r>
              <a:rPr lang="fi-FI" dirty="0" err="1" smtClean="0"/>
              <a:t>hetulla</a:t>
            </a:r>
            <a:r>
              <a:rPr lang="fi-FI" dirty="0" smtClean="0"/>
              <a:t>. </a:t>
            </a:r>
          </a:p>
          <a:p>
            <a:endParaRPr lang="fi-FI" dirty="0" smtClean="0"/>
          </a:p>
          <a:p>
            <a:r>
              <a:rPr lang="fi-FI" dirty="0" smtClean="0"/>
              <a:t>Kaikki samassa kirjastossa rekisteröidyt asiakkaat näkyvät yhteisellä asiakaslistalla.</a:t>
            </a:r>
          </a:p>
          <a:p>
            <a:endParaRPr lang="fi-FI" dirty="0" smtClean="0"/>
          </a:p>
          <a:p>
            <a:r>
              <a:rPr lang="fi-FI" dirty="0" smtClean="0"/>
              <a:t>Voit muokata asiakkaan tietoja hakemalla asiakas ja valitsemalla </a:t>
            </a:r>
            <a:r>
              <a:rPr lang="fi-FI" i="1" dirty="0" smtClean="0"/>
              <a:t>Muokkaa.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5122" name="Picture 2" descr="C:\Users\elinak\Desktop\tallenn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13284"/>
            <a:ext cx="17621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linak\Desktop\asikaslis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13484"/>
            <a:ext cx="2743200" cy="24098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57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187624" y="2425452"/>
            <a:ext cx="7056784" cy="1260482"/>
          </a:xfrm>
        </p:spPr>
        <p:txBody>
          <a:bodyPr/>
          <a:lstStyle/>
          <a:p>
            <a:r>
              <a:rPr lang="fi-FI" dirty="0" smtClean="0"/>
              <a:t>4. Asiakkaan siirtäminen toisesta kirjastosta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444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22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25292"/>
          </a:xfrm>
        </p:spPr>
        <p:txBody>
          <a:bodyPr/>
          <a:lstStyle/>
          <a:p>
            <a:r>
              <a:rPr lang="fi-FI" dirty="0" smtClean="0"/>
              <a:t>Asiakasrekisteri</a:t>
            </a:r>
            <a:endParaRPr lang="fi-FI" dirty="0"/>
          </a:p>
        </p:txBody>
      </p:sp>
      <p:sp>
        <p:nvSpPr>
          <p:cNvPr id="7" name="Sisällön paikkamerkki 4"/>
          <p:cNvSpPr txBox="1">
            <a:spLocks/>
          </p:cNvSpPr>
          <p:nvPr/>
        </p:nvSpPr>
        <p:spPr>
          <a:xfrm>
            <a:off x="467544" y="1057300"/>
            <a:ext cx="7200800" cy="44644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dirty="0" err="1" smtClean="0"/>
              <a:t>Celiassa</a:t>
            </a:r>
            <a:r>
              <a:rPr lang="fi-FI" dirty="0" smtClean="0"/>
              <a:t> ei kellu kokoelma vaan asiakkaat.”</a:t>
            </a:r>
          </a:p>
          <a:p>
            <a:endParaRPr lang="fi-FI" dirty="0" smtClean="0"/>
          </a:p>
          <a:p>
            <a:r>
              <a:rPr lang="fi-FI" dirty="0" smtClean="0"/>
              <a:t>Asiakas on aina sen kirjaston asiakas, missä hänen tietojaan on viimeksi muokattu.</a:t>
            </a:r>
          </a:p>
          <a:p>
            <a:endParaRPr lang="fi-FI" dirty="0" smtClean="0"/>
          </a:p>
          <a:p>
            <a:r>
              <a:rPr lang="fi-FI" dirty="0" smtClean="0"/>
              <a:t>Samalla tavalla voit siirtää </a:t>
            </a:r>
            <a:r>
              <a:rPr lang="fi-FI" dirty="0" err="1" smtClean="0"/>
              <a:t>Celian</a:t>
            </a:r>
            <a:r>
              <a:rPr lang="fi-FI" dirty="0" smtClean="0"/>
              <a:t> nykyisiä asiakkaita kirjastosi asiakkaiksi.</a:t>
            </a:r>
          </a:p>
          <a:p>
            <a:endParaRPr lang="fi-FI" dirty="0"/>
          </a:p>
          <a:p>
            <a:r>
              <a:rPr lang="fi-FI" dirty="0" smtClean="0"/>
              <a:t>Toiseen kirjastoon ei mene tietoa, että asiakas on sieltä siirtynyt.</a:t>
            </a:r>
          </a:p>
          <a:p>
            <a:endParaRPr lang="fi-FI" dirty="0" smtClean="0"/>
          </a:p>
          <a:p>
            <a:r>
              <a:rPr lang="fi-FI" dirty="0" smtClean="0"/>
              <a:t>Tietosuojasyistä kaikki eivät voi nähdä koko Suomen </a:t>
            </a:r>
            <a:r>
              <a:rPr lang="fi-FI" dirty="0" err="1" smtClean="0"/>
              <a:t>Celia-rekisteriä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836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23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625292"/>
          </a:xfrm>
        </p:spPr>
        <p:txBody>
          <a:bodyPr/>
          <a:lstStyle/>
          <a:p>
            <a:r>
              <a:rPr lang="fi-FI" dirty="0" smtClean="0"/>
              <a:t>Asiakkaan siirtäminen</a:t>
            </a:r>
            <a:endParaRPr lang="fi-FI" dirty="0"/>
          </a:p>
        </p:txBody>
      </p:sp>
      <p:sp>
        <p:nvSpPr>
          <p:cNvPr id="8" name="Sisällön paikkamerkki 4"/>
          <p:cNvSpPr txBox="1">
            <a:spLocks/>
          </p:cNvSpPr>
          <p:nvPr/>
        </p:nvSpPr>
        <p:spPr>
          <a:xfrm>
            <a:off x="467544" y="1057300"/>
            <a:ext cx="4824536" cy="44644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 smtClean="0"/>
          </a:p>
          <a:p>
            <a:r>
              <a:rPr lang="fi-FI" dirty="0" smtClean="0"/>
              <a:t>Hae osoitteenmuutosta tms. haluavaa asiakasta </a:t>
            </a:r>
            <a:r>
              <a:rPr lang="fi-FI" dirty="0" err="1" smtClean="0"/>
              <a:t>hetulla</a:t>
            </a:r>
            <a:r>
              <a:rPr lang="fi-FI" dirty="0" smtClean="0"/>
              <a:t>.</a:t>
            </a:r>
            <a:br>
              <a:rPr lang="fi-FI" dirty="0" smtClean="0"/>
            </a:br>
            <a:endParaRPr lang="fi-FI" sz="800" dirty="0" smtClean="0"/>
          </a:p>
          <a:p>
            <a:r>
              <a:rPr lang="fi-FI" dirty="0" smtClean="0"/>
              <a:t>Jos et löydä häntä oman kirjastosi rekisteristä, saat oheisen näkymän.</a:t>
            </a:r>
          </a:p>
          <a:p>
            <a:endParaRPr lang="fi-FI" sz="800" dirty="0"/>
          </a:p>
          <a:p>
            <a:r>
              <a:rPr lang="fi-FI" dirty="0" smtClean="0"/>
              <a:t>Liitä asiakas oman kirjastosi asiakkaaksi, jotta voit muokata tietoja.</a:t>
            </a:r>
          </a:p>
          <a:p>
            <a:endParaRPr lang="fi-FI" sz="800" dirty="0" smtClean="0"/>
          </a:p>
          <a:p>
            <a:r>
              <a:rPr lang="fi-FI" dirty="0" smtClean="0"/>
              <a:t>Vastaa vahvistukseen </a:t>
            </a:r>
            <a:r>
              <a:rPr lang="fi-FI" i="1" dirty="0" smtClean="0"/>
              <a:t>Kyllä.</a:t>
            </a:r>
          </a:p>
          <a:p>
            <a:endParaRPr lang="fi-FI" sz="800" dirty="0" smtClean="0"/>
          </a:p>
          <a:p>
            <a:r>
              <a:rPr lang="fi-FI" dirty="0" smtClean="0"/>
              <a:t>Asiakastiedot eivät jää näkyviin heti, ainakin toistaiseksi joudut siirron jälkeen hakemaan asiakkaan listalta tai uudelleen </a:t>
            </a:r>
            <a:r>
              <a:rPr lang="fi-FI" dirty="0" err="1" smtClean="0"/>
              <a:t>hetulla</a:t>
            </a:r>
            <a:r>
              <a:rPr lang="fi-FI" dirty="0" smtClean="0"/>
              <a:t>. 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9" name="Picture 2" descr="C:\Users\elinak\Desktop\siirto.jpg"/>
          <p:cNvPicPr>
            <a:picLocks noGrp="1" noChangeAspect="1" noChangeArrowheads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705372"/>
            <a:ext cx="3857625" cy="27813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49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24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6</a:t>
            </a:r>
            <a:r>
              <a:rPr lang="fi-FI" dirty="0" smtClean="0"/>
              <a:t>. Pysy mukana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178496"/>
            <a:ext cx="5544616" cy="4536504"/>
          </a:xfrm>
        </p:spPr>
        <p:txBody>
          <a:bodyPr>
            <a:normAutofit fontScale="25000" lnSpcReduction="20000"/>
          </a:bodyPr>
          <a:lstStyle/>
          <a:p>
            <a:r>
              <a:rPr lang="fi-FI" sz="6400" dirty="0" smtClean="0"/>
              <a:t>Tutustu lomakkeisiin ja oman kirjaston ohjeisiin (Turku/ </a:t>
            </a:r>
            <a:r>
              <a:rPr lang="fi-FI" sz="6400" dirty="0" err="1" smtClean="0"/>
              <a:t>DoTku</a:t>
            </a:r>
            <a:r>
              <a:rPr lang="fi-FI" sz="6400" dirty="0" smtClean="0"/>
              <a:t>) Tulossa pikimmiten!</a:t>
            </a:r>
          </a:p>
          <a:p>
            <a:endParaRPr lang="fi-FI" sz="6400" dirty="0" smtClean="0"/>
          </a:p>
          <a:p>
            <a:r>
              <a:rPr lang="fi-FI" sz="6400" dirty="0" smtClean="0"/>
              <a:t>Kokeile, miten asiakas palvelua käyttää.</a:t>
            </a:r>
          </a:p>
          <a:p>
            <a:endParaRPr lang="fi-FI" sz="6400" dirty="0" smtClean="0"/>
          </a:p>
          <a:p>
            <a:r>
              <a:rPr lang="fi-FI" sz="6400" dirty="0" err="1" smtClean="0"/>
              <a:t>Rekistejöijille</a:t>
            </a:r>
            <a:r>
              <a:rPr lang="fi-FI" sz="6400" dirty="0"/>
              <a:t>:  </a:t>
            </a:r>
            <a:endParaRPr lang="fi-FI" sz="6400" dirty="0" smtClean="0"/>
          </a:p>
          <a:p>
            <a:pPr lvl="1"/>
            <a:r>
              <a:rPr lang="fi-FI" sz="6200" dirty="0" err="1" smtClean="0"/>
              <a:t>Celianetissä</a:t>
            </a:r>
            <a:r>
              <a:rPr lang="fi-FI" sz="6200" dirty="0" smtClean="0"/>
              <a:t> olevat ohjeet: </a:t>
            </a:r>
            <a:r>
              <a:rPr lang="fi-FI" sz="6200" i="1" dirty="0"/>
              <a:t>Kirjastojen ohjeet</a:t>
            </a:r>
            <a:r>
              <a:rPr lang="fi-FI" sz="6200" dirty="0"/>
              <a:t> ja </a:t>
            </a:r>
            <a:r>
              <a:rPr lang="fi-FI" sz="6200" i="1" dirty="0" smtClean="0"/>
              <a:t>Ohjeet</a:t>
            </a:r>
          </a:p>
          <a:p>
            <a:pPr lvl="1"/>
            <a:r>
              <a:rPr lang="fi-FI" sz="6200" i="1" dirty="0" smtClean="0"/>
              <a:t>EPA tiedottaa myös sähköpostilla suoraan </a:t>
            </a:r>
            <a:endParaRPr lang="fi-FI" sz="6200" i="1" dirty="0"/>
          </a:p>
          <a:p>
            <a:pPr lvl="1"/>
            <a:r>
              <a:rPr lang="fi-FI" sz="6200" dirty="0" smtClean="0"/>
              <a:t>Liity </a:t>
            </a:r>
            <a:r>
              <a:rPr lang="fi-FI" sz="6200" dirty="0" err="1" smtClean="0"/>
              <a:t>facebook</a:t>
            </a:r>
            <a:r>
              <a:rPr lang="fi-FI" sz="6200" dirty="0" smtClean="0"/>
              <a:t>-ryhmään</a:t>
            </a:r>
            <a:r>
              <a:rPr lang="fi-FI" sz="6200" dirty="0"/>
              <a:t> Celia-ryhmä </a:t>
            </a:r>
            <a:r>
              <a:rPr lang="fi-FI" sz="6200" dirty="0" smtClean="0"/>
              <a:t>kirjastoille</a:t>
            </a:r>
          </a:p>
          <a:p>
            <a:pPr lvl="1"/>
            <a:r>
              <a:rPr lang="fi-FI" sz="6200" dirty="0" err="1" smtClean="0"/>
              <a:t>koulutuksiia</a:t>
            </a:r>
            <a:r>
              <a:rPr lang="fi-FI" sz="6200" dirty="0" smtClean="0"/>
              <a:t> </a:t>
            </a:r>
            <a:r>
              <a:rPr lang="fi-FI" sz="6200" dirty="0">
                <a:hlinkClick r:id="rId2"/>
              </a:rPr>
              <a:t>celia.fi/seminaarit-ja-tapahtumat/</a:t>
            </a:r>
            <a:r>
              <a:rPr lang="fi-FI" sz="6200" dirty="0"/>
              <a:t> (jatkossa </a:t>
            </a:r>
            <a:r>
              <a:rPr lang="fi-FI" sz="6200" dirty="0" err="1"/>
              <a:t>Celianet</a:t>
            </a:r>
            <a:r>
              <a:rPr lang="fi-FI" sz="6200" dirty="0"/>
              <a:t> &gt;&gt; Kirjaston ohjeet)</a:t>
            </a:r>
          </a:p>
          <a:p>
            <a:endParaRPr lang="fi-FI" sz="6400" dirty="0"/>
          </a:p>
          <a:p>
            <a:r>
              <a:rPr lang="fi-FI" sz="6400" dirty="0" smtClean="0"/>
              <a:t>Kysy neuvoa </a:t>
            </a:r>
            <a:r>
              <a:rPr lang="fi-FI" sz="6400" dirty="0" err="1" smtClean="0"/>
              <a:t>chatissa</a:t>
            </a:r>
            <a:r>
              <a:rPr lang="fi-FI" sz="6400" dirty="0" smtClean="0"/>
              <a:t>, </a:t>
            </a:r>
            <a:r>
              <a:rPr lang="fi-FI" sz="6400" dirty="0" err="1" smtClean="0"/>
              <a:t>chat-ikkuna</a:t>
            </a:r>
            <a:r>
              <a:rPr lang="fi-FI" sz="6400" dirty="0" smtClean="0"/>
              <a:t> </a:t>
            </a:r>
            <a:r>
              <a:rPr lang="fi-FI" sz="6400" dirty="0" err="1" smtClean="0"/>
              <a:t>Celianetin</a:t>
            </a:r>
            <a:r>
              <a:rPr lang="fi-FI" sz="6400" dirty="0" smtClean="0"/>
              <a:t> ja </a:t>
            </a:r>
            <a:r>
              <a:rPr lang="fi-FI" sz="6400" dirty="0" err="1" smtClean="0"/>
              <a:t>celia.fi-sivun</a:t>
            </a:r>
            <a:r>
              <a:rPr lang="fi-FI" sz="6400" dirty="0" smtClean="0"/>
              <a:t> oikeassa reunassa</a:t>
            </a:r>
          </a:p>
          <a:p>
            <a:endParaRPr lang="fi-FI" sz="6400" dirty="0" smtClean="0"/>
          </a:p>
          <a:p>
            <a:r>
              <a:rPr lang="fi-FI" sz="6400" dirty="0" smtClean="0"/>
              <a:t>Turku: kysy tiimin omalta vastuuhenkilöltä ja sitten vasta Tarjalta ja Katarinalta</a:t>
            </a:r>
          </a:p>
          <a:p>
            <a:endParaRPr lang="fi-FI" sz="5600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1027" name="Picture 3" descr="C:\Users\elinak\Desktop\f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61356"/>
            <a:ext cx="2530620" cy="357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28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25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43608" y="625252"/>
            <a:ext cx="6480720" cy="4176464"/>
          </a:xfrm>
        </p:spPr>
        <p:txBody>
          <a:bodyPr/>
          <a:lstStyle/>
          <a:p>
            <a:r>
              <a:rPr lang="fi-FI" dirty="0"/>
              <a:t>7</a:t>
            </a:r>
            <a:r>
              <a:rPr lang="fi-FI" dirty="0" smtClean="0"/>
              <a:t>. Anna palautetta</a:t>
            </a:r>
            <a:r>
              <a:rPr lang="fi-FI" dirty="0"/>
              <a:t/>
            </a:r>
            <a:br>
              <a:rPr lang="fi-FI" dirty="0"/>
            </a:br>
            <a:r>
              <a:rPr lang="fi-FI" sz="2000" b="0" dirty="0">
                <a:latin typeface="+mn-lt"/>
              </a:rPr>
              <a:t/>
            </a:r>
            <a:br>
              <a:rPr lang="fi-FI" sz="2000" b="0" dirty="0">
                <a:latin typeface="+mn-lt"/>
              </a:rPr>
            </a:br>
            <a:r>
              <a:rPr lang="fi-FI" sz="2000" b="0" dirty="0" smtClean="0">
                <a:latin typeface="+mn-lt"/>
              </a:rPr>
              <a:t>Kuten kaikki tiedämme, järjestelmä ei ole koskaan ihan valmis vielä silloin, kun se otetaan käyttöön. (Celia)</a:t>
            </a:r>
            <a:br>
              <a:rPr lang="fi-FI" sz="2000" b="0" dirty="0" smtClean="0">
                <a:latin typeface="+mn-lt"/>
              </a:rPr>
            </a:br>
            <a:r>
              <a:rPr lang="fi-FI" sz="2000" b="0" dirty="0">
                <a:latin typeface="+mn-lt"/>
              </a:rPr>
              <a:t/>
            </a:r>
            <a:br>
              <a:rPr lang="fi-FI" sz="2000" b="0" dirty="0">
                <a:latin typeface="+mn-lt"/>
              </a:rPr>
            </a:br>
            <a:r>
              <a:rPr lang="fi-FI" sz="2000" b="0" dirty="0" smtClean="0">
                <a:latin typeface="+mn-lt"/>
              </a:rPr>
              <a:t>Ole mukana ja </a:t>
            </a:r>
            <a:r>
              <a:rPr lang="fi-FI" sz="2000" b="0" dirty="0">
                <a:latin typeface="+mn-lt"/>
              </a:rPr>
              <a:t>k</a:t>
            </a:r>
            <a:r>
              <a:rPr lang="fi-FI" sz="2000" b="0" dirty="0" smtClean="0">
                <a:latin typeface="+mn-lt"/>
              </a:rPr>
              <a:t>erro </a:t>
            </a:r>
            <a:r>
              <a:rPr lang="fi-FI" sz="2000" b="0" dirty="0" err="1">
                <a:latin typeface="+mn-lt"/>
              </a:rPr>
              <a:t>Celialle</a:t>
            </a:r>
            <a:r>
              <a:rPr lang="fi-FI" sz="2000" b="0" dirty="0">
                <a:latin typeface="+mn-lt"/>
              </a:rPr>
              <a:t> </a:t>
            </a:r>
            <a:r>
              <a:rPr lang="fi-FI" sz="2000" b="0" dirty="0">
                <a:latin typeface="+mn-lt"/>
                <a:hlinkClick r:id="rId2"/>
              </a:rPr>
              <a:t>palvelut@celia.fi</a:t>
            </a:r>
            <a:r>
              <a:rPr lang="fi-FI" sz="2000" b="0" dirty="0">
                <a:latin typeface="+mn-lt"/>
              </a:rPr>
              <a:t>, jos toivoisit lisäyksiä tai </a:t>
            </a:r>
            <a:r>
              <a:rPr lang="fi-FI" sz="2000" b="0" dirty="0" smtClean="0">
                <a:latin typeface="+mn-lt"/>
              </a:rPr>
              <a:t>korjauksia </a:t>
            </a:r>
            <a:r>
              <a:rPr lang="fi-FI" sz="2000" b="0" dirty="0">
                <a:latin typeface="+mn-lt"/>
              </a:rPr>
              <a:t>uuteen </a:t>
            </a:r>
            <a:r>
              <a:rPr lang="fi-FI" sz="2000" b="0" dirty="0" err="1">
                <a:latin typeface="+mn-lt"/>
              </a:rPr>
              <a:t>Celianetiin</a:t>
            </a:r>
            <a:r>
              <a:rPr lang="fi-FI" sz="2000" b="0" dirty="0">
                <a:latin typeface="+mn-lt"/>
              </a:rPr>
              <a:t>.</a:t>
            </a:r>
            <a:br>
              <a:rPr lang="fi-FI" sz="2000" b="0" dirty="0">
                <a:latin typeface="+mn-lt"/>
              </a:rPr>
            </a:br>
            <a:r>
              <a:rPr lang="fi-FI" sz="2000" b="0" dirty="0" smtClean="0">
                <a:latin typeface="+mn-lt"/>
              </a:rPr>
              <a:t/>
            </a:r>
            <a:br>
              <a:rPr lang="fi-FI" sz="2000" b="0" dirty="0" smtClean="0">
                <a:latin typeface="+mn-lt"/>
              </a:rPr>
            </a:br>
            <a:r>
              <a:rPr lang="fi-FI" sz="2000" b="0" dirty="0" smtClean="0">
                <a:latin typeface="+mn-lt"/>
              </a:rPr>
              <a:t>Ensin kannattaa kysyä Tarjalta ja Katarinalta, jos meitä tavoittaa.</a:t>
            </a:r>
            <a:endParaRPr lang="fi-FI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490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Aiheet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345332"/>
            <a:ext cx="7632848" cy="388843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Mikä säilyy ja mikä muuttuu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Rekisteröijien tunnukset ja salasanat</a:t>
            </a:r>
            <a:endParaRPr lang="fi-FI" sz="2400" dirty="0"/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Kirjan haku ja lainaus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Uuden asiakkaan rekisteröinti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Asiakkaan </a:t>
            </a:r>
            <a:r>
              <a:rPr lang="fi-FI" sz="2400" dirty="0"/>
              <a:t>siirtäminen toisesta kirjastosta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12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99592" y="1633364"/>
            <a:ext cx="7704856" cy="1296144"/>
          </a:xfrm>
        </p:spPr>
        <p:txBody>
          <a:bodyPr/>
          <a:lstStyle/>
          <a:p>
            <a:pPr marL="457200" indent="-457200"/>
            <a:r>
              <a:rPr lang="fi-FI" dirty="0" smtClean="0"/>
              <a:t>1. Mikä </a:t>
            </a:r>
            <a:r>
              <a:rPr lang="fi-FI" dirty="0"/>
              <a:t>säilyy ja </a:t>
            </a:r>
            <a:r>
              <a:rPr lang="fi-FI" dirty="0" smtClean="0"/>
              <a:t>mikä muuttuu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421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841316"/>
          </a:xfrm>
        </p:spPr>
        <p:txBody>
          <a:bodyPr/>
          <a:lstStyle/>
          <a:p>
            <a:r>
              <a:rPr lang="fi-FI" dirty="0" smtClean="0"/>
              <a:t>Uusi </a:t>
            </a:r>
            <a:r>
              <a:rPr lang="fi-FI" dirty="0" err="1" smtClean="0"/>
              <a:t>Celianet</a:t>
            </a:r>
            <a:r>
              <a:rPr lang="fi-FI" dirty="0" smtClean="0"/>
              <a:t> vs. </a:t>
            </a:r>
            <a:r>
              <a:rPr lang="fi-FI" dirty="0" err="1" smtClean="0"/>
              <a:t>celia.fi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417340"/>
            <a:ext cx="8064896" cy="3816424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Sisäänkirjautuminen </a:t>
            </a:r>
            <a:r>
              <a:rPr lang="fi-FI" dirty="0" err="1" smtClean="0"/>
              <a:t>celiaan</a:t>
            </a:r>
            <a:r>
              <a:rPr lang="fi-FI" dirty="0" smtClean="0"/>
              <a:t> celianet.fi</a:t>
            </a:r>
          </a:p>
          <a:p>
            <a:endParaRPr lang="fi-FI" dirty="0" smtClean="0"/>
          </a:p>
          <a:p>
            <a:r>
              <a:rPr lang="fi-FI" dirty="0" smtClean="0"/>
              <a:t>Kirjastojen </a:t>
            </a:r>
            <a:r>
              <a:rPr lang="fi-FI" dirty="0"/>
              <a:t>ohjeet siirtyvät </a:t>
            </a:r>
            <a:r>
              <a:rPr lang="fi-FI" dirty="0" err="1"/>
              <a:t>celia.fi-sivulta</a:t>
            </a:r>
            <a:r>
              <a:rPr lang="fi-FI" dirty="0"/>
              <a:t> </a:t>
            </a:r>
            <a:r>
              <a:rPr lang="fi-FI" dirty="0" err="1"/>
              <a:t>Celianetiin</a:t>
            </a:r>
            <a:r>
              <a:rPr lang="fi-FI" dirty="0" smtClean="0"/>
              <a:t>. Joudut kirjautumaan nähdäksesi kirjaston ohjeet. (Toistaiseksi myös celia.fi-sivustolla.)</a:t>
            </a:r>
            <a:endParaRPr lang="fi-FI" dirty="0"/>
          </a:p>
          <a:p>
            <a:pPr lvl="0"/>
            <a:endParaRPr lang="fi-FI" dirty="0" smtClean="0"/>
          </a:p>
          <a:p>
            <a:pPr lvl="0"/>
            <a:r>
              <a:rPr lang="fi-FI" dirty="0" smtClean="0"/>
              <a:t>Vähitellen </a:t>
            </a:r>
            <a:r>
              <a:rPr lang="fi-FI" dirty="0" err="1" smtClean="0"/>
              <a:t>Celianetistä</a:t>
            </a:r>
            <a:r>
              <a:rPr lang="fi-FI" dirty="0" smtClean="0"/>
              <a:t> löytyy kaikki tiedot niille, jotka ovat verkkokäyttäjiä.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077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1129348"/>
          </a:xfrm>
        </p:spPr>
        <p:txBody>
          <a:bodyPr/>
          <a:lstStyle/>
          <a:p>
            <a:r>
              <a:rPr lang="fi-FI" sz="3200" dirty="0" smtClean="0"/>
              <a:t>Uusien ja vanhojen asiakkaiden palvelut säilyvät lähes samoina</a:t>
            </a:r>
            <a:endParaRPr lang="fi-FI" sz="32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417340"/>
            <a:ext cx="8064896" cy="3816424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pPr lvl="0"/>
            <a:r>
              <a:rPr lang="fi-FI" dirty="0" err="1"/>
              <a:t>Cela-tunnukset</a:t>
            </a:r>
            <a:r>
              <a:rPr lang="fi-FI" dirty="0"/>
              <a:t> ja salasanat säilyvät kaikilla vanhoilla asiakkailla </a:t>
            </a:r>
            <a:r>
              <a:rPr lang="fi-FI" dirty="0" smtClean="0"/>
              <a:t>ja kirjastojen yhteistunnuksissa samoina </a:t>
            </a:r>
            <a:r>
              <a:rPr lang="fi-FI" dirty="0"/>
              <a:t>kuin ennenkin</a:t>
            </a:r>
            <a:r>
              <a:rPr lang="fi-FI" dirty="0" smtClean="0"/>
              <a:t>.</a:t>
            </a:r>
            <a:br>
              <a:rPr lang="fi-FI" dirty="0" smtClean="0"/>
            </a:br>
            <a:endParaRPr lang="fi-FI" dirty="0"/>
          </a:p>
          <a:p>
            <a:pPr lvl="0"/>
            <a:r>
              <a:rPr lang="fi-FI" dirty="0" smtClean="0"/>
              <a:t>Uudet </a:t>
            </a:r>
            <a:r>
              <a:rPr lang="fi-FI" dirty="0"/>
              <a:t>asiakkaat saavat </a:t>
            </a:r>
            <a:r>
              <a:rPr lang="fi-FI" dirty="0" smtClean="0"/>
              <a:t>turvapostina erilliset </a:t>
            </a:r>
            <a:r>
              <a:rPr lang="fi-FI" dirty="0"/>
              <a:t>tunnukset </a:t>
            </a:r>
            <a:r>
              <a:rPr lang="fi-FI" dirty="0" err="1"/>
              <a:t>Celianetiin</a:t>
            </a:r>
            <a:r>
              <a:rPr lang="fi-FI" dirty="0"/>
              <a:t> ja </a:t>
            </a:r>
            <a:r>
              <a:rPr lang="fi-FI" dirty="0" err="1"/>
              <a:t>Pratsam</a:t>
            </a:r>
            <a:r>
              <a:rPr lang="fi-FI" dirty="0"/>
              <a:t> </a:t>
            </a:r>
            <a:r>
              <a:rPr lang="fi-FI" dirty="0" smtClean="0"/>
              <a:t>Readeriin.</a:t>
            </a:r>
            <a:br>
              <a:rPr lang="fi-FI" dirty="0" smtClean="0"/>
            </a:br>
            <a:endParaRPr lang="fi-FI" dirty="0" smtClean="0"/>
          </a:p>
          <a:p>
            <a:pPr lvl="0"/>
            <a:r>
              <a:rPr lang="fi-FI" dirty="0" err="1" smtClean="0"/>
              <a:t>Celiaan</a:t>
            </a:r>
            <a:r>
              <a:rPr lang="fi-FI" dirty="0" smtClean="0"/>
              <a:t> </a:t>
            </a:r>
            <a:r>
              <a:rPr lang="fi-FI" dirty="0"/>
              <a:t>rekisteröidyt verkko- ja cd-lainaajat säilyvät </a:t>
            </a:r>
            <a:r>
              <a:rPr lang="fi-FI" dirty="0" err="1" smtClean="0"/>
              <a:t>Celian</a:t>
            </a:r>
            <a:r>
              <a:rPr lang="fi-FI" dirty="0" smtClean="0"/>
              <a:t> </a:t>
            </a:r>
            <a:r>
              <a:rPr lang="fi-FI" dirty="0"/>
              <a:t>suorina </a:t>
            </a:r>
            <a:r>
              <a:rPr lang="fi-FI" dirty="0" smtClean="0"/>
              <a:t>asiakkaina(, ellei </a:t>
            </a:r>
            <a:r>
              <a:rPr lang="fi-FI" dirty="0"/>
              <a:t>kirjasto </a:t>
            </a:r>
            <a:r>
              <a:rPr lang="fi-FI" dirty="0" smtClean="0"/>
              <a:t>siirrä itselleen).</a:t>
            </a:r>
          </a:p>
          <a:p>
            <a:pPr lvl="0"/>
            <a:endParaRPr lang="fi-FI" dirty="0" smtClean="0"/>
          </a:p>
          <a:p>
            <a:pPr lvl="0"/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81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841316"/>
          </a:xfrm>
        </p:spPr>
        <p:txBody>
          <a:bodyPr/>
          <a:lstStyle/>
          <a:p>
            <a:r>
              <a:rPr lang="fi-FI" dirty="0" smtClean="0"/>
              <a:t>Rekisteröinti tunnuksella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273324"/>
            <a:ext cx="8064896" cy="417646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dirty="0" smtClean="0"/>
              <a:t>Asiakkaan rekisteröinti tehdään nyt </a:t>
            </a:r>
            <a:r>
              <a:rPr lang="fi-FI" b="1" dirty="0" smtClean="0"/>
              <a:t>henkilökohtaisilla</a:t>
            </a:r>
            <a:r>
              <a:rPr lang="fi-FI" dirty="0" smtClean="0"/>
              <a:t> tunnuksilla.</a:t>
            </a:r>
          </a:p>
          <a:p>
            <a:pPr lvl="0"/>
            <a:endParaRPr lang="fi-FI" dirty="0" smtClean="0"/>
          </a:p>
          <a:p>
            <a:pPr lvl="0"/>
            <a:r>
              <a:rPr lang="fi-FI" dirty="0" smtClean="0"/>
              <a:t>Turussa asiakaspalvelutiimeissä on vastuuhenkilöitä, jotka tekevät rekisteröinnit. Tiskeissä on lomake, jonka asiakas täyttää, jos rekisteröijä ei ole paikalla. </a:t>
            </a:r>
          </a:p>
          <a:p>
            <a:pPr marL="0" lvl="0" indent="0">
              <a:buNone/>
            </a:pPr>
            <a:endParaRPr lang="fi-FI" dirty="0" smtClean="0"/>
          </a:p>
          <a:p>
            <a:pPr lvl="0"/>
            <a:r>
              <a:rPr lang="fi-FI" dirty="0" err="1" smtClean="0"/>
              <a:t>Cela</a:t>
            </a:r>
            <a:r>
              <a:rPr lang="fi-FI" dirty="0" smtClean="0"/>
              <a:t>-tiliin </a:t>
            </a:r>
            <a:r>
              <a:rPr lang="fi-FI" dirty="0"/>
              <a:t>merkitty yhteyshenkilö </a:t>
            </a:r>
            <a:r>
              <a:rPr lang="fi-FI" dirty="0" smtClean="0"/>
              <a:t>on saanut </a:t>
            </a:r>
            <a:r>
              <a:rPr lang="fi-FI" dirty="0" err="1" smtClean="0"/>
              <a:t>Celialta</a:t>
            </a:r>
            <a:r>
              <a:rPr lang="fi-FI" dirty="0" smtClean="0"/>
              <a:t> </a:t>
            </a:r>
            <a:r>
              <a:rPr lang="fi-FI" dirty="0"/>
              <a:t>pääkäyttäjätunnukset </a:t>
            </a:r>
            <a:r>
              <a:rPr lang="fi-FI" dirty="0" smtClean="0"/>
              <a:t>sähköpostiinsa. (Turussa Tarja)</a:t>
            </a:r>
          </a:p>
          <a:p>
            <a:pPr lvl="0"/>
            <a:r>
              <a:rPr lang="fi-FI" dirty="0" smtClean="0"/>
              <a:t>Pääkäyttäjä lisää muut </a:t>
            </a:r>
            <a:r>
              <a:rPr lang="fi-FI" dirty="0"/>
              <a:t>kirjastonsa rekisteröijät</a:t>
            </a:r>
            <a:r>
              <a:rPr lang="fi-FI" dirty="0" smtClean="0"/>
              <a:t>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Rekisteröijien </a:t>
            </a:r>
            <a:r>
              <a:rPr lang="fi-FI" u="sng" dirty="0"/>
              <a:t>tunnukset </a:t>
            </a:r>
            <a:r>
              <a:rPr lang="fi-FI" u="sng" dirty="0" smtClean="0"/>
              <a:t>ovat sähköpostimuotoisia</a:t>
            </a:r>
            <a:r>
              <a:rPr lang="fi-FI" dirty="0" smtClean="0"/>
              <a:t>. (asiakkaat </a:t>
            </a:r>
            <a:r>
              <a:rPr lang="fi-FI" dirty="0" err="1" smtClean="0"/>
              <a:t>cela</a:t>
            </a:r>
            <a:r>
              <a:rPr lang="fi-FI" dirty="0" smtClean="0"/>
              <a:t>)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Pääkäyttäjä </a:t>
            </a:r>
            <a:r>
              <a:rPr lang="fi-FI" dirty="0"/>
              <a:t>ja muut rekisteröijät kirjautuvat </a:t>
            </a:r>
            <a:r>
              <a:rPr lang="fi-FI" dirty="0" smtClean="0"/>
              <a:t>aina </a:t>
            </a:r>
            <a:r>
              <a:rPr lang="fi-FI" dirty="0"/>
              <a:t>henkilökohtaisilla tunnuksillaan</a:t>
            </a:r>
            <a:r>
              <a:rPr lang="fi-FI" dirty="0" smtClean="0"/>
              <a:t>. Tunnuksia eivät käytä muut kuin nimetty henkilö.</a:t>
            </a:r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83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360000"/>
            <a:ext cx="7056784" cy="841316"/>
          </a:xfrm>
        </p:spPr>
        <p:txBody>
          <a:bodyPr/>
          <a:lstStyle/>
          <a:p>
            <a:r>
              <a:rPr lang="fi-FI" sz="3600" dirty="0" smtClean="0"/>
              <a:t>Rekisteröinti cd-kerhoihin</a:t>
            </a:r>
            <a:endParaRPr lang="fi-FI" sz="36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417340"/>
            <a:ext cx="8064896" cy="38164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dirty="0" smtClean="0"/>
              <a:t>Kirjastot </a:t>
            </a:r>
            <a:r>
              <a:rPr lang="fi-FI" dirty="0"/>
              <a:t>voivat </a:t>
            </a:r>
            <a:r>
              <a:rPr lang="fi-FI" dirty="0" smtClean="0"/>
              <a:t>nyt rekisteröidä </a:t>
            </a:r>
            <a:r>
              <a:rPr lang="fi-FI" dirty="0"/>
              <a:t>lainaajia </a:t>
            </a:r>
            <a:r>
              <a:rPr lang="fi-FI" dirty="0" smtClean="0"/>
              <a:t>cd-kerhoihin.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Netinkäyttäjät rekisteröidään edelleen verkkoasiakkaiksi. Jos ei nettiä ole, liitetään cd-kerhoihin. Ei voi liittää molempiin.</a:t>
            </a:r>
          </a:p>
          <a:p>
            <a:pPr lvl="0"/>
            <a:endParaRPr lang="fi-FI" dirty="0" smtClean="0"/>
          </a:p>
          <a:p>
            <a:pPr lvl="0"/>
            <a:r>
              <a:rPr lang="fi-FI" dirty="0" smtClean="0"/>
              <a:t>Kerholevyt menevät suoraan asiakkaan kotiosoitteeseen ja asiakas hävittää ne kuuntelun jälkeen. (1levy/kerho/kk)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Cd-kerholainaajat </a:t>
            </a:r>
            <a:r>
              <a:rPr lang="fi-FI" dirty="0"/>
              <a:t>eivät saa </a:t>
            </a:r>
            <a:r>
              <a:rPr lang="fi-FI" dirty="0" err="1" smtClean="0"/>
              <a:t>Celianet</a:t>
            </a:r>
            <a:r>
              <a:rPr lang="fi-FI" dirty="0" smtClean="0"/>
              <a:t>-tunnuksia. Sähköpostia ei tarvita.</a:t>
            </a:r>
          </a:p>
          <a:p>
            <a:pPr lvl="0"/>
            <a:endParaRPr lang="fi-FI" dirty="0"/>
          </a:p>
          <a:p>
            <a:pPr lvl="0"/>
            <a:r>
              <a:rPr lang="fi-FI" dirty="0" smtClean="0"/>
              <a:t>Cd-kerholainaajat eivät voi tilata </a:t>
            </a:r>
            <a:r>
              <a:rPr lang="fi-FI" dirty="0" err="1" smtClean="0"/>
              <a:t>Celiasta</a:t>
            </a:r>
            <a:r>
              <a:rPr lang="fi-FI" dirty="0" smtClean="0"/>
              <a:t> levyjä kerhojen lisäksi, mutta voivat lainata kirjaston kokoelmassa olevia levyjä.</a:t>
            </a:r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201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D890-9714-47BC-B6FE-73CFFC699143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CD-kokoelma Turkuun</a:t>
            </a:r>
            <a:endParaRPr lang="fi-FI" sz="36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3"/>
          </p:nvPr>
        </p:nvSpPr>
        <p:spPr>
          <a:xfrm>
            <a:off x="467544" y="1273324"/>
            <a:ext cx="6408712" cy="3960440"/>
          </a:xfrm>
        </p:spPr>
        <p:txBody>
          <a:bodyPr>
            <a:normAutofit/>
          </a:bodyPr>
          <a:lstStyle/>
          <a:p>
            <a:r>
              <a:rPr lang="fi-FI" dirty="0" smtClean="0"/>
              <a:t>Useissa Vaksi-kirjastoissa on jo oma </a:t>
            </a:r>
            <a:r>
              <a:rPr lang="fi-FI" dirty="0" err="1" smtClean="0"/>
              <a:t>Daisy</a:t>
            </a:r>
            <a:r>
              <a:rPr lang="fi-FI" dirty="0" smtClean="0"/>
              <a:t> </a:t>
            </a:r>
            <a:r>
              <a:rPr lang="fi-FI" dirty="0" smtClean="0"/>
              <a:t>CD-kokoelma, asia esillä Vaski-johtoryhmässä keväällä</a:t>
            </a:r>
            <a:endParaRPr lang="fi-FI" dirty="0" smtClean="0"/>
          </a:p>
          <a:p>
            <a:r>
              <a:rPr lang="fi-FI" dirty="0" smtClean="0"/>
              <a:t>Turkuun on alettu koota CD-kokoelmaa, joka tulee kirjallisuus ja </a:t>
            </a:r>
            <a:r>
              <a:rPr lang="fi-FI" dirty="0" smtClean="0"/>
              <a:t>taiteet-osastolle (syksyyn mennessä)</a:t>
            </a:r>
            <a:endParaRPr lang="fi-FI" dirty="0" smtClean="0"/>
          </a:p>
          <a:p>
            <a:r>
              <a:rPr lang="fi-FI" dirty="0" smtClean="0"/>
              <a:t>Kokoelmasta voivat lainata lukemisesteiset asiakkaat, mutta kirjasto ei valvo asiaa</a:t>
            </a:r>
          </a:p>
          <a:p>
            <a:r>
              <a:rPr lang="fi-FI" dirty="0" smtClean="0"/>
              <a:t>Hyllyissä on selkeät merkinnät, kenelle kokoelma on tarkoitettu</a:t>
            </a:r>
          </a:p>
          <a:p>
            <a:r>
              <a:rPr lang="fi-FI" dirty="0" err="1" smtClean="0"/>
              <a:t>Daisy</a:t>
            </a:r>
            <a:r>
              <a:rPr lang="fi-FI" dirty="0" smtClean="0"/>
              <a:t> </a:t>
            </a:r>
            <a:r>
              <a:rPr lang="fi-FI" dirty="0" err="1" smtClean="0"/>
              <a:t>CD-levyjen</a:t>
            </a:r>
            <a:r>
              <a:rPr lang="fi-FI" dirty="0" smtClean="0"/>
              <a:t> käyttö vaatii </a:t>
            </a:r>
            <a:r>
              <a:rPr lang="fi-FI" dirty="0"/>
              <a:t>asiakkaan laitteelta MP3 </a:t>
            </a:r>
            <a:r>
              <a:rPr lang="fi-FI" dirty="0" smtClean="0"/>
              <a:t>muotoisen äänen toistamista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54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rjastojen yhteistyö">
  <a:themeElements>
    <a:clrScheme name="Mukautettu 1">
      <a:dk1>
        <a:srgbClr val="FFFFFF"/>
      </a:dk1>
      <a:lt1>
        <a:srgbClr val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lia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C1B475CA606064797A7EB3699C0BFF3" ma:contentTypeVersion="0" ma:contentTypeDescription="Luo uusi asiakirja." ma:contentTypeScope="" ma:versionID="a5b0e1cf73a3fb3c631caea1d5a0f2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DD0CDD-19B6-44A2-A2BE-09CFA610B8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511D4E-1693-44E4-8D48-FCE491AAEA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F86B4C-3919-4349-AAD0-96F27FF284AB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Kirjastojen yhteistyö</Template>
  <TotalTime>3050</TotalTime>
  <Words>910</Words>
  <Application>Microsoft Office PowerPoint</Application>
  <PresentationFormat>Näytössä katseltava esitys (16:10)</PresentationFormat>
  <Paragraphs>219</Paragraphs>
  <Slides>25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30" baseType="lpstr">
      <vt:lpstr>Arial</vt:lpstr>
      <vt:lpstr>Calibri</vt:lpstr>
      <vt:lpstr>Georgia</vt:lpstr>
      <vt:lpstr>Trebuchet MS</vt:lpstr>
      <vt:lpstr>Kirjastojen yhteistyö</vt:lpstr>
      <vt:lpstr>Uusi Celianet</vt:lpstr>
      <vt:lpstr>Mikä on Celia?</vt:lpstr>
      <vt:lpstr>Aiheet</vt:lpstr>
      <vt:lpstr>1. Mikä säilyy ja mikä muuttuu</vt:lpstr>
      <vt:lpstr>Uusi Celianet vs. celia.fi</vt:lpstr>
      <vt:lpstr>Uusien ja vanhojen asiakkaiden palvelut säilyvät lähes samoina</vt:lpstr>
      <vt:lpstr>Rekisteröinti tunnuksella</vt:lpstr>
      <vt:lpstr>Rekisteröinti cd-kerhoihin</vt:lpstr>
      <vt:lpstr>CD-kokoelma Turkuun</vt:lpstr>
      <vt:lpstr>2. Rekisteröijien  tunnukset ja salasanat</vt:lpstr>
      <vt:lpstr>Rekisteröijien tunnukset</vt:lpstr>
      <vt:lpstr>Kirjaston Celianet-tili</vt:lpstr>
      <vt:lpstr>3. Kirjan haku ja lainaus</vt:lpstr>
      <vt:lpstr>Etusivun näkymä</vt:lpstr>
      <vt:lpstr>Kirjan lainaus</vt:lpstr>
      <vt:lpstr>Toiminta Turussa</vt:lpstr>
      <vt:lpstr>4. Uuden asiakkaan rekisteröinti</vt:lpstr>
      <vt:lpstr>Muutokset Celian palveluissa</vt:lpstr>
      <vt:lpstr>Rekisteröintilomake</vt:lpstr>
      <vt:lpstr>Tallennuksen jälkeen</vt:lpstr>
      <vt:lpstr>4. Asiakkaan siirtäminen toisesta kirjastosta</vt:lpstr>
      <vt:lpstr>Asiakasrekisteri</vt:lpstr>
      <vt:lpstr>Asiakkaan siirtäminen</vt:lpstr>
      <vt:lpstr>6. Pysy mukana</vt:lpstr>
      <vt:lpstr>7. Anna palautetta  Kuten kaikki tiedämme, järjestelmä ei ole koskaan ihan valmis vielä silloin, kun se otetaan käyttöön. (Celia)  Ole mukana ja kerro Celialle palvelut@celia.fi, jos toivoisit lisäyksiä tai korjauksia uuteen Celianetiin.  Ensin kannattaa kysyä Tarjalta ja Katarinalta, jos meitä tavoittaa.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Yhteistyö kirjastojen kanssa</dc:title>
  <dc:creator>Kilpiö Elina (Celia)</dc:creator>
  <cp:lastModifiedBy>Rajala Tarja</cp:lastModifiedBy>
  <cp:revision>132</cp:revision>
  <cp:lastPrinted>2017-04-10T12:39:22Z</cp:lastPrinted>
  <dcterms:created xsi:type="dcterms:W3CDTF">2016-07-12T08:04:18Z</dcterms:created>
  <dcterms:modified xsi:type="dcterms:W3CDTF">2017-04-19T13:16:30Z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0x0101005C1B475CA606064797A7EB3699C0BFF3</vt:lpwstr>
  </property>
</Properties>
</file>